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1" r:id="rId3"/>
    <p:sldId id="258" r:id="rId4"/>
    <p:sldId id="259" r:id="rId5"/>
    <p:sldId id="260" r:id="rId6"/>
    <p:sldId id="261" r:id="rId7"/>
    <p:sldId id="262" r:id="rId8"/>
    <p:sldId id="272" r:id="rId9"/>
    <p:sldId id="263" r:id="rId10"/>
    <p:sldId id="275" r:id="rId11"/>
    <p:sldId id="274" r:id="rId12"/>
    <p:sldId id="276" r:id="rId13"/>
    <p:sldId id="277" r:id="rId14"/>
    <p:sldId id="278" r:id="rId15"/>
    <p:sldId id="279" r:id="rId16"/>
    <p:sldId id="273" r:id="rId17"/>
    <p:sldId id="280" r:id="rId18"/>
    <p:sldId id="268" r:id="rId19"/>
    <p:sldId id="267" r:id="rId20"/>
    <p:sldId id="265" r:id="rId21"/>
    <p:sldId id="270"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NTH KUMAR SINGH" initials="PV" lastIdx="1" clrIdx="0">
    <p:extLst>
      <p:ext uri="{19B8F6BF-5375-455C-9EA6-DF929625EA0E}">
        <p15:presenceInfo xmlns:p15="http://schemas.microsoft.com/office/powerpoint/2012/main" userId="S::VTU16998@veltechcmc.onmicrosoft.com::3b02119a-de71-47ef-b018-626fdd7fc3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23-03-2024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9B2F38A-F419-4B98-A3DF-13BEED679B94}" type="datetime1">
              <a:rPr lang="en-IN" smtClean="0"/>
              <a:t>23-03-2024</a:t>
            </a:fld>
            <a:endParaRPr lang="en-IN"/>
          </a:p>
        </p:txBody>
      </p:sp>
      <p:sp>
        <p:nvSpPr>
          <p:cNvPr id="5" name="Footer Placeholder 4"/>
          <p:cNvSpPr>
            <a:spLocks noGrp="1"/>
          </p:cNvSpPr>
          <p:nvPr>
            <p:ph type="ftr" sz="quarter" idx="11"/>
          </p:nvPr>
        </p:nvSpPr>
        <p:spPr/>
        <p:txBody>
          <a:bodyPr/>
          <a:lstStyle/>
          <a:p>
            <a:r>
              <a:rPr lang="en-US"/>
              <a:t>BATCH NO:     DEPARTMENT OF INFORMATION TECHNOLOGY</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E30D59-A628-4071-9F01-501CEF303848}" type="datetime1">
              <a:rPr lang="en-IN" smtClean="0"/>
              <a:t>23-03-2024</a:t>
            </a:fld>
            <a:endParaRPr lang="en-IN"/>
          </a:p>
        </p:txBody>
      </p:sp>
      <p:sp>
        <p:nvSpPr>
          <p:cNvPr id="5" name="Footer Placeholder 4"/>
          <p:cNvSpPr>
            <a:spLocks noGrp="1"/>
          </p:cNvSpPr>
          <p:nvPr>
            <p:ph type="ftr" sz="quarter" idx="11"/>
          </p:nvPr>
        </p:nvSpPr>
        <p:spPr/>
        <p:txBody>
          <a:bodyPr/>
          <a:lstStyle/>
          <a:p>
            <a:r>
              <a:rPr lang="en-US"/>
              <a:t>BATCH NO:     DEPARTMENT OF INFORMATION TECHNOLOGY</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EDE6EE9-982D-415F-A5F6-A6F94A572E4B}" type="datetime1">
              <a:rPr lang="en-IN" smtClean="0"/>
              <a:t>23-03-2024</a:t>
            </a:fld>
            <a:endParaRPr lang="en-IN"/>
          </a:p>
        </p:txBody>
      </p:sp>
      <p:sp>
        <p:nvSpPr>
          <p:cNvPr id="5" name="Footer Placeholder 4"/>
          <p:cNvSpPr>
            <a:spLocks noGrp="1"/>
          </p:cNvSpPr>
          <p:nvPr>
            <p:ph type="ftr" sz="quarter" idx="11"/>
          </p:nvPr>
        </p:nvSpPr>
        <p:spPr/>
        <p:txBody>
          <a:bodyPr/>
          <a:lstStyle/>
          <a:p>
            <a:r>
              <a:rPr lang="en-US"/>
              <a:t>BATCH NO:     DEPARTMENT OF INFORMATION TECHNOLOGY</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B91CAA-F134-44A0-84CA-FBE2467D495A}" type="datetime1">
              <a:rPr lang="en-IN" smtClean="0"/>
              <a:t>23-03-2024</a:t>
            </a:fld>
            <a:endParaRPr lang="en-IN"/>
          </a:p>
        </p:txBody>
      </p:sp>
      <p:sp>
        <p:nvSpPr>
          <p:cNvPr id="5" name="Footer Placeholder 4"/>
          <p:cNvSpPr>
            <a:spLocks noGrp="1"/>
          </p:cNvSpPr>
          <p:nvPr>
            <p:ph type="ftr" sz="quarter" idx="11"/>
          </p:nvPr>
        </p:nvSpPr>
        <p:spPr/>
        <p:txBody>
          <a:bodyPr/>
          <a:lstStyle/>
          <a:p>
            <a:r>
              <a:rPr lang="en-US"/>
              <a:t>BATCH NO:     DEPARTMENT OF INFORMATION TECHNOLOGY</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BC05F-5AA8-45E3-BBD4-175A1CCE86C5}" type="datetime1">
              <a:rPr lang="en-IN" smtClean="0"/>
              <a:t>23-03-2024</a:t>
            </a:fld>
            <a:endParaRPr lang="en-IN"/>
          </a:p>
        </p:txBody>
      </p:sp>
      <p:sp>
        <p:nvSpPr>
          <p:cNvPr id="5" name="Footer Placeholder 4"/>
          <p:cNvSpPr>
            <a:spLocks noGrp="1"/>
          </p:cNvSpPr>
          <p:nvPr>
            <p:ph type="ftr" sz="quarter" idx="11"/>
          </p:nvPr>
        </p:nvSpPr>
        <p:spPr/>
        <p:txBody>
          <a:bodyPr/>
          <a:lstStyle/>
          <a:p>
            <a:r>
              <a:rPr lang="en-US"/>
              <a:t>BATCH NO:     DEPARTMENT OF INFORMATION TECHNOLOGY</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4AAF433-58C0-410D-9BD2-F5646BA61BE7}" type="datetime1">
              <a:rPr lang="en-IN" smtClean="0"/>
              <a:t>23-03-2024</a:t>
            </a:fld>
            <a:endParaRPr lang="en-IN"/>
          </a:p>
        </p:txBody>
      </p:sp>
      <p:sp>
        <p:nvSpPr>
          <p:cNvPr id="6" name="Footer Placeholder 5"/>
          <p:cNvSpPr>
            <a:spLocks noGrp="1"/>
          </p:cNvSpPr>
          <p:nvPr>
            <p:ph type="ftr" sz="quarter" idx="11"/>
          </p:nvPr>
        </p:nvSpPr>
        <p:spPr/>
        <p:txBody>
          <a:bodyPr/>
          <a:lstStyle/>
          <a:p>
            <a:r>
              <a:rPr lang="en-US"/>
              <a:t>BATCH NO:     DEPARTMENT OF INFORMATION TECHNOLOGY</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467C03-14AC-4A04-8518-25C37720E721}" type="datetime1">
              <a:rPr lang="en-IN" smtClean="0"/>
              <a:t>23-03-2024</a:t>
            </a:fld>
            <a:endParaRPr lang="en-IN"/>
          </a:p>
        </p:txBody>
      </p:sp>
      <p:sp>
        <p:nvSpPr>
          <p:cNvPr id="8" name="Footer Placeholder 7"/>
          <p:cNvSpPr>
            <a:spLocks noGrp="1"/>
          </p:cNvSpPr>
          <p:nvPr>
            <p:ph type="ftr" sz="quarter" idx="11"/>
          </p:nvPr>
        </p:nvSpPr>
        <p:spPr/>
        <p:txBody>
          <a:bodyPr/>
          <a:lstStyle/>
          <a:p>
            <a:r>
              <a:rPr lang="en-US"/>
              <a:t>BATCH NO:     DEPARTMENT OF INFORMATION TECHNOLOGY</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0BEAC5-BF4C-4CD1-B3F2-B5A21920D9CE}" type="datetime1">
              <a:rPr lang="en-IN" smtClean="0"/>
              <a:t>23-03-2024</a:t>
            </a:fld>
            <a:endParaRPr lang="en-IN"/>
          </a:p>
        </p:txBody>
      </p:sp>
      <p:sp>
        <p:nvSpPr>
          <p:cNvPr id="4" name="Footer Placeholder 3"/>
          <p:cNvSpPr>
            <a:spLocks noGrp="1"/>
          </p:cNvSpPr>
          <p:nvPr>
            <p:ph type="ftr" sz="quarter" idx="11"/>
          </p:nvPr>
        </p:nvSpPr>
        <p:spPr/>
        <p:txBody>
          <a:bodyPr/>
          <a:lstStyle/>
          <a:p>
            <a:r>
              <a:rPr lang="en-US"/>
              <a:t>BATCH NO:     DEPARTMENT OF INFORMATION TECHNOLOGY</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97774-6682-402A-B0F3-ABA45311AE60}" type="datetime1">
              <a:rPr lang="en-IN" smtClean="0"/>
              <a:t>23-03-2024</a:t>
            </a:fld>
            <a:endParaRPr lang="en-IN"/>
          </a:p>
        </p:txBody>
      </p:sp>
      <p:sp>
        <p:nvSpPr>
          <p:cNvPr id="3" name="Footer Placeholder 2"/>
          <p:cNvSpPr>
            <a:spLocks noGrp="1"/>
          </p:cNvSpPr>
          <p:nvPr>
            <p:ph type="ftr" sz="quarter" idx="11"/>
          </p:nvPr>
        </p:nvSpPr>
        <p:spPr/>
        <p:txBody>
          <a:bodyPr/>
          <a:lstStyle/>
          <a:p>
            <a:r>
              <a:rPr lang="en-US"/>
              <a:t>BATCH NO:     DEPARTMENT OF INFORMATION TECHNOLOGY</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BE092-7065-48DA-A067-9E8E0B40B685}" type="datetime1">
              <a:rPr lang="en-IN" smtClean="0"/>
              <a:t>23-03-2024</a:t>
            </a:fld>
            <a:endParaRPr lang="en-IN"/>
          </a:p>
        </p:txBody>
      </p:sp>
      <p:sp>
        <p:nvSpPr>
          <p:cNvPr id="6" name="Footer Placeholder 5"/>
          <p:cNvSpPr>
            <a:spLocks noGrp="1"/>
          </p:cNvSpPr>
          <p:nvPr>
            <p:ph type="ftr" sz="quarter" idx="11"/>
          </p:nvPr>
        </p:nvSpPr>
        <p:spPr/>
        <p:txBody>
          <a:bodyPr/>
          <a:lstStyle/>
          <a:p>
            <a:r>
              <a:rPr lang="en-US"/>
              <a:t>BATCH NO:     DEPARTMENT OF INFORMATION TECHNOLOGY</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D7A4B0-0A70-4970-8616-0E2A2B30D192}" type="datetime1">
              <a:rPr lang="en-IN" smtClean="0"/>
              <a:t>23-03-2024</a:t>
            </a:fld>
            <a:endParaRPr lang="en-IN"/>
          </a:p>
        </p:txBody>
      </p:sp>
      <p:sp>
        <p:nvSpPr>
          <p:cNvPr id="6" name="Footer Placeholder 5"/>
          <p:cNvSpPr>
            <a:spLocks noGrp="1"/>
          </p:cNvSpPr>
          <p:nvPr>
            <p:ph type="ftr" sz="quarter" idx="11"/>
          </p:nvPr>
        </p:nvSpPr>
        <p:spPr/>
        <p:txBody>
          <a:bodyPr/>
          <a:lstStyle/>
          <a:p>
            <a:r>
              <a:rPr lang="en-US"/>
              <a:t>BATCH NO:     DEPARTMENT OF INFORMATION TECHNOLOGY</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03BA3-ABEE-492D-8FD5-FD555DF555F9}" type="datetime1">
              <a:rPr lang="en-IN" smtClean="0"/>
              <a:t>23-03-2024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     DEPARTMENT OF INFORMATION TECHNOLOGY</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atatracker.ietf.org/doc/html/rfc2986" TargetMode="External"/><Relationship Id="rId2" Type="http://schemas.openxmlformats.org/officeDocument/2006/relationships/hyperlink" Target="https://datatracker.ietf.org/doc/html/rfc5280" TargetMode="External"/><Relationship Id="rId1" Type="http://schemas.openxmlformats.org/officeDocument/2006/relationships/slideLayout" Target="../slideLayouts/slideLayout2.xml"/><Relationship Id="rId5" Type="http://schemas.openxmlformats.org/officeDocument/2006/relationships/hyperlink" Target="https://datatracker.ietf.org/doc/html/rfc8555" TargetMode="External"/><Relationship Id="rId4" Type="http://schemas.openxmlformats.org/officeDocument/2006/relationships/hyperlink" Target="https://datatracker.ietf.org/doc/html/rfc27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092881"/>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INFORMATION TECHNOLOGY</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1156IT701- MAJOR PROJECT</a:t>
            </a:r>
          </a:p>
          <a:p>
            <a:pPr algn="ctr"/>
            <a:r>
              <a:rPr lang="en-US" sz="1600" b="1" dirty="0">
                <a:latin typeface="Times New Roman" pitchFamily="18" charset="0"/>
                <a:ea typeface="Verdana" pitchFamily="34" charset="0"/>
                <a:cs typeface="Times New Roman" pitchFamily="18" charset="0"/>
              </a:rPr>
              <a:t>WINTER SEMESTER 2023-2024</a:t>
            </a:r>
          </a:p>
          <a:p>
            <a:pPr algn="ctr"/>
            <a:r>
              <a:rPr lang="en-US" sz="1600" b="1" dirty="0">
                <a:latin typeface="Times New Roman" pitchFamily="18" charset="0"/>
                <a:ea typeface="Verdana" pitchFamily="34" charset="0"/>
                <a:cs typeface="Times New Roman" pitchFamily="18" charset="0"/>
              </a:rPr>
              <a:t>INTERNSHIP THROUGH DIND/PLACEMENT/ABRAOD</a:t>
            </a:r>
          </a:p>
          <a:p>
            <a:pPr algn="ctr"/>
            <a:r>
              <a:rPr lang="en-US" sz="1600" b="1" dirty="0" err="1">
                <a:latin typeface="Times New Roman" pitchFamily="18" charset="0"/>
                <a:ea typeface="Verdana" pitchFamily="34" charset="0"/>
                <a:cs typeface="Times New Roman" pitchFamily="18" charset="0"/>
              </a:rPr>
              <a:t>AppViewX</a:t>
            </a:r>
            <a:endParaRPr lang="en-US" sz="1600" b="1" dirty="0">
              <a:latin typeface="Times New Roman" pitchFamily="18" charset="0"/>
              <a:ea typeface="Verdana" pitchFamily="34" charset="0"/>
              <a:cs typeface="Times New Roman" pitchFamily="18" charset="0"/>
            </a:endParaRP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899592" y="3593634"/>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“CERT+”</a:t>
            </a:r>
            <a:endParaRPr lang="en-IN" sz="2000" dirty="0"/>
          </a:p>
        </p:txBody>
      </p:sp>
      <p:sp>
        <p:nvSpPr>
          <p:cNvPr id="8" name="Rectangle 7"/>
          <p:cNvSpPr/>
          <p:nvPr/>
        </p:nvSpPr>
        <p:spPr>
          <a:xfrm>
            <a:off x="4499992" y="4816167"/>
            <a:ext cx="4464496" cy="738664"/>
          </a:xfrm>
          <a:prstGeom prst="rect">
            <a:avLst/>
          </a:prstGeom>
        </p:spPr>
        <p:txBody>
          <a:bodyPr wrap="square">
            <a:spAutoFit/>
          </a:bodyPr>
          <a:lstStyle/>
          <a:p>
            <a:r>
              <a:rPr lang="en-IN" sz="1400" b="1" dirty="0">
                <a:latin typeface="Times New Roman" pitchFamily="18" charset="0"/>
                <a:cs typeface="Times New Roman" pitchFamily="18" charset="0"/>
              </a:rPr>
              <a:t>PRESENTED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1. Prashant Kumar Singh  (VTU16998)(20UTIT0042)</a:t>
            </a:r>
          </a:p>
        </p:txBody>
      </p:sp>
      <p:sp>
        <p:nvSpPr>
          <p:cNvPr id="9" name="Rectangle 8"/>
          <p:cNvSpPr/>
          <p:nvPr/>
        </p:nvSpPr>
        <p:spPr>
          <a:xfrm>
            <a:off x="557808" y="4831998"/>
            <a:ext cx="2843808"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US" sz="1400" b="1" spc="-25" dirty="0">
                <a:latin typeface="Times New Roman"/>
                <a:cs typeface="Times New Roman"/>
              </a:rPr>
              <a:t>Mrs. J. Deepa </a:t>
            </a:r>
          </a:p>
          <a:p>
            <a:r>
              <a:rPr lang="en-US" sz="1400" b="1" spc="-25" dirty="0">
                <a:latin typeface="Times New Roman"/>
                <a:cs typeface="Times New Roman"/>
              </a:rPr>
              <a:t>M.E.</a:t>
            </a:r>
            <a:endParaRPr lang="en-US" sz="1400" dirty="0">
              <a:latin typeface="Times New Roman"/>
              <a:cs typeface="Times New Roman"/>
            </a:endParaRPr>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US" dirty="0"/>
              <a:t>BATCH NO: 04    DEPARTMENT OF INFORMATION TECHNOLOGY</a:t>
            </a:r>
            <a:endParaRPr lang="en-IN" dirty="0"/>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p:txBody>
          <a:bodyPr/>
          <a:lstStyle/>
          <a:p>
            <a:fld id="{9B774C38-2C78-4E13-979C-3EEC3824D80C}" type="datetime1">
              <a:rPr lang="en-IN" smtClean="0"/>
              <a:t>23-03-2024</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94C2BE-CDFF-5AD8-DC68-E434D0296A50}"/>
              </a:ext>
            </a:extLst>
          </p:cNvPr>
          <p:cNvSpPr>
            <a:spLocks noGrp="1"/>
          </p:cNvSpPr>
          <p:nvPr>
            <p:ph type="dt" sz="half" idx="10"/>
          </p:nvPr>
        </p:nvSpPr>
        <p:spPr/>
        <p:txBody>
          <a:bodyPr/>
          <a:lstStyle/>
          <a:p>
            <a:fld id="{6B697774-6682-402A-B0F3-ABA45311AE60}" type="datetime1">
              <a:rPr lang="en-IN" smtClean="0"/>
              <a:t>23-03-2024</a:t>
            </a:fld>
            <a:endParaRPr lang="en-IN"/>
          </a:p>
        </p:txBody>
      </p:sp>
      <p:sp>
        <p:nvSpPr>
          <p:cNvPr id="3" name="Footer Placeholder 2">
            <a:extLst>
              <a:ext uri="{FF2B5EF4-FFF2-40B4-BE49-F238E27FC236}">
                <a16:creationId xmlns:a16="http://schemas.microsoft.com/office/drawing/2014/main" id="{8A5AE667-9DF3-AD36-0A7E-E121716B224A}"/>
              </a:ext>
            </a:extLst>
          </p:cNvPr>
          <p:cNvSpPr>
            <a:spLocks noGrp="1"/>
          </p:cNvSpPr>
          <p:nvPr>
            <p:ph type="ftr" sz="quarter" idx="11"/>
          </p:nvPr>
        </p:nvSpPr>
        <p:spPr/>
        <p:txBody>
          <a:bodyPr/>
          <a:lstStyle/>
          <a:p>
            <a:r>
              <a:rPr lang="en-US" dirty="0"/>
              <a:t>BATCH NO:  04    DEPARTMENT OF INFORMATION TECHNOLOGY</a:t>
            </a:r>
            <a:endParaRPr lang="en-IN" dirty="0"/>
          </a:p>
        </p:txBody>
      </p:sp>
      <p:sp>
        <p:nvSpPr>
          <p:cNvPr id="4" name="Slide Number Placeholder 3">
            <a:extLst>
              <a:ext uri="{FF2B5EF4-FFF2-40B4-BE49-F238E27FC236}">
                <a16:creationId xmlns:a16="http://schemas.microsoft.com/office/drawing/2014/main" id="{6231B11E-B83A-5D98-4C7D-F72D9F1E459F}"/>
              </a:ext>
            </a:extLst>
          </p:cNvPr>
          <p:cNvSpPr>
            <a:spLocks noGrp="1"/>
          </p:cNvSpPr>
          <p:nvPr>
            <p:ph type="sldNum" sz="quarter" idx="12"/>
          </p:nvPr>
        </p:nvSpPr>
        <p:spPr/>
        <p:txBody>
          <a:bodyPr/>
          <a:lstStyle/>
          <a:p>
            <a:fld id="{669AD40C-E5A7-4132-A31D-54A4D1BB6E89}" type="slidenum">
              <a:rPr lang="en-IN" smtClean="0"/>
              <a:t>10</a:t>
            </a:fld>
            <a:endParaRPr lang="en-IN"/>
          </a:p>
        </p:txBody>
      </p:sp>
      <p:sp>
        <p:nvSpPr>
          <p:cNvPr id="5" name="Title 1">
            <a:extLst>
              <a:ext uri="{FF2B5EF4-FFF2-40B4-BE49-F238E27FC236}">
                <a16:creationId xmlns:a16="http://schemas.microsoft.com/office/drawing/2014/main" id="{4645AC66-A858-52C8-7926-92F5D110AEB7}"/>
              </a:ext>
            </a:extLst>
          </p:cNvPr>
          <p:cNvSpPr txBox="1">
            <a:spLocks/>
          </p:cNvSpPr>
          <p:nvPr/>
        </p:nvSpPr>
        <p:spPr>
          <a:xfrm>
            <a:off x="457200" y="476672"/>
            <a:ext cx="8229600" cy="6549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DESIGN AND METHODOLOGIES</a:t>
            </a:r>
            <a:endParaRPr lang="en-IN" dirty="0"/>
          </a:p>
        </p:txBody>
      </p:sp>
      <p:sp>
        <p:nvSpPr>
          <p:cNvPr id="6" name="TextBox 5">
            <a:extLst>
              <a:ext uri="{FF2B5EF4-FFF2-40B4-BE49-F238E27FC236}">
                <a16:creationId xmlns:a16="http://schemas.microsoft.com/office/drawing/2014/main" id="{842ED714-5246-E3E6-270A-AF6C36AB7402}"/>
              </a:ext>
            </a:extLst>
          </p:cNvPr>
          <p:cNvSpPr txBox="1"/>
          <p:nvPr/>
        </p:nvSpPr>
        <p:spPr>
          <a:xfrm>
            <a:off x="594984" y="1484784"/>
            <a:ext cx="6984776" cy="234532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Module 2: </a:t>
            </a:r>
            <a:r>
              <a:rPr lang="en-US" sz="2000" dirty="0">
                <a:latin typeface="Times New Roman" panose="02020603050405020304" pitchFamily="18" charset="0"/>
                <a:cs typeface="Times New Roman" panose="02020603050405020304" pitchFamily="18" charset="0"/>
              </a:rPr>
              <a:t>Problems in Symmetric Cryptography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Distribution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Management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No-Authentication</a:t>
            </a:r>
          </a:p>
          <a:p>
            <a:pPr marL="285750" indent="-285750">
              <a:lnSpc>
                <a:spcPct val="150000"/>
              </a:lnSpc>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61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11</a:t>
            </a:fld>
            <a:endParaRPr lang="en-IN"/>
          </a:p>
        </p:txBody>
      </p:sp>
      <p:sp>
        <p:nvSpPr>
          <p:cNvPr id="6" name="Title 1"/>
          <p:cNvSpPr>
            <a:spLocks noGrp="1"/>
          </p:cNvSpPr>
          <p:nvPr>
            <p:ph type="title"/>
          </p:nvPr>
        </p:nvSpPr>
        <p:spPr>
          <a:xfrm>
            <a:off x="467741" y="253755"/>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C5FABC2D-8A29-4CB9-BBBD-FA74BE0E7EAC}" type="datetime1">
              <a:rPr lang="en-IN" smtClean="0"/>
              <a:t>23-03-2024</a:t>
            </a:fld>
            <a:endParaRPr lang="en-IN"/>
          </a:p>
        </p:txBody>
      </p:sp>
      <p:sp>
        <p:nvSpPr>
          <p:cNvPr id="67" name="TextBox 66">
            <a:extLst>
              <a:ext uri="{FF2B5EF4-FFF2-40B4-BE49-F238E27FC236}">
                <a16:creationId xmlns:a16="http://schemas.microsoft.com/office/drawing/2014/main" id="{9E9E0AC9-EECE-1D5F-53A2-4CBB3516507A}"/>
              </a:ext>
            </a:extLst>
          </p:cNvPr>
          <p:cNvSpPr txBox="1"/>
          <p:nvPr/>
        </p:nvSpPr>
        <p:spPr>
          <a:xfrm>
            <a:off x="457200" y="1507485"/>
            <a:ext cx="4690864"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3:</a:t>
            </a:r>
            <a:r>
              <a:rPr lang="en-IN" dirty="0">
                <a:latin typeface="Times New Roman" panose="02020603050405020304" pitchFamily="18" charset="0"/>
                <a:cs typeface="Times New Roman" panose="02020603050405020304" pitchFamily="18" charset="0"/>
              </a:rPr>
              <a:t> Asymmetric–Cryptography (Both Confidentiality, Integrity, Authentication )</a:t>
            </a:r>
          </a:p>
        </p:txBody>
      </p:sp>
      <p:grpSp>
        <p:nvGrpSpPr>
          <p:cNvPr id="93" name="Group 92">
            <a:extLst>
              <a:ext uri="{FF2B5EF4-FFF2-40B4-BE49-F238E27FC236}">
                <a16:creationId xmlns:a16="http://schemas.microsoft.com/office/drawing/2014/main" id="{BB56AC4F-F213-19F8-8462-A666DC9CB864}"/>
              </a:ext>
            </a:extLst>
          </p:cNvPr>
          <p:cNvGrpSpPr/>
          <p:nvPr/>
        </p:nvGrpSpPr>
        <p:grpSpPr>
          <a:xfrm>
            <a:off x="495363" y="2324685"/>
            <a:ext cx="8325109" cy="3157516"/>
            <a:chOff x="495363" y="2320815"/>
            <a:chExt cx="8496499" cy="3875408"/>
          </a:xfrm>
        </p:grpSpPr>
        <p:sp>
          <p:nvSpPr>
            <p:cNvPr id="3" name="Rectangle 2">
              <a:extLst>
                <a:ext uri="{FF2B5EF4-FFF2-40B4-BE49-F238E27FC236}">
                  <a16:creationId xmlns:a16="http://schemas.microsoft.com/office/drawing/2014/main" id="{90136958-2179-03BA-C996-986D2022D523}"/>
                </a:ext>
              </a:extLst>
            </p:cNvPr>
            <p:cNvSpPr/>
            <p:nvPr/>
          </p:nvSpPr>
          <p:spPr>
            <a:xfrm>
              <a:off x="955087" y="2504168"/>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Data</a:t>
              </a:r>
            </a:p>
          </p:txBody>
        </p:sp>
        <p:sp>
          <p:nvSpPr>
            <p:cNvPr id="7" name="Flowchart: Data 6">
              <a:extLst>
                <a:ext uri="{FF2B5EF4-FFF2-40B4-BE49-F238E27FC236}">
                  <a16:creationId xmlns:a16="http://schemas.microsoft.com/office/drawing/2014/main" id="{7A3F11C6-6573-1302-64B4-1E52BDB856CA}"/>
                </a:ext>
              </a:extLst>
            </p:cNvPr>
            <p:cNvSpPr/>
            <p:nvPr/>
          </p:nvSpPr>
          <p:spPr>
            <a:xfrm>
              <a:off x="495363" y="3551237"/>
              <a:ext cx="1711536"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Hash Function</a:t>
              </a:r>
            </a:p>
          </p:txBody>
        </p:sp>
        <p:cxnSp>
          <p:nvCxnSpPr>
            <p:cNvPr id="9" name="Straight Arrow Connector 8">
              <a:extLst>
                <a:ext uri="{FF2B5EF4-FFF2-40B4-BE49-F238E27FC236}">
                  <a16:creationId xmlns:a16="http://schemas.microsoft.com/office/drawing/2014/main" id="{8C39A97B-EDDC-62A4-CEEA-6C19C2BE9A84}"/>
                </a:ext>
              </a:extLst>
            </p:cNvPr>
            <p:cNvCxnSpPr>
              <a:stCxn id="3" idx="2"/>
              <a:endCxn id="7" idx="1"/>
            </p:cNvCxnSpPr>
            <p:nvPr/>
          </p:nvCxnSpPr>
          <p:spPr>
            <a:xfrm>
              <a:off x="1351131" y="2792200"/>
              <a:ext cx="0" cy="759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ECDB19AA-6918-D8EF-849A-D385465F6E0F}"/>
                </a:ext>
              </a:extLst>
            </p:cNvPr>
            <p:cNvSpPr/>
            <p:nvPr/>
          </p:nvSpPr>
          <p:spPr>
            <a:xfrm>
              <a:off x="955087" y="4656541"/>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cxnSp>
          <p:nvCxnSpPr>
            <p:cNvPr id="14" name="Straight Arrow Connector 13">
              <a:extLst>
                <a:ext uri="{FF2B5EF4-FFF2-40B4-BE49-F238E27FC236}">
                  <a16:creationId xmlns:a16="http://schemas.microsoft.com/office/drawing/2014/main" id="{7AF242DB-CBD7-9D45-9D2D-6D1364FFB429}"/>
                </a:ext>
              </a:extLst>
            </p:cNvPr>
            <p:cNvCxnSpPr>
              <a:stCxn id="7" idx="4"/>
              <a:endCxn id="12" idx="0"/>
            </p:cNvCxnSpPr>
            <p:nvPr/>
          </p:nvCxnSpPr>
          <p:spPr>
            <a:xfrm>
              <a:off x="1351131" y="4041520"/>
              <a:ext cx="0" cy="615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Flowchart: Data 21">
              <a:extLst>
                <a:ext uri="{FF2B5EF4-FFF2-40B4-BE49-F238E27FC236}">
                  <a16:creationId xmlns:a16="http://schemas.microsoft.com/office/drawing/2014/main" id="{58286E62-4A91-C850-1C1A-FDAB2D42C54D}"/>
                </a:ext>
              </a:extLst>
            </p:cNvPr>
            <p:cNvSpPr/>
            <p:nvPr/>
          </p:nvSpPr>
          <p:spPr>
            <a:xfrm>
              <a:off x="2123728" y="3546138"/>
              <a:ext cx="1916238"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A.Encryption Function</a:t>
              </a:r>
            </a:p>
          </p:txBody>
        </p:sp>
        <p:sp>
          <p:nvSpPr>
            <p:cNvPr id="25" name="Rectangle 24">
              <a:extLst>
                <a:ext uri="{FF2B5EF4-FFF2-40B4-BE49-F238E27FC236}">
                  <a16:creationId xmlns:a16="http://schemas.microsoft.com/office/drawing/2014/main" id="{57F36123-EA1A-35DD-E94A-0C0D21722AB3}"/>
                </a:ext>
              </a:extLst>
            </p:cNvPr>
            <p:cNvSpPr/>
            <p:nvPr/>
          </p:nvSpPr>
          <p:spPr>
            <a:xfrm>
              <a:off x="4225176" y="3716684"/>
              <a:ext cx="792088" cy="297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D.S</a:t>
              </a:r>
            </a:p>
          </p:txBody>
        </p:sp>
        <p:sp>
          <p:nvSpPr>
            <p:cNvPr id="27" name="Rectangle 26">
              <a:extLst>
                <a:ext uri="{FF2B5EF4-FFF2-40B4-BE49-F238E27FC236}">
                  <a16:creationId xmlns:a16="http://schemas.microsoft.com/office/drawing/2014/main" id="{2610B0DF-8BCA-2B46-51F4-CD3494BD3A2B}"/>
                </a:ext>
              </a:extLst>
            </p:cNvPr>
            <p:cNvSpPr/>
            <p:nvPr/>
          </p:nvSpPr>
          <p:spPr>
            <a:xfrm>
              <a:off x="4225176" y="3430661"/>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E-Data</a:t>
              </a:r>
            </a:p>
          </p:txBody>
        </p:sp>
        <p:cxnSp>
          <p:nvCxnSpPr>
            <p:cNvPr id="30" name="Connector: Elbow 29">
              <a:extLst>
                <a:ext uri="{FF2B5EF4-FFF2-40B4-BE49-F238E27FC236}">
                  <a16:creationId xmlns:a16="http://schemas.microsoft.com/office/drawing/2014/main" id="{4B2D67D4-370D-439D-580C-511AE665561D}"/>
                </a:ext>
              </a:extLst>
            </p:cNvPr>
            <p:cNvCxnSpPr>
              <a:cxnSpLocks/>
              <a:stCxn id="3" idx="3"/>
              <a:endCxn id="22" idx="1"/>
            </p:cNvCxnSpPr>
            <p:nvPr/>
          </p:nvCxnSpPr>
          <p:spPr>
            <a:xfrm>
              <a:off x="1747175" y="2648184"/>
              <a:ext cx="1334672" cy="8979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8E23A099-6330-9635-E250-6F0F426C46AF}"/>
                </a:ext>
              </a:extLst>
            </p:cNvPr>
            <p:cNvCxnSpPr>
              <a:cxnSpLocks/>
              <a:stCxn id="12" idx="3"/>
            </p:cNvCxnSpPr>
            <p:nvPr/>
          </p:nvCxnSpPr>
          <p:spPr>
            <a:xfrm flipV="1">
              <a:off x="1747175" y="4019724"/>
              <a:ext cx="1324974" cy="780833"/>
            </a:xfrm>
            <a:prstGeom prst="bentConnector3">
              <a:avLst>
                <a:gd name="adj1" fmla="val 99627"/>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77E0C35-DEFF-5FEE-7A9F-6B338C0EE03A}"/>
                </a:ext>
              </a:extLst>
            </p:cNvPr>
            <p:cNvCxnSpPr>
              <a:cxnSpLocks/>
              <a:stCxn id="22" idx="5"/>
              <a:endCxn id="27" idx="1"/>
            </p:cNvCxnSpPr>
            <p:nvPr/>
          </p:nvCxnSpPr>
          <p:spPr>
            <a:xfrm flipV="1">
              <a:off x="3848342" y="3574677"/>
              <a:ext cx="376834" cy="21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03151AA-72D0-A7D5-E100-B911A121EC5B}"/>
                </a:ext>
              </a:extLst>
            </p:cNvPr>
            <p:cNvCxnSpPr>
              <a:cxnSpLocks/>
              <a:stCxn id="22" idx="5"/>
              <a:endCxn id="25" idx="1"/>
            </p:cNvCxnSpPr>
            <p:nvPr/>
          </p:nvCxnSpPr>
          <p:spPr>
            <a:xfrm>
              <a:off x="3848342" y="3791280"/>
              <a:ext cx="376834" cy="74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6D762C34-9CC2-02D7-E7EB-49B248696BD2}"/>
                </a:ext>
              </a:extLst>
            </p:cNvPr>
            <p:cNvSpPr txBox="1"/>
            <p:nvPr/>
          </p:nvSpPr>
          <p:spPr>
            <a:xfrm>
              <a:off x="2134942" y="2320815"/>
              <a:ext cx="1212973" cy="37775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Key-4</a:t>
              </a:r>
            </a:p>
          </p:txBody>
        </p:sp>
        <p:sp>
          <p:nvSpPr>
            <p:cNvPr id="45" name="TextBox 44">
              <a:extLst>
                <a:ext uri="{FF2B5EF4-FFF2-40B4-BE49-F238E27FC236}">
                  <a16:creationId xmlns:a16="http://schemas.microsoft.com/office/drawing/2014/main" id="{E56697A0-17C4-B9A1-9E62-047388A4CC4B}"/>
                </a:ext>
              </a:extLst>
            </p:cNvPr>
            <p:cNvSpPr txBox="1"/>
            <p:nvPr/>
          </p:nvSpPr>
          <p:spPr>
            <a:xfrm>
              <a:off x="2187105" y="4503583"/>
              <a:ext cx="1083066" cy="37775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Key-1</a:t>
              </a:r>
            </a:p>
          </p:txBody>
        </p:sp>
        <p:sp>
          <p:nvSpPr>
            <p:cNvPr id="46" name="Flowchart: Data 45">
              <a:extLst>
                <a:ext uri="{FF2B5EF4-FFF2-40B4-BE49-F238E27FC236}">
                  <a16:creationId xmlns:a16="http://schemas.microsoft.com/office/drawing/2014/main" id="{4F738EB7-4D8E-7D34-1A33-609193BC95E2}"/>
                </a:ext>
              </a:extLst>
            </p:cNvPr>
            <p:cNvSpPr/>
            <p:nvPr/>
          </p:nvSpPr>
          <p:spPr>
            <a:xfrm>
              <a:off x="5364088" y="3437836"/>
              <a:ext cx="1916238"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A.Decryption Function</a:t>
              </a:r>
            </a:p>
          </p:txBody>
        </p:sp>
        <p:cxnSp>
          <p:nvCxnSpPr>
            <p:cNvPr id="58" name="Connector: Elbow 57">
              <a:extLst>
                <a:ext uri="{FF2B5EF4-FFF2-40B4-BE49-F238E27FC236}">
                  <a16:creationId xmlns:a16="http://schemas.microsoft.com/office/drawing/2014/main" id="{B4172F32-C685-30CF-393E-318580202096}"/>
                </a:ext>
              </a:extLst>
            </p:cNvPr>
            <p:cNvCxnSpPr>
              <a:cxnSpLocks/>
              <a:stCxn id="27" idx="3"/>
              <a:endCxn id="46" idx="1"/>
            </p:cNvCxnSpPr>
            <p:nvPr/>
          </p:nvCxnSpPr>
          <p:spPr>
            <a:xfrm flipV="1">
              <a:off x="5017264" y="3437836"/>
              <a:ext cx="1304943" cy="136841"/>
            </a:xfrm>
            <a:prstGeom prst="bentConnector4">
              <a:avLst>
                <a:gd name="adj1" fmla="val 13289"/>
                <a:gd name="adj2" fmla="val 272299"/>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C41D388B-9FA9-3A4A-371A-0DFBD839E801}"/>
                </a:ext>
              </a:extLst>
            </p:cNvPr>
            <p:cNvCxnSpPr>
              <a:stCxn id="25" idx="3"/>
              <a:endCxn id="46" idx="4"/>
            </p:cNvCxnSpPr>
            <p:nvPr/>
          </p:nvCxnSpPr>
          <p:spPr>
            <a:xfrm>
              <a:off x="5017264" y="3865644"/>
              <a:ext cx="1304943" cy="62475"/>
            </a:xfrm>
            <a:prstGeom prst="bentConnector4">
              <a:avLst>
                <a:gd name="adj1" fmla="val 13289"/>
                <a:gd name="adj2" fmla="val 465906"/>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47748728-1D08-C812-9AFB-D2C428BACEF3}"/>
                </a:ext>
              </a:extLst>
            </p:cNvPr>
            <p:cNvSpPr/>
            <p:nvPr/>
          </p:nvSpPr>
          <p:spPr>
            <a:xfrm>
              <a:off x="6480212" y="4671437"/>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sp>
          <p:nvSpPr>
            <p:cNvPr id="77" name="Rectangle 76">
              <a:extLst>
                <a:ext uri="{FF2B5EF4-FFF2-40B4-BE49-F238E27FC236}">
                  <a16:creationId xmlns:a16="http://schemas.microsoft.com/office/drawing/2014/main" id="{F9544B4F-7A61-C12C-B674-7E93533673C6}"/>
                </a:ext>
              </a:extLst>
            </p:cNvPr>
            <p:cNvSpPr/>
            <p:nvPr/>
          </p:nvSpPr>
          <p:spPr>
            <a:xfrm>
              <a:off x="6480212" y="2341700"/>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Data’</a:t>
              </a:r>
            </a:p>
          </p:txBody>
        </p:sp>
        <p:cxnSp>
          <p:nvCxnSpPr>
            <p:cNvPr id="79" name="Connector: Elbow 78">
              <a:extLst>
                <a:ext uri="{FF2B5EF4-FFF2-40B4-BE49-F238E27FC236}">
                  <a16:creationId xmlns:a16="http://schemas.microsoft.com/office/drawing/2014/main" id="{03ED60D0-EEEF-687C-3182-E00D5A6991BA}"/>
                </a:ext>
              </a:extLst>
            </p:cNvPr>
            <p:cNvCxnSpPr>
              <a:stCxn id="46" idx="0"/>
              <a:endCxn id="77" idx="2"/>
            </p:cNvCxnSpPr>
            <p:nvPr/>
          </p:nvCxnSpPr>
          <p:spPr>
            <a:xfrm rot="5400000" flipH="1" flipV="1">
              <a:off x="6290991" y="2852572"/>
              <a:ext cx="808104" cy="3624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Connector: Elbow 80">
              <a:extLst>
                <a:ext uri="{FF2B5EF4-FFF2-40B4-BE49-F238E27FC236}">
                  <a16:creationId xmlns:a16="http://schemas.microsoft.com/office/drawing/2014/main" id="{1C2A6739-61EE-8A47-EC18-D643A34CE266}"/>
                </a:ext>
              </a:extLst>
            </p:cNvPr>
            <p:cNvCxnSpPr>
              <a:stCxn id="46" idx="3"/>
              <a:endCxn id="68" idx="0"/>
            </p:cNvCxnSpPr>
            <p:nvPr/>
          </p:nvCxnSpPr>
          <p:spPr>
            <a:xfrm rot="16200000" flipH="1">
              <a:off x="6131760" y="3926941"/>
              <a:ext cx="743318" cy="7456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82" name="Flowchart: Data 81">
              <a:extLst>
                <a:ext uri="{FF2B5EF4-FFF2-40B4-BE49-F238E27FC236}">
                  <a16:creationId xmlns:a16="http://schemas.microsoft.com/office/drawing/2014/main" id="{399E959C-C94A-9BFA-A4EB-060BD2FBE6C8}"/>
                </a:ext>
              </a:extLst>
            </p:cNvPr>
            <p:cNvSpPr/>
            <p:nvPr/>
          </p:nvSpPr>
          <p:spPr>
            <a:xfrm>
              <a:off x="7280326" y="3440828"/>
              <a:ext cx="1711536"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Hash Function</a:t>
              </a:r>
            </a:p>
          </p:txBody>
        </p:sp>
        <p:cxnSp>
          <p:nvCxnSpPr>
            <p:cNvPr id="84" name="Connector: Elbow 83">
              <a:extLst>
                <a:ext uri="{FF2B5EF4-FFF2-40B4-BE49-F238E27FC236}">
                  <a16:creationId xmlns:a16="http://schemas.microsoft.com/office/drawing/2014/main" id="{203379FB-3737-143E-FBAD-CDB394F9C586}"/>
                </a:ext>
              </a:extLst>
            </p:cNvPr>
            <p:cNvCxnSpPr>
              <a:stCxn id="77" idx="3"/>
              <a:endCxn id="82" idx="1"/>
            </p:cNvCxnSpPr>
            <p:nvPr/>
          </p:nvCxnSpPr>
          <p:spPr>
            <a:xfrm>
              <a:off x="7272300" y="2485716"/>
              <a:ext cx="863794" cy="9551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8DB5269A-FCE6-47E8-0ADE-90CBF4F7F757}"/>
                </a:ext>
              </a:extLst>
            </p:cNvPr>
            <p:cNvCxnSpPr>
              <a:stCxn id="82" idx="4"/>
            </p:cNvCxnSpPr>
            <p:nvPr/>
          </p:nvCxnSpPr>
          <p:spPr>
            <a:xfrm>
              <a:off x="8136094" y="3931111"/>
              <a:ext cx="0" cy="740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DE69C282-89D9-83F9-4F24-FE89A1A3307C}"/>
                </a:ext>
              </a:extLst>
            </p:cNvPr>
            <p:cNvSpPr/>
            <p:nvPr/>
          </p:nvSpPr>
          <p:spPr>
            <a:xfrm>
              <a:off x="7704197" y="4671437"/>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sp>
          <p:nvSpPr>
            <p:cNvPr id="88" name="Flowchart: Data 87">
              <a:extLst>
                <a:ext uri="{FF2B5EF4-FFF2-40B4-BE49-F238E27FC236}">
                  <a16:creationId xmlns:a16="http://schemas.microsoft.com/office/drawing/2014/main" id="{AFB9C1CA-BC58-6DCA-5FDD-7DB6868482B4}"/>
                </a:ext>
              </a:extLst>
            </p:cNvPr>
            <p:cNvSpPr/>
            <p:nvPr/>
          </p:nvSpPr>
          <p:spPr>
            <a:xfrm>
              <a:off x="6362686" y="5548151"/>
              <a:ext cx="2133599" cy="6480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Comparison</a:t>
              </a:r>
            </a:p>
          </p:txBody>
        </p:sp>
        <p:cxnSp>
          <p:nvCxnSpPr>
            <p:cNvPr id="90" name="Connector: Elbow 89">
              <a:extLst>
                <a:ext uri="{FF2B5EF4-FFF2-40B4-BE49-F238E27FC236}">
                  <a16:creationId xmlns:a16="http://schemas.microsoft.com/office/drawing/2014/main" id="{5A69FE92-0599-BE95-F8D1-7C365F808648}"/>
                </a:ext>
              </a:extLst>
            </p:cNvPr>
            <p:cNvCxnSpPr>
              <a:stCxn id="68" idx="2"/>
              <a:endCxn id="88" idx="1"/>
            </p:cNvCxnSpPr>
            <p:nvPr/>
          </p:nvCxnSpPr>
          <p:spPr>
            <a:xfrm rot="16200000" flipH="1">
              <a:off x="6858530" y="4977195"/>
              <a:ext cx="588682" cy="5532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54405B21-C7E8-EE33-FEF2-19B21A2D980C}"/>
                </a:ext>
              </a:extLst>
            </p:cNvPr>
            <p:cNvCxnSpPr>
              <a:stCxn id="87" idx="2"/>
              <a:endCxn id="88" idx="0"/>
            </p:cNvCxnSpPr>
            <p:nvPr/>
          </p:nvCxnSpPr>
          <p:spPr>
            <a:xfrm rot="5400000">
              <a:off x="7577202" y="5025112"/>
              <a:ext cx="588682" cy="4573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4D9F5DFE-E1B5-CDAE-D5B9-1087E03AC2FE}"/>
              </a:ext>
            </a:extLst>
          </p:cNvPr>
          <p:cNvSpPr txBox="1"/>
          <p:nvPr/>
        </p:nvSpPr>
        <p:spPr>
          <a:xfrm>
            <a:off x="746383" y="4974807"/>
            <a:ext cx="3034323"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Key-1: Sender’s Private Key</a:t>
            </a:r>
          </a:p>
          <a:p>
            <a:r>
              <a:rPr lang="en-IN" dirty="0">
                <a:latin typeface="Times New Roman" panose="02020603050405020304" pitchFamily="18" charset="0"/>
                <a:cs typeface="Times New Roman" panose="02020603050405020304" pitchFamily="18" charset="0"/>
              </a:rPr>
              <a:t>Key-2: Sender’s Public Key</a:t>
            </a:r>
          </a:p>
          <a:p>
            <a:r>
              <a:rPr lang="en-IN" dirty="0">
                <a:latin typeface="Times New Roman" panose="02020603050405020304" pitchFamily="18" charset="0"/>
                <a:cs typeface="Times New Roman" panose="02020603050405020304" pitchFamily="18" charset="0"/>
              </a:rPr>
              <a:t>Key-3: Receiver's Private Key</a:t>
            </a:r>
          </a:p>
          <a:p>
            <a:r>
              <a:rPr lang="en-IN" dirty="0">
                <a:latin typeface="Times New Roman" panose="02020603050405020304" pitchFamily="18" charset="0"/>
                <a:cs typeface="Times New Roman" panose="02020603050405020304" pitchFamily="18" charset="0"/>
              </a:rPr>
              <a:t>Key-4: Receiver's Public key</a:t>
            </a:r>
          </a:p>
        </p:txBody>
      </p:sp>
      <p:sp>
        <p:nvSpPr>
          <p:cNvPr id="95" name="TextBox 94">
            <a:extLst>
              <a:ext uri="{FF2B5EF4-FFF2-40B4-BE49-F238E27FC236}">
                <a16:creationId xmlns:a16="http://schemas.microsoft.com/office/drawing/2014/main" id="{F1B3A918-D058-DBF9-8B91-926608D76DD9}"/>
              </a:ext>
            </a:extLst>
          </p:cNvPr>
          <p:cNvSpPr txBox="1"/>
          <p:nvPr/>
        </p:nvSpPr>
        <p:spPr>
          <a:xfrm>
            <a:off x="5069732" y="2803329"/>
            <a:ext cx="118850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Key-3</a:t>
            </a:r>
          </a:p>
        </p:txBody>
      </p:sp>
      <p:sp>
        <p:nvSpPr>
          <p:cNvPr id="96" name="TextBox 95">
            <a:extLst>
              <a:ext uri="{FF2B5EF4-FFF2-40B4-BE49-F238E27FC236}">
                <a16:creationId xmlns:a16="http://schemas.microsoft.com/office/drawing/2014/main" id="{F5372240-8DEE-E938-0799-0BCA67D88D44}"/>
              </a:ext>
            </a:extLst>
          </p:cNvPr>
          <p:cNvSpPr txBox="1"/>
          <p:nvPr/>
        </p:nvSpPr>
        <p:spPr>
          <a:xfrm>
            <a:off x="5069732" y="3749210"/>
            <a:ext cx="118850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Key-2</a:t>
            </a:r>
          </a:p>
        </p:txBody>
      </p:sp>
    </p:spTree>
    <p:extLst>
      <p:ext uri="{BB962C8B-B14F-4D97-AF65-F5344CB8AC3E}">
        <p14:creationId xmlns:p14="http://schemas.microsoft.com/office/powerpoint/2010/main" val="51643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94C2BE-CDFF-5AD8-DC68-E434D0296A50}"/>
              </a:ext>
            </a:extLst>
          </p:cNvPr>
          <p:cNvSpPr>
            <a:spLocks noGrp="1"/>
          </p:cNvSpPr>
          <p:nvPr>
            <p:ph type="dt" sz="half" idx="10"/>
          </p:nvPr>
        </p:nvSpPr>
        <p:spPr/>
        <p:txBody>
          <a:bodyPr/>
          <a:lstStyle/>
          <a:p>
            <a:fld id="{6B697774-6682-402A-B0F3-ABA45311AE60}" type="datetime1">
              <a:rPr lang="en-IN" smtClean="0"/>
              <a:t>23-03-2024</a:t>
            </a:fld>
            <a:endParaRPr lang="en-IN"/>
          </a:p>
        </p:txBody>
      </p:sp>
      <p:sp>
        <p:nvSpPr>
          <p:cNvPr id="3" name="Footer Placeholder 2">
            <a:extLst>
              <a:ext uri="{FF2B5EF4-FFF2-40B4-BE49-F238E27FC236}">
                <a16:creationId xmlns:a16="http://schemas.microsoft.com/office/drawing/2014/main" id="{8A5AE667-9DF3-AD36-0A7E-E121716B224A}"/>
              </a:ext>
            </a:extLst>
          </p:cNvPr>
          <p:cNvSpPr>
            <a:spLocks noGrp="1"/>
          </p:cNvSpPr>
          <p:nvPr>
            <p:ph type="ftr" sz="quarter" idx="11"/>
          </p:nvPr>
        </p:nvSpPr>
        <p:spPr/>
        <p:txBody>
          <a:bodyPr/>
          <a:lstStyle/>
          <a:p>
            <a:r>
              <a:rPr lang="en-US" dirty="0"/>
              <a:t>BATCH NO: 04     DEPARTMENT OF INFORMATION TECHNOLOGY</a:t>
            </a:r>
            <a:endParaRPr lang="en-IN" dirty="0"/>
          </a:p>
        </p:txBody>
      </p:sp>
      <p:sp>
        <p:nvSpPr>
          <p:cNvPr id="4" name="Slide Number Placeholder 3">
            <a:extLst>
              <a:ext uri="{FF2B5EF4-FFF2-40B4-BE49-F238E27FC236}">
                <a16:creationId xmlns:a16="http://schemas.microsoft.com/office/drawing/2014/main" id="{6231B11E-B83A-5D98-4C7D-F72D9F1E459F}"/>
              </a:ext>
            </a:extLst>
          </p:cNvPr>
          <p:cNvSpPr>
            <a:spLocks noGrp="1"/>
          </p:cNvSpPr>
          <p:nvPr>
            <p:ph type="sldNum" sz="quarter" idx="12"/>
          </p:nvPr>
        </p:nvSpPr>
        <p:spPr/>
        <p:txBody>
          <a:bodyPr/>
          <a:lstStyle/>
          <a:p>
            <a:fld id="{669AD40C-E5A7-4132-A31D-54A4D1BB6E89}" type="slidenum">
              <a:rPr lang="en-IN" smtClean="0"/>
              <a:t>12</a:t>
            </a:fld>
            <a:endParaRPr lang="en-IN"/>
          </a:p>
        </p:txBody>
      </p:sp>
      <p:sp>
        <p:nvSpPr>
          <p:cNvPr id="5" name="Title 1">
            <a:extLst>
              <a:ext uri="{FF2B5EF4-FFF2-40B4-BE49-F238E27FC236}">
                <a16:creationId xmlns:a16="http://schemas.microsoft.com/office/drawing/2014/main" id="{4645AC66-A858-52C8-7926-92F5D110AEB7}"/>
              </a:ext>
            </a:extLst>
          </p:cNvPr>
          <p:cNvSpPr txBox="1">
            <a:spLocks/>
          </p:cNvSpPr>
          <p:nvPr/>
        </p:nvSpPr>
        <p:spPr>
          <a:xfrm>
            <a:off x="457200" y="476672"/>
            <a:ext cx="8229600" cy="6549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DESIGN AND METHODOLOGIES</a:t>
            </a:r>
            <a:endParaRPr lang="en-IN" dirty="0"/>
          </a:p>
        </p:txBody>
      </p:sp>
      <p:sp>
        <p:nvSpPr>
          <p:cNvPr id="6" name="TextBox 5">
            <a:extLst>
              <a:ext uri="{FF2B5EF4-FFF2-40B4-BE49-F238E27FC236}">
                <a16:creationId xmlns:a16="http://schemas.microsoft.com/office/drawing/2014/main" id="{842ED714-5246-E3E6-270A-AF6C36AB7402}"/>
              </a:ext>
            </a:extLst>
          </p:cNvPr>
          <p:cNvSpPr txBox="1"/>
          <p:nvPr/>
        </p:nvSpPr>
        <p:spPr>
          <a:xfrm>
            <a:off x="594984" y="1484784"/>
            <a:ext cx="6984776" cy="188365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Module 4: </a:t>
            </a:r>
            <a:r>
              <a:rPr lang="en-US" sz="2000" dirty="0">
                <a:latin typeface="Times New Roman" panose="02020603050405020304" pitchFamily="18" charset="0"/>
                <a:cs typeface="Times New Roman" panose="02020603050405020304" pitchFamily="18" charset="0"/>
              </a:rPr>
              <a:t>Problems in Asymmetric Cryptography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Sharing(Public-Key)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 Suitable for Bulk Encryption</a:t>
            </a:r>
          </a:p>
        </p:txBody>
      </p:sp>
    </p:spTree>
    <p:extLst>
      <p:ext uri="{BB962C8B-B14F-4D97-AF65-F5344CB8AC3E}">
        <p14:creationId xmlns:p14="http://schemas.microsoft.com/office/powerpoint/2010/main" val="104914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13</a:t>
            </a:fld>
            <a:endParaRPr lang="en-IN"/>
          </a:p>
        </p:txBody>
      </p:sp>
      <p:sp>
        <p:nvSpPr>
          <p:cNvPr id="6" name="Title 1"/>
          <p:cNvSpPr>
            <a:spLocks noGrp="1"/>
          </p:cNvSpPr>
          <p:nvPr>
            <p:ph type="title"/>
          </p:nvPr>
        </p:nvSpPr>
        <p:spPr>
          <a:xfrm>
            <a:off x="467741" y="253755"/>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C5FABC2D-8A29-4CB9-BBBD-FA74BE0E7EAC}" type="datetime1">
              <a:rPr lang="en-IN" smtClean="0"/>
              <a:t>23-03-2024</a:t>
            </a:fld>
            <a:endParaRPr lang="en-IN"/>
          </a:p>
        </p:txBody>
      </p:sp>
      <p:sp>
        <p:nvSpPr>
          <p:cNvPr id="67" name="TextBox 66">
            <a:extLst>
              <a:ext uri="{FF2B5EF4-FFF2-40B4-BE49-F238E27FC236}">
                <a16:creationId xmlns:a16="http://schemas.microsoft.com/office/drawing/2014/main" id="{9E9E0AC9-EECE-1D5F-53A2-4CBB3516507A}"/>
              </a:ext>
            </a:extLst>
          </p:cNvPr>
          <p:cNvSpPr txBox="1"/>
          <p:nvPr/>
        </p:nvSpPr>
        <p:spPr>
          <a:xfrm>
            <a:off x="457200" y="1507485"/>
            <a:ext cx="469086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6:</a:t>
            </a:r>
            <a:r>
              <a:rPr lang="en-IN" dirty="0">
                <a:latin typeface="Times New Roman" panose="02020603050405020304" pitchFamily="18" charset="0"/>
                <a:cs typeface="Times New Roman" panose="02020603050405020304" pitchFamily="18" charset="0"/>
              </a:rPr>
              <a:t> Hybrid Cryptography</a:t>
            </a:r>
          </a:p>
        </p:txBody>
      </p:sp>
      <p:grpSp>
        <p:nvGrpSpPr>
          <p:cNvPr id="93" name="Group 92">
            <a:extLst>
              <a:ext uri="{FF2B5EF4-FFF2-40B4-BE49-F238E27FC236}">
                <a16:creationId xmlns:a16="http://schemas.microsoft.com/office/drawing/2014/main" id="{BB56AC4F-F213-19F8-8462-A666DC9CB864}"/>
              </a:ext>
            </a:extLst>
          </p:cNvPr>
          <p:cNvGrpSpPr/>
          <p:nvPr/>
        </p:nvGrpSpPr>
        <p:grpSpPr>
          <a:xfrm>
            <a:off x="482588" y="1950191"/>
            <a:ext cx="8325109" cy="3157516"/>
            <a:chOff x="495363" y="2320815"/>
            <a:chExt cx="8496499" cy="3875408"/>
          </a:xfrm>
        </p:grpSpPr>
        <p:sp>
          <p:nvSpPr>
            <p:cNvPr id="3" name="Rectangle 2">
              <a:extLst>
                <a:ext uri="{FF2B5EF4-FFF2-40B4-BE49-F238E27FC236}">
                  <a16:creationId xmlns:a16="http://schemas.microsoft.com/office/drawing/2014/main" id="{90136958-2179-03BA-C996-986D2022D523}"/>
                </a:ext>
              </a:extLst>
            </p:cNvPr>
            <p:cNvSpPr/>
            <p:nvPr/>
          </p:nvSpPr>
          <p:spPr>
            <a:xfrm>
              <a:off x="955087" y="2504168"/>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 Key</a:t>
              </a:r>
            </a:p>
          </p:txBody>
        </p:sp>
        <p:sp>
          <p:nvSpPr>
            <p:cNvPr id="7" name="Flowchart: Data 6">
              <a:extLst>
                <a:ext uri="{FF2B5EF4-FFF2-40B4-BE49-F238E27FC236}">
                  <a16:creationId xmlns:a16="http://schemas.microsoft.com/office/drawing/2014/main" id="{7A3F11C6-6573-1302-64B4-1E52BDB856CA}"/>
                </a:ext>
              </a:extLst>
            </p:cNvPr>
            <p:cNvSpPr/>
            <p:nvPr/>
          </p:nvSpPr>
          <p:spPr>
            <a:xfrm>
              <a:off x="495363" y="3551237"/>
              <a:ext cx="1711536"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Hash Function</a:t>
              </a:r>
            </a:p>
          </p:txBody>
        </p:sp>
        <p:cxnSp>
          <p:nvCxnSpPr>
            <p:cNvPr id="9" name="Straight Arrow Connector 8">
              <a:extLst>
                <a:ext uri="{FF2B5EF4-FFF2-40B4-BE49-F238E27FC236}">
                  <a16:creationId xmlns:a16="http://schemas.microsoft.com/office/drawing/2014/main" id="{8C39A97B-EDDC-62A4-CEEA-6C19C2BE9A84}"/>
                </a:ext>
              </a:extLst>
            </p:cNvPr>
            <p:cNvCxnSpPr>
              <a:stCxn id="3" idx="2"/>
              <a:endCxn id="7" idx="1"/>
            </p:cNvCxnSpPr>
            <p:nvPr/>
          </p:nvCxnSpPr>
          <p:spPr>
            <a:xfrm>
              <a:off x="1351131" y="2792200"/>
              <a:ext cx="0" cy="759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ECDB19AA-6918-D8EF-849A-D385465F6E0F}"/>
                </a:ext>
              </a:extLst>
            </p:cNvPr>
            <p:cNvSpPr/>
            <p:nvPr/>
          </p:nvSpPr>
          <p:spPr>
            <a:xfrm>
              <a:off x="955087" y="4656541"/>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cxnSp>
          <p:nvCxnSpPr>
            <p:cNvPr id="14" name="Straight Arrow Connector 13">
              <a:extLst>
                <a:ext uri="{FF2B5EF4-FFF2-40B4-BE49-F238E27FC236}">
                  <a16:creationId xmlns:a16="http://schemas.microsoft.com/office/drawing/2014/main" id="{7AF242DB-CBD7-9D45-9D2D-6D1364FFB429}"/>
                </a:ext>
              </a:extLst>
            </p:cNvPr>
            <p:cNvCxnSpPr>
              <a:stCxn id="7" idx="4"/>
              <a:endCxn id="12" idx="0"/>
            </p:cNvCxnSpPr>
            <p:nvPr/>
          </p:nvCxnSpPr>
          <p:spPr>
            <a:xfrm>
              <a:off x="1351131" y="4041520"/>
              <a:ext cx="0" cy="615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Flowchart: Data 21">
              <a:extLst>
                <a:ext uri="{FF2B5EF4-FFF2-40B4-BE49-F238E27FC236}">
                  <a16:creationId xmlns:a16="http://schemas.microsoft.com/office/drawing/2014/main" id="{58286E62-4A91-C850-1C1A-FDAB2D42C54D}"/>
                </a:ext>
              </a:extLst>
            </p:cNvPr>
            <p:cNvSpPr/>
            <p:nvPr/>
          </p:nvSpPr>
          <p:spPr>
            <a:xfrm>
              <a:off x="2123728" y="3546138"/>
              <a:ext cx="1916238"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A.Encryption Function</a:t>
              </a:r>
            </a:p>
          </p:txBody>
        </p:sp>
        <p:sp>
          <p:nvSpPr>
            <p:cNvPr id="25" name="Rectangle 24">
              <a:extLst>
                <a:ext uri="{FF2B5EF4-FFF2-40B4-BE49-F238E27FC236}">
                  <a16:creationId xmlns:a16="http://schemas.microsoft.com/office/drawing/2014/main" id="{57F36123-EA1A-35DD-E94A-0C0D21722AB3}"/>
                </a:ext>
              </a:extLst>
            </p:cNvPr>
            <p:cNvSpPr/>
            <p:nvPr/>
          </p:nvSpPr>
          <p:spPr>
            <a:xfrm>
              <a:off x="4225176" y="3716684"/>
              <a:ext cx="792088" cy="297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D.S</a:t>
              </a:r>
            </a:p>
          </p:txBody>
        </p:sp>
        <p:sp>
          <p:nvSpPr>
            <p:cNvPr id="27" name="Rectangle 26">
              <a:extLst>
                <a:ext uri="{FF2B5EF4-FFF2-40B4-BE49-F238E27FC236}">
                  <a16:creationId xmlns:a16="http://schemas.microsoft.com/office/drawing/2014/main" id="{2610B0DF-8BCA-2B46-51F4-CD3494BD3A2B}"/>
                </a:ext>
              </a:extLst>
            </p:cNvPr>
            <p:cNvSpPr/>
            <p:nvPr/>
          </p:nvSpPr>
          <p:spPr>
            <a:xfrm>
              <a:off x="4225176" y="3430661"/>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E-S. Key</a:t>
              </a:r>
            </a:p>
          </p:txBody>
        </p:sp>
        <p:cxnSp>
          <p:nvCxnSpPr>
            <p:cNvPr id="30" name="Connector: Elbow 29">
              <a:extLst>
                <a:ext uri="{FF2B5EF4-FFF2-40B4-BE49-F238E27FC236}">
                  <a16:creationId xmlns:a16="http://schemas.microsoft.com/office/drawing/2014/main" id="{4B2D67D4-370D-439D-580C-511AE665561D}"/>
                </a:ext>
              </a:extLst>
            </p:cNvPr>
            <p:cNvCxnSpPr>
              <a:cxnSpLocks/>
              <a:stCxn id="3" idx="3"/>
              <a:endCxn id="22" idx="1"/>
            </p:cNvCxnSpPr>
            <p:nvPr/>
          </p:nvCxnSpPr>
          <p:spPr>
            <a:xfrm>
              <a:off x="1747175" y="2648184"/>
              <a:ext cx="1334672" cy="8979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8E23A099-6330-9635-E250-6F0F426C46AF}"/>
                </a:ext>
              </a:extLst>
            </p:cNvPr>
            <p:cNvCxnSpPr>
              <a:cxnSpLocks/>
              <a:stCxn id="12" idx="3"/>
            </p:cNvCxnSpPr>
            <p:nvPr/>
          </p:nvCxnSpPr>
          <p:spPr>
            <a:xfrm flipV="1">
              <a:off x="1747175" y="4019724"/>
              <a:ext cx="1324974" cy="780833"/>
            </a:xfrm>
            <a:prstGeom prst="bentConnector3">
              <a:avLst>
                <a:gd name="adj1" fmla="val 99627"/>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77E0C35-DEFF-5FEE-7A9F-6B338C0EE03A}"/>
                </a:ext>
              </a:extLst>
            </p:cNvPr>
            <p:cNvCxnSpPr>
              <a:cxnSpLocks/>
              <a:stCxn id="22" idx="5"/>
              <a:endCxn id="27" idx="1"/>
            </p:cNvCxnSpPr>
            <p:nvPr/>
          </p:nvCxnSpPr>
          <p:spPr>
            <a:xfrm flipV="1">
              <a:off x="3848342" y="3574677"/>
              <a:ext cx="376834" cy="21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03151AA-72D0-A7D5-E100-B911A121EC5B}"/>
                </a:ext>
              </a:extLst>
            </p:cNvPr>
            <p:cNvCxnSpPr>
              <a:cxnSpLocks/>
              <a:stCxn id="22" idx="5"/>
              <a:endCxn id="25" idx="1"/>
            </p:cNvCxnSpPr>
            <p:nvPr/>
          </p:nvCxnSpPr>
          <p:spPr>
            <a:xfrm>
              <a:off x="3848342" y="3791280"/>
              <a:ext cx="376834" cy="74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6D762C34-9CC2-02D7-E7EB-49B248696BD2}"/>
                </a:ext>
              </a:extLst>
            </p:cNvPr>
            <p:cNvSpPr txBox="1"/>
            <p:nvPr/>
          </p:nvSpPr>
          <p:spPr>
            <a:xfrm>
              <a:off x="2134942" y="2320815"/>
              <a:ext cx="1212973" cy="37775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Key-4</a:t>
              </a:r>
            </a:p>
          </p:txBody>
        </p:sp>
        <p:sp>
          <p:nvSpPr>
            <p:cNvPr id="45" name="TextBox 44">
              <a:extLst>
                <a:ext uri="{FF2B5EF4-FFF2-40B4-BE49-F238E27FC236}">
                  <a16:creationId xmlns:a16="http://schemas.microsoft.com/office/drawing/2014/main" id="{E56697A0-17C4-B9A1-9E62-047388A4CC4B}"/>
                </a:ext>
              </a:extLst>
            </p:cNvPr>
            <p:cNvSpPr txBox="1"/>
            <p:nvPr/>
          </p:nvSpPr>
          <p:spPr>
            <a:xfrm>
              <a:off x="2187105" y="4503583"/>
              <a:ext cx="1083066" cy="37775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Key-1</a:t>
              </a:r>
            </a:p>
          </p:txBody>
        </p:sp>
        <p:sp>
          <p:nvSpPr>
            <p:cNvPr id="46" name="Flowchart: Data 45">
              <a:extLst>
                <a:ext uri="{FF2B5EF4-FFF2-40B4-BE49-F238E27FC236}">
                  <a16:creationId xmlns:a16="http://schemas.microsoft.com/office/drawing/2014/main" id="{4F738EB7-4D8E-7D34-1A33-609193BC95E2}"/>
                </a:ext>
              </a:extLst>
            </p:cNvPr>
            <p:cNvSpPr/>
            <p:nvPr/>
          </p:nvSpPr>
          <p:spPr>
            <a:xfrm>
              <a:off x="5364088" y="3437836"/>
              <a:ext cx="1916238"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A.Decryption Function</a:t>
              </a:r>
            </a:p>
          </p:txBody>
        </p:sp>
        <p:cxnSp>
          <p:nvCxnSpPr>
            <p:cNvPr id="58" name="Connector: Elbow 57">
              <a:extLst>
                <a:ext uri="{FF2B5EF4-FFF2-40B4-BE49-F238E27FC236}">
                  <a16:creationId xmlns:a16="http://schemas.microsoft.com/office/drawing/2014/main" id="{B4172F32-C685-30CF-393E-318580202096}"/>
                </a:ext>
              </a:extLst>
            </p:cNvPr>
            <p:cNvCxnSpPr>
              <a:cxnSpLocks/>
              <a:stCxn id="27" idx="3"/>
              <a:endCxn id="46" idx="1"/>
            </p:cNvCxnSpPr>
            <p:nvPr/>
          </p:nvCxnSpPr>
          <p:spPr>
            <a:xfrm flipV="1">
              <a:off x="5017264" y="3437836"/>
              <a:ext cx="1304943" cy="136841"/>
            </a:xfrm>
            <a:prstGeom prst="bentConnector4">
              <a:avLst>
                <a:gd name="adj1" fmla="val 13289"/>
                <a:gd name="adj2" fmla="val 272299"/>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C41D388B-9FA9-3A4A-371A-0DFBD839E801}"/>
                </a:ext>
              </a:extLst>
            </p:cNvPr>
            <p:cNvCxnSpPr>
              <a:stCxn id="25" idx="3"/>
              <a:endCxn id="46" idx="4"/>
            </p:cNvCxnSpPr>
            <p:nvPr/>
          </p:nvCxnSpPr>
          <p:spPr>
            <a:xfrm>
              <a:off x="5017264" y="3865644"/>
              <a:ext cx="1304943" cy="62475"/>
            </a:xfrm>
            <a:prstGeom prst="bentConnector4">
              <a:avLst>
                <a:gd name="adj1" fmla="val 13289"/>
                <a:gd name="adj2" fmla="val 465906"/>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47748728-1D08-C812-9AFB-D2C428BACEF3}"/>
                </a:ext>
              </a:extLst>
            </p:cNvPr>
            <p:cNvSpPr/>
            <p:nvPr/>
          </p:nvSpPr>
          <p:spPr>
            <a:xfrm>
              <a:off x="6480212" y="4671437"/>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sp>
          <p:nvSpPr>
            <p:cNvPr id="77" name="Rectangle 76">
              <a:extLst>
                <a:ext uri="{FF2B5EF4-FFF2-40B4-BE49-F238E27FC236}">
                  <a16:creationId xmlns:a16="http://schemas.microsoft.com/office/drawing/2014/main" id="{F9544B4F-7A61-C12C-B674-7E93533673C6}"/>
                </a:ext>
              </a:extLst>
            </p:cNvPr>
            <p:cNvSpPr/>
            <p:nvPr/>
          </p:nvSpPr>
          <p:spPr>
            <a:xfrm>
              <a:off x="6480212" y="2341700"/>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 Key’</a:t>
              </a:r>
            </a:p>
          </p:txBody>
        </p:sp>
        <p:cxnSp>
          <p:nvCxnSpPr>
            <p:cNvPr id="79" name="Connector: Elbow 78">
              <a:extLst>
                <a:ext uri="{FF2B5EF4-FFF2-40B4-BE49-F238E27FC236}">
                  <a16:creationId xmlns:a16="http://schemas.microsoft.com/office/drawing/2014/main" id="{03ED60D0-EEEF-687C-3182-E00D5A6991BA}"/>
                </a:ext>
              </a:extLst>
            </p:cNvPr>
            <p:cNvCxnSpPr>
              <a:stCxn id="46" idx="0"/>
              <a:endCxn id="77" idx="2"/>
            </p:cNvCxnSpPr>
            <p:nvPr/>
          </p:nvCxnSpPr>
          <p:spPr>
            <a:xfrm rot="5400000" flipH="1" flipV="1">
              <a:off x="6290991" y="2852572"/>
              <a:ext cx="808104" cy="3624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Connector: Elbow 80">
              <a:extLst>
                <a:ext uri="{FF2B5EF4-FFF2-40B4-BE49-F238E27FC236}">
                  <a16:creationId xmlns:a16="http://schemas.microsoft.com/office/drawing/2014/main" id="{1C2A6739-61EE-8A47-EC18-D643A34CE266}"/>
                </a:ext>
              </a:extLst>
            </p:cNvPr>
            <p:cNvCxnSpPr>
              <a:stCxn id="46" idx="3"/>
              <a:endCxn id="68" idx="0"/>
            </p:cNvCxnSpPr>
            <p:nvPr/>
          </p:nvCxnSpPr>
          <p:spPr>
            <a:xfrm rot="16200000" flipH="1">
              <a:off x="6131760" y="3926941"/>
              <a:ext cx="743318" cy="7456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82" name="Flowchart: Data 81">
              <a:extLst>
                <a:ext uri="{FF2B5EF4-FFF2-40B4-BE49-F238E27FC236}">
                  <a16:creationId xmlns:a16="http://schemas.microsoft.com/office/drawing/2014/main" id="{399E959C-C94A-9BFA-A4EB-060BD2FBE6C8}"/>
                </a:ext>
              </a:extLst>
            </p:cNvPr>
            <p:cNvSpPr/>
            <p:nvPr/>
          </p:nvSpPr>
          <p:spPr>
            <a:xfrm>
              <a:off x="7280326" y="3440828"/>
              <a:ext cx="1711536"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Hash Function</a:t>
              </a:r>
            </a:p>
          </p:txBody>
        </p:sp>
        <p:cxnSp>
          <p:nvCxnSpPr>
            <p:cNvPr id="84" name="Connector: Elbow 83">
              <a:extLst>
                <a:ext uri="{FF2B5EF4-FFF2-40B4-BE49-F238E27FC236}">
                  <a16:creationId xmlns:a16="http://schemas.microsoft.com/office/drawing/2014/main" id="{203379FB-3737-143E-FBAD-CDB394F9C586}"/>
                </a:ext>
              </a:extLst>
            </p:cNvPr>
            <p:cNvCxnSpPr>
              <a:stCxn id="77" idx="3"/>
              <a:endCxn id="82" idx="1"/>
            </p:cNvCxnSpPr>
            <p:nvPr/>
          </p:nvCxnSpPr>
          <p:spPr>
            <a:xfrm>
              <a:off x="7272300" y="2485716"/>
              <a:ext cx="863794" cy="9551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8DB5269A-FCE6-47E8-0ADE-90CBF4F7F757}"/>
                </a:ext>
              </a:extLst>
            </p:cNvPr>
            <p:cNvCxnSpPr>
              <a:stCxn id="82" idx="4"/>
            </p:cNvCxnSpPr>
            <p:nvPr/>
          </p:nvCxnSpPr>
          <p:spPr>
            <a:xfrm>
              <a:off x="8136094" y="3931111"/>
              <a:ext cx="0" cy="740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DE69C282-89D9-83F9-4F24-FE89A1A3307C}"/>
                </a:ext>
              </a:extLst>
            </p:cNvPr>
            <p:cNvSpPr/>
            <p:nvPr/>
          </p:nvSpPr>
          <p:spPr>
            <a:xfrm>
              <a:off x="7704197" y="4671437"/>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sp>
          <p:nvSpPr>
            <p:cNvPr id="88" name="Flowchart: Data 87">
              <a:extLst>
                <a:ext uri="{FF2B5EF4-FFF2-40B4-BE49-F238E27FC236}">
                  <a16:creationId xmlns:a16="http://schemas.microsoft.com/office/drawing/2014/main" id="{AFB9C1CA-BC58-6DCA-5FDD-7DB6868482B4}"/>
                </a:ext>
              </a:extLst>
            </p:cNvPr>
            <p:cNvSpPr/>
            <p:nvPr/>
          </p:nvSpPr>
          <p:spPr>
            <a:xfrm>
              <a:off x="6362686" y="5548151"/>
              <a:ext cx="2133599" cy="6480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Comparison</a:t>
              </a:r>
            </a:p>
          </p:txBody>
        </p:sp>
        <p:cxnSp>
          <p:nvCxnSpPr>
            <p:cNvPr id="90" name="Connector: Elbow 89">
              <a:extLst>
                <a:ext uri="{FF2B5EF4-FFF2-40B4-BE49-F238E27FC236}">
                  <a16:creationId xmlns:a16="http://schemas.microsoft.com/office/drawing/2014/main" id="{5A69FE92-0599-BE95-F8D1-7C365F808648}"/>
                </a:ext>
              </a:extLst>
            </p:cNvPr>
            <p:cNvCxnSpPr>
              <a:stCxn id="68" idx="2"/>
              <a:endCxn id="88" idx="1"/>
            </p:cNvCxnSpPr>
            <p:nvPr/>
          </p:nvCxnSpPr>
          <p:spPr>
            <a:xfrm rot="16200000" flipH="1">
              <a:off x="6858530" y="4977195"/>
              <a:ext cx="588682" cy="5532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54405B21-C7E8-EE33-FEF2-19B21A2D980C}"/>
                </a:ext>
              </a:extLst>
            </p:cNvPr>
            <p:cNvCxnSpPr>
              <a:stCxn id="87" idx="2"/>
              <a:endCxn id="88" idx="0"/>
            </p:cNvCxnSpPr>
            <p:nvPr/>
          </p:nvCxnSpPr>
          <p:spPr>
            <a:xfrm rot="5400000">
              <a:off x="7577202" y="5025112"/>
              <a:ext cx="588682" cy="4573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4D9F5DFE-E1B5-CDAE-D5B9-1087E03AC2FE}"/>
              </a:ext>
            </a:extLst>
          </p:cNvPr>
          <p:cNvSpPr txBox="1"/>
          <p:nvPr/>
        </p:nvSpPr>
        <p:spPr>
          <a:xfrm>
            <a:off x="746383" y="4744534"/>
            <a:ext cx="3034323"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 Key: Session Key</a:t>
            </a:r>
          </a:p>
          <a:p>
            <a:r>
              <a:rPr lang="en-IN" dirty="0">
                <a:latin typeface="Times New Roman" panose="02020603050405020304" pitchFamily="18" charset="0"/>
                <a:cs typeface="Times New Roman" panose="02020603050405020304" pitchFamily="18" charset="0"/>
              </a:rPr>
              <a:t>Key-1: Sender’s Private Key</a:t>
            </a:r>
          </a:p>
          <a:p>
            <a:r>
              <a:rPr lang="en-IN" dirty="0">
                <a:latin typeface="Times New Roman" panose="02020603050405020304" pitchFamily="18" charset="0"/>
                <a:cs typeface="Times New Roman" panose="02020603050405020304" pitchFamily="18" charset="0"/>
              </a:rPr>
              <a:t>Key-2: Sender’s Public Key</a:t>
            </a:r>
          </a:p>
          <a:p>
            <a:r>
              <a:rPr lang="en-IN" dirty="0">
                <a:latin typeface="Times New Roman" panose="02020603050405020304" pitchFamily="18" charset="0"/>
                <a:cs typeface="Times New Roman" panose="02020603050405020304" pitchFamily="18" charset="0"/>
              </a:rPr>
              <a:t>Key-3: Receiver's Private Key</a:t>
            </a:r>
          </a:p>
          <a:p>
            <a:r>
              <a:rPr lang="en-IN" dirty="0">
                <a:latin typeface="Times New Roman" panose="02020603050405020304" pitchFamily="18" charset="0"/>
                <a:cs typeface="Times New Roman" panose="02020603050405020304" pitchFamily="18" charset="0"/>
              </a:rPr>
              <a:t>Key-4: Receiver's Public key</a:t>
            </a:r>
          </a:p>
        </p:txBody>
      </p:sp>
      <p:sp>
        <p:nvSpPr>
          <p:cNvPr id="95" name="TextBox 94">
            <a:extLst>
              <a:ext uri="{FF2B5EF4-FFF2-40B4-BE49-F238E27FC236}">
                <a16:creationId xmlns:a16="http://schemas.microsoft.com/office/drawing/2014/main" id="{F1B3A918-D058-DBF9-8B91-926608D76DD9}"/>
              </a:ext>
            </a:extLst>
          </p:cNvPr>
          <p:cNvSpPr txBox="1"/>
          <p:nvPr/>
        </p:nvSpPr>
        <p:spPr>
          <a:xfrm>
            <a:off x="5071903" y="2377226"/>
            <a:ext cx="118850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Key-3</a:t>
            </a:r>
          </a:p>
        </p:txBody>
      </p:sp>
      <p:sp>
        <p:nvSpPr>
          <p:cNvPr id="96" name="TextBox 95">
            <a:extLst>
              <a:ext uri="{FF2B5EF4-FFF2-40B4-BE49-F238E27FC236}">
                <a16:creationId xmlns:a16="http://schemas.microsoft.com/office/drawing/2014/main" id="{F5372240-8DEE-E938-0799-0BCA67D88D44}"/>
              </a:ext>
            </a:extLst>
          </p:cNvPr>
          <p:cNvSpPr txBox="1"/>
          <p:nvPr/>
        </p:nvSpPr>
        <p:spPr>
          <a:xfrm>
            <a:off x="5043051" y="3379482"/>
            <a:ext cx="118850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Key-2</a:t>
            </a:r>
          </a:p>
        </p:txBody>
      </p:sp>
    </p:spTree>
    <p:extLst>
      <p:ext uri="{BB962C8B-B14F-4D97-AF65-F5344CB8AC3E}">
        <p14:creationId xmlns:p14="http://schemas.microsoft.com/office/powerpoint/2010/main" val="92790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94C2BE-CDFF-5AD8-DC68-E434D0296A50}"/>
              </a:ext>
            </a:extLst>
          </p:cNvPr>
          <p:cNvSpPr>
            <a:spLocks noGrp="1"/>
          </p:cNvSpPr>
          <p:nvPr>
            <p:ph type="dt" sz="half" idx="10"/>
          </p:nvPr>
        </p:nvSpPr>
        <p:spPr/>
        <p:txBody>
          <a:bodyPr/>
          <a:lstStyle/>
          <a:p>
            <a:fld id="{6B697774-6682-402A-B0F3-ABA45311AE60}" type="datetime1">
              <a:rPr lang="en-IN" smtClean="0"/>
              <a:t>23-03-2024</a:t>
            </a:fld>
            <a:endParaRPr lang="en-IN"/>
          </a:p>
        </p:txBody>
      </p:sp>
      <p:sp>
        <p:nvSpPr>
          <p:cNvPr id="3" name="Footer Placeholder 2">
            <a:extLst>
              <a:ext uri="{FF2B5EF4-FFF2-40B4-BE49-F238E27FC236}">
                <a16:creationId xmlns:a16="http://schemas.microsoft.com/office/drawing/2014/main" id="{8A5AE667-9DF3-AD36-0A7E-E121716B224A}"/>
              </a:ext>
            </a:extLst>
          </p:cNvPr>
          <p:cNvSpPr>
            <a:spLocks noGrp="1"/>
          </p:cNvSpPr>
          <p:nvPr>
            <p:ph type="ftr" sz="quarter" idx="11"/>
          </p:nvPr>
        </p:nvSpPr>
        <p:spPr/>
        <p:txBody>
          <a:bodyPr/>
          <a:lstStyle/>
          <a:p>
            <a:r>
              <a:rPr lang="en-US" dirty="0"/>
              <a:t>BATCH NO:  04   DEPARTMENT OF INFORMATION TECHNOLOGY</a:t>
            </a:r>
            <a:endParaRPr lang="en-IN" dirty="0"/>
          </a:p>
        </p:txBody>
      </p:sp>
      <p:sp>
        <p:nvSpPr>
          <p:cNvPr id="4" name="Slide Number Placeholder 3">
            <a:extLst>
              <a:ext uri="{FF2B5EF4-FFF2-40B4-BE49-F238E27FC236}">
                <a16:creationId xmlns:a16="http://schemas.microsoft.com/office/drawing/2014/main" id="{6231B11E-B83A-5D98-4C7D-F72D9F1E459F}"/>
              </a:ext>
            </a:extLst>
          </p:cNvPr>
          <p:cNvSpPr>
            <a:spLocks noGrp="1"/>
          </p:cNvSpPr>
          <p:nvPr>
            <p:ph type="sldNum" sz="quarter" idx="12"/>
          </p:nvPr>
        </p:nvSpPr>
        <p:spPr/>
        <p:txBody>
          <a:bodyPr/>
          <a:lstStyle/>
          <a:p>
            <a:fld id="{669AD40C-E5A7-4132-A31D-54A4D1BB6E89}" type="slidenum">
              <a:rPr lang="en-IN" smtClean="0"/>
              <a:t>14</a:t>
            </a:fld>
            <a:endParaRPr lang="en-IN"/>
          </a:p>
        </p:txBody>
      </p:sp>
      <p:sp>
        <p:nvSpPr>
          <p:cNvPr id="5" name="Title 1">
            <a:extLst>
              <a:ext uri="{FF2B5EF4-FFF2-40B4-BE49-F238E27FC236}">
                <a16:creationId xmlns:a16="http://schemas.microsoft.com/office/drawing/2014/main" id="{4645AC66-A858-52C8-7926-92F5D110AEB7}"/>
              </a:ext>
            </a:extLst>
          </p:cNvPr>
          <p:cNvSpPr txBox="1">
            <a:spLocks/>
          </p:cNvSpPr>
          <p:nvPr/>
        </p:nvSpPr>
        <p:spPr>
          <a:xfrm>
            <a:off x="457200" y="476672"/>
            <a:ext cx="8229600" cy="6549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DESIGN AND METHODOLOGIES</a:t>
            </a:r>
            <a:endParaRPr lang="en-IN" dirty="0"/>
          </a:p>
        </p:txBody>
      </p:sp>
      <p:sp>
        <p:nvSpPr>
          <p:cNvPr id="6" name="TextBox 5">
            <a:extLst>
              <a:ext uri="{FF2B5EF4-FFF2-40B4-BE49-F238E27FC236}">
                <a16:creationId xmlns:a16="http://schemas.microsoft.com/office/drawing/2014/main" id="{842ED714-5246-E3E6-270A-AF6C36AB7402}"/>
              </a:ext>
            </a:extLst>
          </p:cNvPr>
          <p:cNvSpPr txBox="1"/>
          <p:nvPr/>
        </p:nvSpPr>
        <p:spPr>
          <a:xfrm>
            <a:off x="594984" y="1484784"/>
            <a:ext cx="6984776" cy="326865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Module 6: </a:t>
            </a:r>
            <a:r>
              <a:rPr lang="en-US" sz="2000" dirty="0">
                <a:latin typeface="Times New Roman" panose="02020603050405020304" pitchFamily="18" charset="0"/>
                <a:cs typeface="Times New Roman" panose="02020603050405020304" pitchFamily="18" charset="0"/>
              </a:rPr>
              <a:t>Need For Digital Certificate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Identity Verification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Public Key Distribution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Binding Public Key to Identity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Revocation and Expiration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Secure Online Transactions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Compliance and Regulations</a:t>
            </a:r>
          </a:p>
        </p:txBody>
      </p:sp>
    </p:spTree>
    <p:extLst>
      <p:ext uri="{BB962C8B-B14F-4D97-AF65-F5344CB8AC3E}">
        <p14:creationId xmlns:p14="http://schemas.microsoft.com/office/powerpoint/2010/main" val="235045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94C2BE-CDFF-5AD8-DC68-E434D0296A50}"/>
              </a:ext>
            </a:extLst>
          </p:cNvPr>
          <p:cNvSpPr>
            <a:spLocks noGrp="1"/>
          </p:cNvSpPr>
          <p:nvPr>
            <p:ph type="dt" sz="half" idx="10"/>
          </p:nvPr>
        </p:nvSpPr>
        <p:spPr/>
        <p:txBody>
          <a:bodyPr/>
          <a:lstStyle/>
          <a:p>
            <a:fld id="{6B697774-6682-402A-B0F3-ABA45311AE60}" type="datetime1">
              <a:rPr lang="en-IN" smtClean="0"/>
              <a:t>23-03-2024</a:t>
            </a:fld>
            <a:endParaRPr lang="en-IN"/>
          </a:p>
        </p:txBody>
      </p:sp>
      <p:sp>
        <p:nvSpPr>
          <p:cNvPr id="3" name="Footer Placeholder 2">
            <a:extLst>
              <a:ext uri="{FF2B5EF4-FFF2-40B4-BE49-F238E27FC236}">
                <a16:creationId xmlns:a16="http://schemas.microsoft.com/office/drawing/2014/main" id="{8A5AE667-9DF3-AD36-0A7E-E121716B224A}"/>
              </a:ext>
            </a:extLst>
          </p:cNvPr>
          <p:cNvSpPr>
            <a:spLocks noGrp="1"/>
          </p:cNvSpPr>
          <p:nvPr>
            <p:ph type="ftr" sz="quarter" idx="11"/>
          </p:nvPr>
        </p:nvSpPr>
        <p:spPr/>
        <p:txBody>
          <a:bodyPr/>
          <a:lstStyle/>
          <a:p>
            <a:r>
              <a:rPr lang="en-US" dirty="0"/>
              <a:t>BATCH NO: 04    DEPARTMENT OF INFORMATION TECHNOLOGY</a:t>
            </a:r>
            <a:endParaRPr lang="en-IN" dirty="0"/>
          </a:p>
        </p:txBody>
      </p:sp>
      <p:sp>
        <p:nvSpPr>
          <p:cNvPr id="4" name="Slide Number Placeholder 3">
            <a:extLst>
              <a:ext uri="{FF2B5EF4-FFF2-40B4-BE49-F238E27FC236}">
                <a16:creationId xmlns:a16="http://schemas.microsoft.com/office/drawing/2014/main" id="{6231B11E-B83A-5D98-4C7D-F72D9F1E459F}"/>
              </a:ext>
            </a:extLst>
          </p:cNvPr>
          <p:cNvSpPr>
            <a:spLocks noGrp="1"/>
          </p:cNvSpPr>
          <p:nvPr>
            <p:ph type="sldNum" sz="quarter" idx="12"/>
          </p:nvPr>
        </p:nvSpPr>
        <p:spPr/>
        <p:txBody>
          <a:bodyPr/>
          <a:lstStyle/>
          <a:p>
            <a:fld id="{669AD40C-E5A7-4132-A31D-54A4D1BB6E89}" type="slidenum">
              <a:rPr lang="en-IN" smtClean="0"/>
              <a:t>15</a:t>
            </a:fld>
            <a:endParaRPr lang="en-IN"/>
          </a:p>
        </p:txBody>
      </p:sp>
      <p:sp>
        <p:nvSpPr>
          <p:cNvPr id="5" name="Title 1">
            <a:extLst>
              <a:ext uri="{FF2B5EF4-FFF2-40B4-BE49-F238E27FC236}">
                <a16:creationId xmlns:a16="http://schemas.microsoft.com/office/drawing/2014/main" id="{4645AC66-A858-52C8-7926-92F5D110AEB7}"/>
              </a:ext>
            </a:extLst>
          </p:cNvPr>
          <p:cNvSpPr txBox="1">
            <a:spLocks/>
          </p:cNvSpPr>
          <p:nvPr/>
        </p:nvSpPr>
        <p:spPr>
          <a:xfrm>
            <a:off x="457200" y="476672"/>
            <a:ext cx="8229600" cy="6549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DESIGN AND METHODOLOGIES</a:t>
            </a:r>
            <a:endParaRPr lang="en-IN" dirty="0"/>
          </a:p>
        </p:txBody>
      </p:sp>
      <p:pic>
        <p:nvPicPr>
          <p:cNvPr id="9" name="Picture 8">
            <a:extLst>
              <a:ext uri="{FF2B5EF4-FFF2-40B4-BE49-F238E27FC236}">
                <a16:creationId xmlns:a16="http://schemas.microsoft.com/office/drawing/2014/main" id="{18A073A9-B8F8-8CB8-3523-306E07767B24}"/>
              </a:ext>
            </a:extLst>
          </p:cNvPr>
          <p:cNvPicPr>
            <a:picLocks noChangeAspect="1"/>
          </p:cNvPicPr>
          <p:nvPr/>
        </p:nvPicPr>
        <p:blipFill>
          <a:blip r:embed="rId2"/>
          <a:stretch>
            <a:fillRect/>
          </a:stretch>
        </p:blipFill>
        <p:spPr>
          <a:xfrm>
            <a:off x="457200" y="1889682"/>
            <a:ext cx="3459921" cy="4320480"/>
          </a:xfrm>
          <a:prstGeom prst="rect">
            <a:avLst/>
          </a:prstGeom>
        </p:spPr>
      </p:pic>
      <p:pic>
        <p:nvPicPr>
          <p:cNvPr id="11" name="Picture 10">
            <a:extLst>
              <a:ext uri="{FF2B5EF4-FFF2-40B4-BE49-F238E27FC236}">
                <a16:creationId xmlns:a16="http://schemas.microsoft.com/office/drawing/2014/main" id="{997E25AC-7319-FC2F-708E-80623BB02AD3}"/>
              </a:ext>
            </a:extLst>
          </p:cNvPr>
          <p:cNvPicPr>
            <a:picLocks noChangeAspect="1"/>
          </p:cNvPicPr>
          <p:nvPr/>
        </p:nvPicPr>
        <p:blipFill>
          <a:blip r:embed="rId3"/>
          <a:stretch>
            <a:fillRect/>
          </a:stretch>
        </p:blipFill>
        <p:spPr>
          <a:xfrm>
            <a:off x="4289839" y="1889682"/>
            <a:ext cx="3459921" cy="4320480"/>
          </a:xfrm>
          <a:prstGeom prst="rect">
            <a:avLst/>
          </a:prstGeom>
        </p:spPr>
      </p:pic>
      <p:sp>
        <p:nvSpPr>
          <p:cNvPr id="12" name="TextBox 11">
            <a:extLst>
              <a:ext uri="{FF2B5EF4-FFF2-40B4-BE49-F238E27FC236}">
                <a16:creationId xmlns:a16="http://schemas.microsoft.com/office/drawing/2014/main" id="{59A0FB35-173D-1F7B-B9CB-B76234AE7B1E}"/>
              </a:ext>
            </a:extLst>
          </p:cNvPr>
          <p:cNvSpPr txBox="1"/>
          <p:nvPr/>
        </p:nvSpPr>
        <p:spPr>
          <a:xfrm>
            <a:off x="457200" y="1216423"/>
            <a:ext cx="2952328"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Module 7: Digital Certificates</a:t>
            </a:r>
          </a:p>
        </p:txBody>
      </p:sp>
    </p:spTree>
    <p:extLst>
      <p:ext uri="{BB962C8B-B14F-4D97-AF65-F5344CB8AC3E}">
        <p14:creationId xmlns:p14="http://schemas.microsoft.com/office/powerpoint/2010/main" val="332618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65126"/>
          </a:xfrm>
        </p:spPr>
        <p:txBody>
          <a:bodyPr>
            <a:normAutofit fontScale="92500" lnSpcReduction="10000"/>
          </a:bodyPr>
          <a:lstStyle/>
          <a:p>
            <a:r>
              <a:rPr lang="en-IN" sz="2000" dirty="0">
                <a:latin typeface="Times New Roman" pitchFamily="18" charset="0"/>
                <a:cs typeface="Times New Roman" pitchFamily="18" charset="0"/>
              </a:rPr>
              <a:t>DATA FLOW &amp; ARCITECTURE DIAGRAM</a:t>
            </a:r>
          </a:p>
          <a:p>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53095D2D-A59B-4E2E-BF5A-94DB7B3BDEF3}" type="datetime1">
              <a:rPr lang="en-IN" smtClean="0"/>
              <a:t>23-03-2024</a:t>
            </a:fld>
            <a:endParaRPr lang="en-IN"/>
          </a:p>
        </p:txBody>
      </p:sp>
      <p:grpSp>
        <p:nvGrpSpPr>
          <p:cNvPr id="7" name="Group 6">
            <a:extLst>
              <a:ext uri="{FF2B5EF4-FFF2-40B4-BE49-F238E27FC236}">
                <a16:creationId xmlns:a16="http://schemas.microsoft.com/office/drawing/2014/main" id="{B4F99B38-88F1-57C4-2902-727AF7C62F49}"/>
              </a:ext>
            </a:extLst>
          </p:cNvPr>
          <p:cNvGrpSpPr/>
          <p:nvPr/>
        </p:nvGrpSpPr>
        <p:grpSpPr>
          <a:xfrm>
            <a:off x="703647" y="2076082"/>
            <a:ext cx="7983153" cy="4160109"/>
            <a:chOff x="683568" y="1818047"/>
            <a:chExt cx="7983153" cy="4160109"/>
          </a:xfrm>
        </p:grpSpPr>
        <p:sp>
          <p:nvSpPr>
            <p:cNvPr id="8" name="Rectangle 7">
              <a:extLst>
                <a:ext uri="{FF2B5EF4-FFF2-40B4-BE49-F238E27FC236}">
                  <a16:creationId xmlns:a16="http://schemas.microsoft.com/office/drawing/2014/main" id="{A73BC0CC-1580-A1DA-B3D7-870C5C398B6C}"/>
                </a:ext>
              </a:extLst>
            </p:cNvPr>
            <p:cNvSpPr/>
            <p:nvPr/>
          </p:nvSpPr>
          <p:spPr>
            <a:xfrm>
              <a:off x="683568" y="2087591"/>
              <a:ext cx="1080120" cy="389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Certificate &amp; CRL Repository</a:t>
              </a:r>
            </a:p>
          </p:txBody>
        </p:sp>
        <p:sp>
          <p:nvSpPr>
            <p:cNvPr id="9" name="Rectangle 8">
              <a:extLst>
                <a:ext uri="{FF2B5EF4-FFF2-40B4-BE49-F238E27FC236}">
                  <a16:creationId xmlns:a16="http://schemas.microsoft.com/office/drawing/2014/main" id="{BEA3AECA-E23C-442E-0C32-DF3584C7CFE8}"/>
                </a:ext>
              </a:extLst>
            </p:cNvPr>
            <p:cNvSpPr/>
            <p:nvPr/>
          </p:nvSpPr>
          <p:spPr>
            <a:xfrm>
              <a:off x="4582541" y="2087591"/>
              <a:ext cx="1224136" cy="26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End-Entity</a:t>
              </a:r>
            </a:p>
          </p:txBody>
        </p:sp>
        <p:sp>
          <p:nvSpPr>
            <p:cNvPr id="10" name="Rectangle 9">
              <a:extLst>
                <a:ext uri="{FF2B5EF4-FFF2-40B4-BE49-F238E27FC236}">
                  <a16:creationId xmlns:a16="http://schemas.microsoft.com/office/drawing/2014/main" id="{19230F59-A872-28B7-EB15-6F68B62281C1}"/>
                </a:ext>
              </a:extLst>
            </p:cNvPr>
            <p:cNvSpPr/>
            <p:nvPr/>
          </p:nvSpPr>
          <p:spPr>
            <a:xfrm>
              <a:off x="3923928" y="3422885"/>
              <a:ext cx="1080120" cy="26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RA</a:t>
              </a:r>
            </a:p>
          </p:txBody>
        </p:sp>
        <p:sp>
          <p:nvSpPr>
            <p:cNvPr id="11" name="Rectangle 10">
              <a:extLst>
                <a:ext uri="{FF2B5EF4-FFF2-40B4-BE49-F238E27FC236}">
                  <a16:creationId xmlns:a16="http://schemas.microsoft.com/office/drawing/2014/main" id="{87B2BA0F-32FC-2631-075B-C7B4A13B0803}"/>
                </a:ext>
              </a:extLst>
            </p:cNvPr>
            <p:cNvSpPr/>
            <p:nvPr/>
          </p:nvSpPr>
          <p:spPr>
            <a:xfrm>
              <a:off x="5473080" y="4497027"/>
              <a:ext cx="1080120" cy="26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CA</a:t>
              </a:r>
            </a:p>
          </p:txBody>
        </p:sp>
        <p:sp>
          <p:nvSpPr>
            <p:cNvPr id="12" name="Rectangle 11">
              <a:extLst>
                <a:ext uri="{FF2B5EF4-FFF2-40B4-BE49-F238E27FC236}">
                  <a16:creationId xmlns:a16="http://schemas.microsoft.com/office/drawing/2014/main" id="{1AAC1031-3371-4533-4DCB-02F25A016D56}"/>
                </a:ext>
              </a:extLst>
            </p:cNvPr>
            <p:cNvSpPr/>
            <p:nvPr/>
          </p:nvSpPr>
          <p:spPr>
            <a:xfrm>
              <a:off x="3502421" y="5299749"/>
              <a:ext cx="1080120" cy="261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CRL Issuer</a:t>
              </a:r>
            </a:p>
          </p:txBody>
        </p:sp>
        <p:cxnSp>
          <p:nvCxnSpPr>
            <p:cNvPr id="13" name="Straight Arrow Connector 12">
              <a:extLst>
                <a:ext uri="{FF2B5EF4-FFF2-40B4-BE49-F238E27FC236}">
                  <a16:creationId xmlns:a16="http://schemas.microsoft.com/office/drawing/2014/main" id="{B02011BC-ED57-3A36-E987-10E911DDDF3A}"/>
                </a:ext>
              </a:extLst>
            </p:cNvPr>
            <p:cNvCxnSpPr>
              <a:cxnSpLocks/>
            </p:cNvCxnSpPr>
            <p:nvPr/>
          </p:nvCxnSpPr>
          <p:spPr>
            <a:xfrm flipV="1">
              <a:off x="1763688" y="2205491"/>
              <a:ext cx="2818853" cy="74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588EF918-0BA5-CE3C-328C-B1BC6DB864E0}"/>
                </a:ext>
              </a:extLst>
            </p:cNvPr>
            <p:cNvCxnSpPr>
              <a:stCxn id="9" idx="2"/>
              <a:endCxn id="10" idx="0"/>
            </p:cNvCxnSpPr>
            <p:nvPr/>
          </p:nvCxnSpPr>
          <p:spPr>
            <a:xfrm rot="5400000">
              <a:off x="4292297" y="2520572"/>
              <a:ext cx="1074005" cy="7306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03DAD083-B80F-85BC-618D-6B72C19BE3B8}"/>
                </a:ext>
              </a:extLst>
            </p:cNvPr>
            <p:cNvCxnSpPr>
              <a:stCxn id="9" idx="2"/>
              <a:endCxn id="11" idx="0"/>
            </p:cNvCxnSpPr>
            <p:nvPr/>
          </p:nvCxnSpPr>
          <p:spPr>
            <a:xfrm rot="16200000" flipH="1">
              <a:off x="4529801" y="3013687"/>
              <a:ext cx="2148147" cy="8185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3ACD2A0-5643-A11B-60F8-DACB1067E848}"/>
                </a:ext>
              </a:extLst>
            </p:cNvPr>
            <p:cNvCxnSpPr>
              <a:stCxn id="11" idx="1"/>
            </p:cNvCxnSpPr>
            <p:nvPr/>
          </p:nvCxnSpPr>
          <p:spPr>
            <a:xfrm flipH="1" flipV="1">
              <a:off x="1763688" y="4627671"/>
              <a:ext cx="37093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AD6367A-BC12-A28F-EB7F-E570FC842582}"/>
                </a:ext>
              </a:extLst>
            </p:cNvPr>
            <p:cNvCxnSpPr>
              <a:cxnSpLocks/>
            </p:cNvCxnSpPr>
            <p:nvPr/>
          </p:nvCxnSpPr>
          <p:spPr>
            <a:xfrm flipH="1">
              <a:off x="1763688" y="5430393"/>
              <a:ext cx="17577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Flowchart: Data 17">
              <a:extLst>
                <a:ext uri="{FF2B5EF4-FFF2-40B4-BE49-F238E27FC236}">
                  <a16:creationId xmlns:a16="http://schemas.microsoft.com/office/drawing/2014/main" id="{58FFA70A-B9EF-4B3C-3890-F47AF269D096}"/>
                </a:ext>
              </a:extLst>
            </p:cNvPr>
            <p:cNvSpPr/>
            <p:nvPr/>
          </p:nvSpPr>
          <p:spPr>
            <a:xfrm>
              <a:off x="7524328" y="4497026"/>
              <a:ext cx="1080120" cy="261290"/>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POPK</a:t>
              </a:r>
            </a:p>
          </p:txBody>
        </p:sp>
        <p:sp>
          <p:nvSpPr>
            <p:cNvPr id="19" name="Flowchart: Data 18">
              <a:extLst>
                <a:ext uri="{FF2B5EF4-FFF2-40B4-BE49-F238E27FC236}">
                  <a16:creationId xmlns:a16="http://schemas.microsoft.com/office/drawing/2014/main" id="{A8D21859-D161-D79A-FF03-2403376B28C2}"/>
                </a:ext>
              </a:extLst>
            </p:cNvPr>
            <p:cNvSpPr/>
            <p:nvPr/>
          </p:nvSpPr>
          <p:spPr>
            <a:xfrm>
              <a:off x="6861334" y="1818047"/>
              <a:ext cx="1805387" cy="78980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Key Generation</a:t>
              </a:r>
            </a:p>
            <a:p>
              <a:pPr algn="ctr"/>
              <a:r>
                <a:rPr lang="en-IN" sz="1400" dirty="0">
                  <a:latin typeface="Times New Roman" panose="02020603050405020304" pitchFamily="18" charset="0"/>
                  <a:cs typeface="Times New Roman" panose="02020603050405020304" pitchFamily="18" charset="0"/>
                </a:rPr>
                <a:t>&amp; CSR </a:t>
              </a:r>
            </a:p>
          </p:txBody>
        </p:sp>
        <p:cxnSp>
          <p:nvCxnSpPr>
            <p:cNvPr id="20" name="Straight Arrow Connector 19">
              <a:extLst>
                <a:ext uri="{FF2B5EF4-FFF2-40B4-BE49-F238E27FC236}">
                  <a16:creationId xmlns:a16="http://schemas.microsoft.com/office/drawing/2014/main" id="{72836B21-99CC-F006-77E8-033AE0F05475}"/>
                </a:ext>
              </a:extLst>
            </p:cNvPr>
            <p:cNvCxnSpPr>
              <a:cxnSpLocks/>
              <a:stCxn id="9" idx="3"/>
              <a:endCxn id="19" idx="2"/>
            </p:cNvCxnSpPr>
            <p:nvPr/>
          </p:nvCxnSpPr>
          <p:spPr>
            <a:xfrm flipV="1">
              <a:off x="5806677" y="2212950"/>
              <a:ext cx="1235196" cy="528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DDEB7F1-5DD1-B637-48A1-BE7491B7CEAE}"/>
                </a:ext>
              </a:extLst>
            </p:cNvPr>
            <p:cNvCxnSpPr>
              <a:stCxn id="11" idx="3"/>
              <a:endCxn id="18" idx="2"/>
            </p:cNvCxnSpPr>
            <p:nvPr/>
          </p:nvCxnSpPr>
          <p:spPr>
            <a:xfrm flipV="1">
              <a:off x="6553200" y="4627671"/>
              <a:ext cx="1079140"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2DDCDEAD-BDB9-8BB3-7E41-FA7E1E03C4B9}"/>
                </a:ext>
              </a:extLst>
            </p:cNvPr>
            <p:cNvCxnSpPr>
              <a:cxnSpLocks/>
              <a:stCxn id="27" idx="4"/>
              <a:endCxn id="11" idx="1"/>
            </p:cNvCxnSpPr>
            <p:nvPr/>
          </p:nvCxnSpPr>
          <p:spPr>
            <a:xfrm rot="16200000" flipH="1">
              <a:off x="3683108" y="2837700"/>
              <a:ext cx="855392" cy="27245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89CFD323-5ED5-CDB6-A4C5-056453E781ED}"/>
                </a:ext>
              </a:extLst>
            </p:cNvPr>
            <p:cNvCxnSpPr>
              <a:cxnSpLocks/>
            </p:cNvCxnSpPr>
            <p:nvPr/>
          </p:nvCxnSpPr>
          <p:spPr>
            <a:xfrm rot="16200000" flipV="1">
              <a:off x="4945181" y="2889007"/>
              <a:ext cx="2153433" cy="106260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DD94D51-2DDC-B63A-FAFF-657A39B8C0E3}"/>
                </a:ext>
              </a:extLst>
            </p:cNvPr>
            <p:cNvSpPr txBox="1"/>
            <p:nvPr/>
          </p:nvSpPr>
          <p:spPr>
            <a:xfrm>
              <a:off x="6219744" y="1902925"/>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1</a:t>
              </a:r>
            </a:p>
          </p:txBody>
        </p:sp>
        <p:sp>
          <p:nvSpPr>
            <p:cNvPr id="25" name="TextBox 24">
              <a:extLst>
                <a:ext uri="{FF2B5EF4-FFF2-40B4-BE49-F238E27FC236}">
                  <a16:creationId xmlns:a16="http://schemas.microsoft.com/office/drawing/2014/main" id="{57C052C3-1FB3-F8B0-A7E8-FBCD042989C9}"/>
                </a:ext>
              </a:extLst>
            </p:cNvPr>
            <p:cNvSpPr txBox="1"/>
            <p:nvPr/>
          </p:nvSpPr>
          <p:spPr>
            <a:xfrm>
              <a:off x="5121481" y="3067873"/>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2</a:t>
              </a:r>
            </a:p>
          </p:txBody>
        </p:sp>
        <p:sp>
          <p:nvSpPr>
            <p:cNvPr id="26" name="TextBox 25">
              <a:extLst>
                <a:ext uri="{FF2B5EF4-FFF2-40B4-BE49-F238E27FC236}">
                  <a16:creationId xmlns:a16="http://schemas.microsoft.com/office/drawing/2014/main" id="{7DA88067-243B-CE0A-8291-79BCE5A8C0AD}"/>
                </a:ext>
              </a:extLst>
            </p:cNvPr>
            <p:cNvSpPr txBox="1"/>
            <p:nvPr/>
          </p:nvSpPr>
          <p:spPr>
            <a:xfrm>
              <a:off x="4504283" y="2614963"/>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2</a:t>
              </a:r>
            </a:p>
          </p:txBody>
        </p:sp>
        <p:sp>
          <p:nvSpPr>
            <p:cNvPr id="27" name="Flowchart: Data 26">
              <a:extLst>
                <a:ext uri="{FF2B5EF4-FFF2-40B4-BE49-F238E27FC236}">
                  <a16:creationId xmlns:a16="http://schemas.microsoft.com/office/drawing/2014/main" id="{E962321A-8A17-9865-675A-85867224F8CA}"/>
                </a:ext>
              </a:extLst>
            </p:cNvPr>
            <p:cNvSpPr/>
            <p:nvPr/>
          </p:nvSpPr>
          <p:spPr>
            <a:xfrm>
              <a:off x="1888408" y="3334777"/>
              <a:ext cx="1720241" cy="43750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General Verification</a:t>
              </a:r>
            </a:p>
          </p:txBody>
        </p:sp>
        <p:cxnSp>
          <p:nvCxnSpPr>
            <p:cNvPr id="28" name="Straight Arrow Connector 27">
              <a:extLst>
                <a:ext uri="{FF2B5EF4-FFF2-40B4-BE49-F238E27FC236}">
                  <a16:creationId xmlns:a16="http://schemas.microsoft.com/office/drawing/2014/main" id="{745865E3-4E62-5A74-7EC1-1B7379E46D2C}"/>
                </a:ext>
              </a:extLst>
            </p:cNvPr>
            <p:cNvCxnSpPr>
              <a:stCxn id="27" idx="5"/>
              <a:endCxn id="10" idx="1"/>
            </p:cNvCxnSpPr>
            <p:nvPr/>
          </p:nvCxnSpPr>
          <p:spPr>
            <a:xfrm>
              <a:off x="3436625" y="3553529"/>
              <a:ext cx="487303"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186496DD-09FB-695A-8CAC-0144812F8F08}"/>
                </a:ext>
              </a:extLst>
            </p:cNvPr>
            <p:cNvCxnSpPr>
              <a:stCxn id="11" idx="2"/>
              <a:endCxn id="12" idx="3"/>
            </p:cNvCxnSpPr>
            <p:nvPr/>
          </p:nvCxnSpPr>
          <p:spPr>
            <a:xfrm rot="5400000">
              <a:off x="4961802" y="4379056"/>
              <a:ext cx="672078" cy="1430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B08000B-1863-EF62-D8FD-5CDD5A60EA5D}"/>
                </a:ext>
              </a:extLst>
            </p:cNvPr>
            <p:cNvSpPr txBox="1"/>
            <p:nvPr/>
          </p:nvSpPr>
          <p:spPr>
            <a:xfrm>
              <a:off x="3540168" y="3256364"/>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3</a:t>
              </a:r>
            </a:p>
          </p:txBody>
        </p:sp>
        <p:sp>
          <p:nvSpPr>
            <p:cNvPr id="31" name="TextBox 30">
              <a:extLst>
                <a:ext uri="{FF2B5EF4-FFF2-40B4-BE49-F238E27FC236}">
                  <a16:creationId xmlns:a16="http://schemas.microsoft.com/office/drawing/2014/main" id="{F2EDF071-7453-2E77-EC0C-C91E0DC056C9}"/>
                </a:ext>
              </a:extLst>
            </p:cNvPr>
            <p:cNvSpPr txBox="1"/>
            <p:nvPr/>
          </p:nvSpPr>
          <p:spPr>
            <a:xfrm>
              <a:off x="3928889" y="4312360"/>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4</a:t>
              </a:r>
            </a:p>
          </p:txBody>
        </p:sp>
        <p:sp>
          <p:nvSpPr>
            <p:cNvPr id="32" name="TextBox 31">
              <a:extLst>
                <a:ext uri="{FF2B5EF4-FFF2-40B4-BE49-F238E27FC236}">
                  <a16:creationId xmlns:a16="http://schemas.microsoft.com/office/drawing/2014/main" id="{0D9C3B1F-164A-27C0-0FCE-D3EE91598CBC}"/>
                </a:ext>
              </a:extLst>
            </p:cNvPr>
            <p:cNvSpPr txBox="1"/>
            <p:nvPr/>
          </p:nvSpPr>
          <p:spPr>
            <a:xfrm>
              <a:off x="6953844" y="4289656"/>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5</a:t>
              </a:r>
            </a:p>
          </p:txBody>
        </p:sp>
        <p:sp>
          <p:nvSpPr>
            <p:cNvPr id="33" name="TextBox 32">
              <a:extLst>
                <a:ext uri="{FF2B5EF4-FFF2-40B4-BE49-F238E27FC236}">
                  <a16:creationId xmlns:a16="http://schemas.microsoft.com/office/drawing/2014/main" id="{EB09FF95-ADA9-378C-BA2A-204F488B9E52}"/>
                </a:ext>
              </a:extLst>
            </p:cNvPr>
            <p:cNvSpPr txBox="1"/>
            <p:nvPr/>
          </p:nvSpPr>
          <p:spPr>
            <a:xfrm>
              <a:off x="6310289" y="3125433"/>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6</a:t>
              </a:r>
            </a:p>
          </p:txBody>
        </p:sp>
        <p:sp>
          <p:nvSpPr>
            <p:cNvPr id="34" name="TextBox 33">
              <a:extLst>
                <a:ext uri="{FF2B5EF4-FFF2-40B4-BE49-F238E27FC236}">
                  <a16:creationId xmlns:a16="http://schemas.microsoft.com/office/drawing/2014/main" id="{FD19F98D-192B-06C9-A7D8-D3D8353B91FF}"/>
                </a:ext>
              </a:extLst>
            </p:cNvPr>
            <p:cNvSpPr txBox="1"/>
            <p:nvPr/>
          </p:nvSpPr>
          <p:spPr>
            <a:xfrm>
              <a:off x="2086744" y="4530329"/>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6</a:t>
              </a:r>
            </a:p>
          </p:txBody>
        </p:sp>
        <p:sp>
          <p:nvSpPr>
            <p:cNvPr id="35" name="TextBox 34">
              <a:extLst>
                <a:ext uri="{FF2B5EF4-FFF2-40B4-BE49-F238E27FC236}">
                  <a16:creationId xmlns:a16="http://schemas.microsoft.com/office/drawing/2014/main" id="{7CE53341-218F-65DC-CDCA-FE64F2F8E50B}"/>
                </a:ext>
              </a:extLst>
            </p:cNvPr>
            <p:cNvSpPr txBox="1"/>
            <p:nvPr/>
          </p:nvSpPr>
          <p:spPr>
            <a:xfrm>
              <a:off x="2518792" y="5115083"/>
              <a:ext cx="3250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a:t>7</a:t>
              </a:r>
            </a:p>
          </p:txBody>
        </p:sp>
      </p:grpSp>
    </p:spTree>
    <p:extLst>
      <p:ext uri="{BB962C8B-B14F-4D97-AF65-F5344CB8AC3E}">
        <p14:creationId xmlns:p14="http://schemas.microsoft.com/office/powerpoint/2010/main" val="31419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23-03-2024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dirty="0"/>
              <a:t>BATCH NO:   4      DEPARTMENT OF INFORMATION TECHNOLOGY</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17</a:t>
            </a:fld>
            <a:endParaRPr lang="en-IN"/>
          </a:p>
        </p:txBody>
      </p:sp>
      <p:pic>
        <p:nvPicPr>
          <p:cNvPr id="1026" name="Picture 2">
            <a:extLst>
              <a:ext uri="{FF2B5EF4-FFF2-40B4-BE49-F238E27FC236}">
                <a16:creationId xmlns:a16="http://schemas.microsoft.com/office/drawing/2014/main" id="{B37EDE07-39CF-50AB-F8D1-02A4BDF144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25" r="10625"/>
          <a:stretch/>
        </p:blipFill>
        <p:spPr bwMode="auto">
          <a:xfrm>
            <a:off x="1043608" y="1844824"/>
            <a:ext cx="6696744" cy="426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68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-Junit Testing</a:t>
            </a:r>
          </a:p>
          <a:p>
            <a:pPr marL="0" indent="0">
              <a:buNone/>
            </a:pPr>
            <a:r>
              <a:rPr lang="en-IN" sz="2000" dirty="0">
                <a:latin typeface="Times New Roman" pitchFamily="18" charset="0"/>
                <a:cs typeface="Times New Roman" pitchFamily="18" charset="0"/>
              </a:rPr>
              <a:t>		-Mockito</a:t>
            </a:r>
          </a:p>
          <a:p>
            <a:pPr marL="0" indent="0">
              <a:buNone/>
            </a:pPr>
            <a:r>
              <a:rPr lang="en-IN" sz="2000" dirty="0">
                <a:latin typeface="Times New Roman" pitchFamily="18" charset="0"/>
                <a:cs typeface="Times New Roman" pitchFamily="18" charset="0"/>
              </a:rPr>
              <a:t>		-Param Testing</a:t>
            </a:r>
          </a:p>
          <a:p>
            <a:pPr marL="0" indent="0">
              <a:buNone/>
            </a:pPr>
            <a:r>
              <a:rPr lang="en-IN" sz="2000" dirty="0">
                <a:latin typeface="Times New Roman" pitchFamily="18" charset="0"/>
                <a:cs typeface="Times New Roman" pitchFamily="18" charset="0"/>
              </a:rPr>
              <a:t>		-Behavioural Testing</a:t>
            </a:r>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fld id="{C0D3C8CD-824A-4163-9ABA-23377DAB27E6}" type="datetime1">
              <a:rPr lang="en-IN" smtClean="0"/>
              <a:t>23-03-2024</a:t>
            </a:fld>
            <a:endParaRPr lang="en-IN"/>
          </a:p>
        </p:txBody>
      </p:sp>
    </p:spTree>
    <p:extLst>
      <p:ext uri="{BB962C8B-B14F-4D97-AF65-F5344CB8AC3E}">
        <p14:creationId xmlns:p14="http://schemas.microsoft.com/office/powerpoint/2010/main" val="241978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971600" y="1275099"/>
            <a:ext cx="7200800" cy="5028556"/>
          </a:xfrm>
          <a:prstGeom prst="rect">
            <a:avLst/>
          </a:prstGeom>
        </p:spPr>
        <p:txBody>
          <a:bodyPr wrap="square">
            <a:spAutoFit/>
          </a:bodyPr>
          <a:lstStyle/>
          <a:p>
            <a:r>
              <a:rPr lang="en-IN" b="1" dirty="0">
                <a:latin typeface="Times New Roman" pitchFamily="18" charset="0"/>
                <a:cs typeface="Times New Roman" pitchFamily="18" charset="0"/>
              </a:rPr>
              <a:t>SCREENSHOTS</a:t>
            </a: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Input:</a:t>
            </a:r>
          </a:p>
          <a:p>
            <a:pPr>
              <a:lnSpc>
                <a:spcPct val="150000"/>
              </a:lnSpc>
            </a:pPr>
            <a:r>
              <a:rPr lang="en-IN" dirty="0">
                <a:latin typeface="Times New Roman" pitchFamily="18" charset="0"/>
                <a:cs typeface="Times New Roman" pitchFamily="18" charset="0"/>
              </a:rPr>
              <a:t>-Abstract</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Access to the machines.(that is in a distributed environment)</a:t>
            </a:r>
          </a:p>
          <a:p>
            <a:pPr>
              <a:lnSpc>
                <a:spcPct val="150000"/>
              </a:lnSpc>
            </a:pPr>
            <a:r>
              <a:rPr lang="en-IN" dirty="0">
                <a:latin typeface="Times New Roman" pitchFamily="18" charset="0"/>
                <a:cs typeface="Times New Roman" pitchFamily="18" charset="0"/>
              </a:rPr>
              <a:t>-Digital Certificates</a:t>
            </a:r>
          </a:p>
          <a:p>
            <a:pPr>
              <a:lnSpc>
                <a:spcPct val="150000"/>
              </a:lnSpc>
            </a:pPr>
            <a:r>
              <a:rPr lang="en-IN" dirty="0">
                <a:latin typeface="Times New Roman" pitchFamily="18" charset="0"/>
                <a:cs typeface="Times New Roman" pitchFamily="18" charset="0"/>
              </a:rPr>
              <a:t>-CRL</a:t>
            </a:r>
          </a:p>
          <a:p>
            <a:pPr>
              <a:lnSpc>
                <a:spcPct val="150000"/>
              </a:lnSpc>
            </a:pPr>
            <a:endParaRPr lang="en-IN" dirty="0">
              <a:latin typeface="Times New Roman" pitchFamily="18" charset="0"/>
              <a:cs typeface="Times New Roman" pitchFamily="18" charset="0"/>
            </a:endParaRPr>
          </a:p>
          <a:p>
            <a:pPr>
              <a:lnSpc>
                <a:spcPct val="150000"/>
              </a:lnSpc>
            </a:pPr>
            <a:r>
              <a:rPr lang="en-IN" b="1" dirty="0">
                <a:latin typeface="Times New Roman" pitchFamily="18" charset="0"/>
                <a:cs typeface="Times New Roman" pitchFamily="18" charset="0"/>
              </a:rPr>
              <a:t>Output:</a:t>
            </a:r>
          </a:p>
          <a:p>
            <a:pPr>
              <a:lnSpc>
                <a:spcPct val="150000"/>
              </a:lnSpc>
            </a:pPr>
            <a:r>
              <a:rPr lang="en-IN" dirty="0">
                <a:latin typeface="Times New Roman" pitchFamily="18" charset="0"/>
                <a:cs typeface="Times New Roman" pitchFamily="18" charset="0"/>
              </a:rPr>
              <a:t>-Discover</a:t>
            </a:r>
          </a:p>
          <a:p>
            <a:pPr>
              <a:lnSpc>
                <a:spcPct val="150000"/>
              </a:lnSpc>
            </a:pPr>
            <a:r>
              <a:rPr lang="en-IN" dirty="0">
                <a:latin typeface="Times New Roman" pitchFamily="18" charset="0"/>
                <a:cs typeface="Times New Roman" pitchFamily="18" charset="0"/>
              </a:rPr>
              <a:t>-Monitor</a:t>
            </a:r>
          </a:p>
          <a:p>
            <a:pPr>
              <a:lnSpc>
                <a:spcPct val="150000"/>
              </a:lnSpc>
            </a:pPr>
            <a:r>
              <a:rPr lang="en-IN" dirty="0">
                <a:latin typeface="Times New Roman" pitchFamily="18" charset="0"/>
                <a:cs typeface="Times New Roman" pitchFamily="18" charset="0"/>
              </a:rPr>
              <a:t>-Renew</a:t>
            </a:r>
          </a:p>
          <a:p>
            <a:pPr>
              <a:lnSpc>
                <a:spcPct val="150000"/>
              </a:lnSpc>
            </a:pPr>
            <a:r>
              <a:rPr lang="en-IN" dirty="0">
                <a:latin typeface="Times New Roman" pitchFamily="18" charset="0"/>
                <a:cs typeface="Times New Roman" pitchFamily="18" charset="0"/>
              </a:rPr>
              <a:t>-Revoke</a:t>
            </a:r>
          </a:p>
          <a:p>
            <a:pPr>
              <a:lnSpc>
                <a:spcPct val="150000"/>
              </a:lnSpc>
            </a:pPr>
            <a:r>
              <a:rPr lang="en-IN" dirty="0">
                <a:latin typeface="Times New Roman" pitchFamily="18" charset="0"/>
                <a:cs typeface="Times New Roman" pitchFamily="18" charset="0"/>
              </a:rPr>
              <a:t>-Provision</a:t>
            </a:r>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B99F3453-6CE8-48AD-907A-8F7A583CA880}" type="datetime1">
              <a:rPr lang="en-IN" smtClean="0"/>
              <a:t>23-03-2024</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US" dirty="0"/>
              <a:t>BATCH NO:  04   DEPARTMENT OF INFORMATION TECHNOLOGY</a:t>
            </a:r>
            <a:endParaRPr lang="en-IN" dirty="0"/>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19</a:t>
            </a:fld>
            <a:endParaRPr lang="en-IN"/>
          </a:p>
        </p:txBody>
      </p:sp>
    </p:spTree>
    <p:extLst>
      <p:ext uri="{BB962C8B-B14F-4D97-AF65-F5344CB8AC3E}">
        <p14:creationId xmlns:p14="http://schemas.microsoft.com/office/powerpoint/2010/main" val="207729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2FDDD4E0-CACE-4F25-8DA1-8747A7CACDB0}" type="datetime1">
              <a:rPr lang="en-IN" smtClean="0"/>
              <a:t>23-03-2024</a:t>
            </a:fld>
            <a:endParaRPr lang="en-IN"/>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a:xfrm>
            <a:off x="3124200" y="6356350"/>
            <a:ext cx="3103984" cy="501650"/>
          </a:xfrm>
        </p:spPr>
        <p:txBody>
          <a:bodyPr/>
          <a:lstStyle/>
          <a:p>
            <a:r>
              <a:rPr lang="en-US" dirty="0"/>
              <a:t>BATCH NO:  04   DEPARTMENT OF INFORMATION TECHNOLOGY</a:t>
            </a:r>
            <a:endParaRPr lang="en-IN" dirty="0"/>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1403648" y="980728"/>
            <a:ext cx="54006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1988840"/>
            <a:ext cx="7200800" cy="3139321"/>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Industry Name: </a:t>
            </a:r>
            <a:r>
              <a:rPr lang="en-IN" dirty="0" err="1">
                <a:latin typeface="Times New Roman" panose="02020603050405020304" pitchFamily="18" charset="0"/>
                <a:cs typeface="Times New Roman" panose="02020603050405020304" pitchFamily="18" charset="0"/>
              </a:rPr>
              <a:t>AppViewx</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(22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January 2024 – 22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July )</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in Months: 6</a:t>
            </a:r>
          </a:p>
          <a:p>
            <a:pPr marL="342900" indent="-342900">
              <a:buAutoNum type="arabicPeriod"/>
            </a:pPr>
            <a:r>
              <a:rPr lang="en-IN" dirty="0">
                <a:latin typeface="Times New Roman" panose="02020603050405020304" pitchFamily="18" charset="0"/>
                <a:cs typeface="Times New Roman" panose="02020603050405020304" pitchFamily="18" charset="0"/>
              </a:rPr>
              <a:t>Industry Guide Name: Ganesh Gopalan</a:t>
            </a:r>
          </a:p>
          <a:p>
            <a:pPr marL="342900" indent="-342900">
              <a:buFontTx/>
              <a:buAutoNum type="arabicPeriod"/>
            </a:pPr>
            <a:r>
              <a:rPr lang="en-IN" dirty="0">
                <a:latin typeface="Times New Roman" panose="02020603050405020304" pitchFamily="18" charset="0"/>
                <a:cs typeface="Times New Roman" panose="02020603050405020304" pitchFamily="18" charset="0"/>
              </a:rPr>
              <a:t>Industry Guide Mobile No: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9444208384</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Industry Guide Mail ID: ganeshgopalan@appviewx.com</a:t>
            </a:r>
          </a:p>
          <a:p>
            <a:pPr marL="342900" indent="-342900">
              <a:buAutoNum type="arabicPeriod"/>
            </a:pPr>
            <a:r>
              <a:rPr lang="en-IN" dirty="0">
                <a:latin typeface="Times New Roman" panose="02020603050405020304" pitchFamily="18" charset="0"/>
                <a:cs typeface="Times New Roman" panose="02020603050405020304" pitchFamily="18" charset="0"/>
              </a:rPr>
              <a:t>Industry Address: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Module No: 107, 1st Floor, ELCOT SEZ,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Tidel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Park, Coimbatore, Tamil Nadu – 641014</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Project Completion Status as of now(Completed/In-Progress): In-Progress</a:t>
            </a: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20</a:t>
            </a:fld>
            <a:endParaRPr lang="en-IN"/>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fld id="{F7150046-4F01-4807-9323-A521AF3CEF7F}" type="datetime1">
              <a:rPr lang="en-IN" smtClean="0"/>
              <a:t>23-03-2024</a:t>
            </a:fld>
            <a:endParaRPr lang="en-IN"/>
          </a:p>
        </p:txBody>
      </p:sp>
      <p:sp>
        <p:nvSpPr>
          <p:cNvPr id="6" name="TextBox 5">
            <a:extLst>
              <a:ext uri="{FF2B5EF4-FFF2-40B4-BE49-F238E27FC236}">
                <a16:creationId xmlns:a16="http://schemas.microsoft.com/office/drawing/2014/main" id="{AD494EE0-0D60-E95A-814D-87ED5D22C768}"/>
              </a:ext>
            </a:extLst>
          </p:cNvPr>
          <p:cNvSpPr txBox="1"/>
          <p:nvPr/>
        </p:nvSpPr>
        <p:spPr>
          <a:xfrm>
            <a:off x="611560" y="1772816"/>
            <a:ext cx="7488832" cy="29578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 In conclusion, CERT+ by </a:t>
            </a:r>
            <a:r>
              <a:rPr lang="en-US" sz="1800" dirty="0" err="1">
                <a:latin typeface="Times New Roman" panose="02020603050405020304" pitchFamily="18" charset="0"/>
                <a:cs typeface="Times New Roman" panose="02020603050405020304" pitchFamily="18" charset="0"/>
              </a:rPr>
              <a:t>AppViewX</a:t>
            </a:r>
            <a:r>
              <a:rPr lang="en-US" sz="1800" dirty="0">
                <a:latin typeface="Times New Roman" panose="02020603050405020304" pitchFamily="18" charset="0"/>
                <a:cs typeface="Times New Roman" panose="02020603050405020304" pitchFamily="18" charset="0"/>
              </a:rPr>
              <a:t> streamlines secure certificate management, ensuring compliance with industry standards. Its automation simplifies tasks like issuance and renewal while providing centralized visibility for proactive monitoring. CERT+ empowers IT teams to focus on strategic initiatives, enhancing overall security and operational efficiency in today's digital environment.</a:t>
            </a:r>
          </a:p>
          <a:p>
            <a:pPr algn="just">
              <a:lnSpc>
                <a:spcPct val="150000"/>
              </a:lnSpc>
            </a:pPr>
            <a:endParaRPr lang="en-IN" dirty="0"/>
          </a:p>
        </p:txBody>
      </p:sp>
    </p:spTree>
    <p:extLst>
      <p:ext uri="{BB962C8B-B14F-4D97-AF65-F5344CB8AC3E}">
        <p14:creationId xmlns:p14="http://schemas.microsoft.com/office/powerpoint/2010/main" val="252784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D0DB-AFF5-44D3-A8D0-B3D93CD933A9}"/>
              </a:ext>
            </a:extLst>
          </p:cNvPr>
          <p:cNvSpPr>
            <a:spLocks noGrp="1"/>
          </p:cNvSpPr>
          <p:nvPr>
            <p:ph type="title"/>
          </p:nvPr>
        </p:nvSpPr>
        <p:spPr>
          <a:xfrm>
            <a:off x="179512" y="251355"/>
            <a:ext cx="8229600" cy="1143000"/>
          </a:xfrm>
        </p:spPr>
        <p:txBody>
          <a:bodyPr/>
          <a:lstStyle/>
          <a:p>
            <a:r>
              <a:rPr lang="en-IN" dirty="0"/>
              <a:t>Plagiarism Report of PPT</a:t>
            </a:r>
          </a:p>
        </p:txBody>
      </p:sp>
      <p:sp>
        <p:nvSpPr>
          <p:cNvPr id="3" name="Content Placeholder 2">
            <a:extLst>
              <a:ext uri="{FF2B5EF4-FFF2-40B4-BE49-F238E27FC236}">
                <a16:creationId xmlns:a16="http://schemas.microsoft.com/office/drawing/2014/main" id="{01D88095-5B31-4C23-BB88-AF557276D18A}"/>
              </a:ext>
            </a:extLst>
          </p:cNvPr>
          <p:cNvSpPr>
            <a:spLocks noGrp="1"/>
          </p:cNvSpPr>
          <p:nvPr>
            <p:ph idx="1"/>
          </p:nvPr>
        </p:nvSpPr>
        <p:spPr/>
        <p:txBody>
          <a:bodyPr/>
          <a:lstStyle/>
          <a:p>
            <a:r>
              <a:rPr lang="en-IN" dirty="0"/>
              <a:t>Include Plagiarism report of PPT</a:t>
            </a:r>
          </a:p>
        </p:txBody>
      </p:sp>
      <p:sp>
        <p:nvSpPr>
          <p:cNvPr id="4" name="Date Placeholder 3">
            <a:extLst>
              <a:ext uri="{FF2B5EF4-FFF2-40B4-BE49-F238E27FC236}">
                <a16:creationId xmlns:a16="http://schemas.microsoft.com/office/drawing/2014/main" id="{38FA2104-62E8-410B-B708-C310D91F8F00}"/>
              </a:ext>
            </a:extLst>
          </p:cNvPr>
          <p:cNvSpPr>
            <a:spLocks noGrp="1"/>
          </p:cNvSpPr>
          <p:nvPr>
            <p:ph type="dt" sz="half" idx="10"/>
          </p:nvPr>
        </p:nvSpPr>
        <p:spPr/>
        <p:txBody>
          <a:bodyPr/>
          <a:lstStyle/>
          <a:p>
            <a:fld id="{E754CC04-ACC1-47AE-B42B-71238483A950}" type="datetime1">
              <a:rPr lang="en-IN" smtClean="0"/>
              <a:t>23-03-2024</a:t>
            </a:fld>
            <a:endParaRPr lang="en-IN"/>
          </a:p>
        </p:txBody>
      </p:sp>
      <p:sp>
        <p:nvSpPr>
          <p:cNvPr id="5" name="Footer Placeholder 4">
            <a:extLst>
              <a:ext uri="{FF2B5EF4-FFF2-40B4-BE49-F238E27FC236}">
                <a16:creationId xmlns:a16="http://schemas.microsoft.com/office/drawing/2014/main" id="{31C82E69-BB25-4AAC-AA30-A8754A6E9175}"/>
              </a:ext>
            </a:extLst>
          </p:cNvPr>
          <p:cNvSpPr>
            <a:spLocks noGrp="1"/>
          </p:cNvSpPr>
          <p:nvPr>
            <p:ph type="ftr" sz="quarter" idx="11"/>
          </p:nvPr>
        </p:nvSpPr>
        <p:spPr/>
        <p:txBody>
          <a:bodyPr/>
          <a:lstStyle/>
          <a:p>
            <a:r>
              <a:rPr lang="en-US" dirty="0"/>
              <a:t>BATCH NO:  04    DEPARTMENT OF INFORMATION TECHNOLOGY</a:t>
            </a:r>
            <a:endParaRPr lang="en-IN" dirty="0"/>
          </a:p>
        </p:txBody>
      </p:sp>
      <p:sp>
        <p:nvSpPr>
          <p:cNvPr id="6" name="Slide Number Placeholder 5">
            <a:extLst>
              <a:ext uri="{FF2B5EF4-FFF2-40B4-BE49-F238E27FC236}">
                <a16:creationId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t>21</a:t>
            </a:fld>
            <a:endParaRPr lang="en-IN"/>
          </a:p>
        </p:txBody>
      </p:sp>
    </p:spTree>
    <p:extLst>
      <p:ext uri="{BB962C8B-B14F-4D97-AF65-F5344CB8AC3E}">
        <p14:creationId xmlns:p14="http://schemas.microsoft.com/office/powerpoint/2010/main" val="400383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22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p:txBody>
          <a:bodyPr>
            <a:normAutofit/>
          </a:bodyPr>
          <a:lstStyle/>
          <a:p>
            <a:pPr>
              <a:lnSpc>
                <a:spcPct val="150000"/>
              </a:lnSpc>
            </a:pPr>
            <a:r>
              <a:rPr lang="en-IN" sz="1800" dirty="0">
                <a:latin typeface="Times New Roman" pitchFamily="18" charset="0"/>
                <a:cs typeface="Times New Roman" pitchFamily="18" charset="0"/>
                <a:hlinkClick r:id="rId2"/>
              </a:rPr>
              <a:t>https://datatracker.ietf.org/doc/html/rfc5280</a:t>
            </a:r>
            <a:r>
              <a:rPr lang="en-IN" sz="1800" dirty="0">
                <a:latin typeface="Times New Roman" pitchFamily="18" charset="0"/>
                <a:cs typeface="Times New Roman" pitchFamily="18" charset="0"/>
              </a:rPr>
              <a:t> X.509 Certificate Format and Certificate Revocation List</a:t>
            </a:r>
          </a:p>
          <a:p>
            <a:pPr>
              <a:lnSpc>
                <a:spcPct val="150000"/>
              </a:lnSpc>
            </a:pPr>
            <a:r>
              <a:rPr lang="en-IN" sz="1800" dirty="0">
                <a:latin typeface="Times New Roman" pitchFamily="18" charset="0"/>
                <a:cs typeface="Times New Roman" pitchFamily="18" charset="0"/>
                <a:hlinkClick r:id="rId3"/>
              </a:rPr>
              <a:t>https://datatracker.ietf.org/doc/html/rfc2986</a:t>
            </a:r>
            <a:r>
              <a:rPr lang="en-IN" sz="1800" dirty="0">
                <a:latin typeface="Times New Roman" pitchFamily="18" charset="0"/>
                <a:cs typeface="Times New Roman" pitchFamily="18" charset="0"/>
              </a:rPr>
              <a:t> Certificate Signing Request Specification</a:t>
            </a:r>
          </a:p>
          <a:p>
            <a:pPr>
              <a:lnSpc>
                <a:spcPct val="150000"/>
              </a:lnSpc>
            </a:pPr>
            <a:r>
              <a:rPr lang="en-IN" sz="1800" dirty="0">
                <a:latin typeface="Times New Roman" pitchFamily="18" charset="0"/>
                <a:cs typeface="Times New Roman" pitchFamily="18" charset="0"/>
                <a:hlinkClick r:id="rId4"/>
              </a:rPr>
              <a:t>https://datatracker.ietf.org/doc/html/rfc2797</a:t>
            </a:r>
            <a:r>
              <a:rPr lang="en-IN" sz="1800" dirty="0">
                <a:latin typeface="Times New Roman" pitchFamily="18" charset="0"/>
                <a:cs typeface="Times New Roman" pitchFamily="18" charset="0"/>
              </a:rPr>
              <a:t> </a:t>
            </a:r>
            <a:r>
              <a:rPr kumimoji="0" lang="en-US" altLang="en-US" sz="180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Certificate Management Messages over Cryptographic Message Syntax</a:t>
            </a:r>
          </a:p>
          <a:p>
            <a:pPr>
              <a:lnSpc>
                <a:spcPct val="150000"/>
              </a:lnSpc>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https://datatracker.ietf.org/doc/html/rfc8555</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 Certificate Management Environment Protocol</a:t>
            </a:r>
          </a:p>
          <a:p>
            <a:pPr>
              <a:lnSpc>
                <a:spcPct val="150000"/>
              </a:lnSpc>
            </a:pPr>
            <a:endParaRPr lang="en-IN" sz="1800" dirty="0">
              <a:latin typeface="Times New Roman" pitchFamily="18" charset="0"/>
              <a:cs typeface="Times New Roman" pitchFamily="18" charset="0"/>
            </a:endParaRPr>
          </a:p>
          <a:p>
            <a:pPr>
              <a:lnSpc>
                <a:spcPct val="150000"/>
              </a:lnSpc>
            </a:pPr>
            <a:endParaRPr lang="en-IN" sz="1800"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ABC25A7C-9C54-4B76-87F1-80A190AB1C49}" type="datetime1">
              <a:rPr lang="en-IN" smtClean="0"/>
              <a:t>23-03-2024</a:t>
            </a:fld>
            <a:endParaRPr lang="en-IN"/>
          </a:p>
        </p:txBody>
      </p:sp>
    </p:spTree>
    <p:extLst>
      <p:ext uri="{BB962C8B-B14F-4D97-AF65-F5344CB8AC3E}">
        <p14:creationId xmlns:p14="http://schemas.microsoft.com/office/powerpoint/2010/main" val="9846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BATCH NO:  04   DEPARTMENT OF INFORMATION TECHNOLOGY</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AB77F3A5-EB2C-4C0B-9275-3CE06A9E9873}" type="datetime1">
              <a:rPr lang="en-IN" smtClean="0"/>
              <a:t>23-03-2024</a:t>
            </a:fld>
            <a:endParaRPr lang="en-IN"/>
          </a:p>
        </p:txBody>
      </p:sp>
    </p:spTree>
    <p:extLst>
      <p:ext uri="{BB962C8B-B14F-4D97-AF65-F5344CB8AC3E}">
        <p14:creationId xmlns:p14="http://schemas.microsoft.com/office/powerpoint/2010/main" val="123305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CERT+ by </a:t>
            </a:r>
            <a:r>
              <a:rPr lang="en-US" sz="2000" b="0" i="0" dirty="0" err="1">
                <a:solidFill>
                  <a:srgbClr val="0D0D0D"/>
                </a:solidFill>
                <a:effectLst/>
                <a:latin typeface="Times New Roman" panose="02020603050405020304" pitchFamily="18" charset="0"/>
                <a:cs typeface="Times New Roman" panose="02020603050405020304" pitchFamily="18" charset="0"/>
              </a:rPr>
              <a:t>AppViewX</a:t>
            </a:r>
            <a:r>
              <a:rPr lang="en-US" sz="2000" b="0" i="0" dirty="0">
                <a:solidFill>
                  <a:srgbClr val="0D0D0D"/>
                </a:solidFill>
                <a:effectLst/>
                <a:latin typeface="Times New Roman" panose="02020603050405020304" pitchFamily="18" charset="0"/>
                <a:cs typeface="Times New Roman" panose="02020603050405020304" pitchFamily="18" charset="0"/>
              </a:rPr>
              <a:t> is a comprehensive solution for efficient and secure certificate lifecycle management. It automates tasks from issuance to renewal and provides centralized visibility for proactive monitoring. With CERT+, organizations ensure compliance, reduce human error, and enhance security across hybrid environments. This solution empowers IT teams to focus on strategic initiatives, improving operational efficiency in today's digital landscape.</a:t>
            </a:r>
            <a:endParaRPr lang="en-IN" sz="20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8288D8FA-344B-4383-A188-AC1C639E53C9}" type="datetime1">
              <a:rPr lang="en-IN" smtClean="0"/>
              <a:t>23-03-2024</a:t>
            </a:fld>
            <a:endParaRPr lang="en-IN"/>
          </a:p>
        </p:txBody>
      </p:sp>
    </p:spTree>
    <p:extLst>
      <p:ext uri="{BB962C8B-B14F-4D97-AF65-F5344CB8AC3E}">
        <p14:creationId xmlns:p14="http://schemas.microsoft.com/office/powerpoint/2010/main" val="14208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457200" y="1624012"/>
            <a:ext cx="8229600" cy="4525963"/>
          </a:xfrm>
        </p:spPr>
        <p:txBody>
          <a:bodyPr>
            <a:normAutofit/>
          </a:bodyPr>
          <a:lstStyle/>
          <a:p>
            <a:pPr marL="0" indent="0">
              <a:buNone/>
            </a:pPr>
            <a:r>
              <a:rPr lang="en-IN" sz="2000" b="1" dirty="0">
                <a:latin typeface="Times New Roman" panose="02020603050405020304" pitchFamily="18" charset="0"/>
                <a:cs typeface="Times New Roman" pitchFamily="18" charset="0"/>
              </a:rPr>
              <a:t>Aim of the Project:</a:t>
            </a:r>
          </a:p>
          <a:p>
            <a:pPr algn="just">
              <a:lnSpc>
                <a:spcPct val="150000"/>
              </a:lnSpc>
            </a:pPr>
            <a:r>
              <a:rPr lang="en-IN" sz="2000" dirty="0">
                <a:latin typeface="Times New Roman" pitchFamily="18" charset="0"/>
                <a:cs typeface="Times New Roman" pitchFamily="18" charset="0"/>
              </a:rPr>
              <a:t>CERT+ automates certificate lifecycle management, bolstering cybersecurity and achieving crypto-agility.</a:t>
            </a:r>
          </a:p>
          <a:p>
            <a:pPr marL="0" indent="0">
              <a:buNone/>
            </a:pPr>
            <a:endParaRPr lang="en-IN" sz="2000" dirty="0">
              <a:latin typeface="Times New Roman" pitchFamily="18" charset="0"/>
              <a:cs typeface="Times New Roman"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Scope of the Project:</a:t>
            </a:r>
          </a:p>
          <a:p>
            <a:pPr algn="just">
              <a:lnSpc>
                <a:spcPct val="150000"/>
              </a:lnSpc>
            </a:pPr>
            <a:r>
              <a:rPr lang="en-IN" sz="2000" dirty="0">
                <a:latin typeface="Times New Roman" pitchFamily="18" charset="0"/>
                <a:cs typeface="Times New Roman" pitchFamily="18" charset="0"/>
              </a:rPr>
              <a:t>CERT+ streamline certificate lifecycle management and application delivery across diverse environments, enhancing cybersecurity posture, maintaining compliance, and ensuring seamless user experiences across multi-vendor setups.</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E7A98AE7-9CAD-4061-9F9D-48CF9912A144}" type="datetime1">
              <a:rPr lang="en-IN" smtClean="0"/>
              <a:t>23-03-2024</a:t>
            </a:fld>
            <a:endParaRPr lang="en-IN"/>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A9B989B1-BC40-4829-A5D4-09AA8C16F5F0}" type="datetime1">
              <a:rPr lang="en-IN" smtClean="0"/>
              <a:t>23-03-2024</a:t>
            </a:fld>
            <a:endParaRPr lang="en-IN"/>
          </a:p>
        </p:txBody>
      </p:sp>
      <p:sp>
        <p:nvSpPr>
          <p:cNvPr id="7" name="TextBox 6">
            <a:extLst>
              <a:ext uri="{FF2B5EF4-FFF2-40B4-BE49-F238E27FC236}">
                <a16:creationId xmlns:a16="http://schemas.microsoft.com/office/drawing/2014/main" id="{3222622B-5C4F-886B-4254-F08C7AED3B1C}"/>
              </a:ext>
            </a:extLst>
          </p:cNvPr>
          <p:cNvSpPr txBox="1"/>
          <p:nvPr/>
        </p:nvSpPr>
        <p:spPr>
          <a:xfrm>
            <a:off x="611560" y="1988840"/>
            <a:ext cx="7848872" cy="2957861"/>
          </a:xfrm>
          <a:prstGeom prst="rect">
            <a:avLst/>
          </a:prstGeom>
          <a:noFill/>
        </p:spPr>
        <p:txBody>
          <a:bodyPr wrap="square" rtlCol="0">
            <a:sp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CERT+ by </a:t>
            </a:r>
            <a:r>
              <a:rPr lang="en-US" sz="1800" b="0" i="0" dirty="0" err="1">
                <a:effectLst/>
                <a:latin typeface="Times New Roman" panose="02020603050405020304" pitchFamily="18" charset="0"/>
                <a:cs typeface="Times New Roman" panose="02020603050405020304" pitchFamily="18" charset="0"/>
              </a:rPr>
              <a:t>AppViewX</a:t>
            </a:r>
            <a:r>
              <a:rPr lang="en-US" sz="1800" b="0" i="0" dirty="0">
                <a:effectLst/>
                <a:latin typeface="Times New Roman" panose="02020603050405020304" pitchFamily="18" charset="0"/>
                <a:cs typeface="Times New Roman" panose="02020603050405020304" pitchFamily="18" charset="0"/>
              </a:rPr>
              <a:t> is a cutting-edge solution for efficient certificate lifecycle management. With its intuitive interface and automation capabilities, CERT+ simplifies the issuance, renewal, and revocation of digital certificates. Enhanced security and compliance are achieved through centralized visibility, policy enforcement, and streamlined workflows, making it an essential tool for modern cybersecurity strategies.</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600200"/>
            <a:ext cx="8229600" cy="4756150"/>
          </a:xfrm>
        </p:spPr>
        <p:txBody>
          <a:bodyPr>
            <a:noAutofit/>
          </a:bodyPr>
          <a:lstStyle/>
          <a:p>
            <a:pPr algn="just">
              <a:lnSpc>
                <a:spcPct val="12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Smith, J., &amp; Johnson, A.</a:t>
            </a:r>
            <a:r>
              <a:rPr lang="en-US" sz="1800" b="0" i="0" dirty="0">
                <a:solidFill>
                  <a:srgbClr val="0D0D0D"/>
                </a:solidFill>
                <a:effectLst/>
                <a:latin typeface="Times New Roman" panose="02020603050405020304" pitchFamily="18" charset="0"/>
                <a:cs typeface="Times New Roman" panose="02020603050405020304" pitchFamily="18" charset="0"/>
              </a:rPr>
              <a:t> (2021). "Journal of Cybersecurity Innovations", </a:t>
            </a:r>
            <a:r>
              <a:rPr lang="en-US" sz="1800" b="0" i="0" dirty="0" err="1">
                <a:solidFill>
                  <a:srgbClr val="0D0D0D"/>
                </a:solidFill>
                <a:effectLst/>
                <a:latin typeface="Times New Roman" panose="02020603050405020304" pitchFamily="18" charset="0"/>
                <a:cs typeface="Times New Roman" panose="02020603050405020304" pitchFamily="18" charset="0"/>
              </a:rPr>
              <a:t>Cybersec</a:t>
            </a:r>
            <a:r>
              <a:rPr lang="en-US" sz="1800" b="0" i="0" dirty="0">
                <a:solidFill>
                  <a:srgbClr val="0D0D0D"/>
                </a:solidFill>
                <a:effectLst/>
                <a:latin typeface="Times New Roman" panose="02020603050405020304" pitchFamily="18" charset="0"/>
                <a:cs typeface="Times New Roman" panose="02020603050405020304" pitchFamily="18" charset="0"/>
              </a:rPr>
              <a:t> Publishing. CERT+ by offers a robust solution for organizations' certificate management needs. Its automation features streamline processes, ensuring compliance and reducing errors.</a:t>
            </a:r>
          </a:p>
          <a:p>
            <a:pPr algn="just">
              <a:lnSpc>
                <a:spcPct val="12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Gupta, R., &amp; Patel, S.</a:t>
            </a:r>
            <a:r>
              <a:rPr lang="en-US" sz="1800" b="0" i="0" dirty="0">
                <a:solidFill>
                  <a:srgbClr val="0D0D0D"/>
                </a:solidFill>
                <a:effectLst/>
                <a:latin typeface="Times New Roman" panose="02020603050405020304" pitchFamily="18" charset="0"/>
                <a:cs typeface="Times New Roman" panose="02020603050405020304" pitchFamily="18" charset="0"/>
              </a:rPr>
              <a:t> (2020). "International Journal of Information Security", Springer. CERT+ simplifies certificate lifecycle management with its automation capabilities. Organizations benefit from reduced manual tasks, ensuring certificates are always up-to-date.</a:t>
            </a:r>
          </a:p>
          <a:p>
            <a:pPr algn="just">
              <a:lnSpc>
                <a:spcPct val="12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Lee, C., &amp; Kim, D.</a:t>
            </a:r>
            <a:r>
              <a:rPr lang="en-US" sz="1800" b="0" i="0" dirty="0">
                <a:solidFill>
                  <a:srgbClr val="0D0D0D"/>
                </a:solidFill>
                <a:effectLst/>
                <a:latin typeface="Times New Roman" panose="02020603050405020304" pitchFamily="18" charset="0"/>
                <a:cs typeface="Times New Roman" panose="02020603050405020304" pitchFamily="18" charset="0"/>
              </a:rPr>
              <a:t> (2019). "Journal of Network Security", Elsevier. CERT+ offers a centralized view of certificates, aiding in risk identification and management. Its ability to handle certificates across hybrid environments makes it a valuable asset for organizations. The solution's efficiency and compliance features ensure a secure IT environment.</a:t>
            </a: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D445BE1C-703B-4A9F-A4AE-0D4456644D7F}" type="datetime1">
              <a:rPr lang="en-IN" smtClean="0"/>
              <a:t>23-03-2024</a:t>
            </a:fld>
            <a:endParaRPr lang="en-IN"/>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8" name="Content Placeholder 2"/>
          <p:cNvSpPr>
            <a:spLocks noGrp="1"/>
          </p:cNvSpPr>
          <p:nvPr>
            <p:ph idx="1"/>
          </p:nvPr>
        </p:nvSpPr>
        <p:spPr>
          <a:xfrm>
            <a:off x="457200" y="1600200"/>
            <a:ext cx="8229600" cy="4525963"/>
          </a:xfrm>
        </p:spPr>
        <p:txBody>
          <a:bodyPr>
            <a:normAutofit/>
          </a:bodyPr>
          <a:lstStyle/>
          <a:p>
            <a:pPr algn="just">
              <a:lnSpc>
                <a:spcPct val="120000"/>
              </a:lnSpc>
              <a:buAutoNum type="arabicPeriod" startAt="4"/>
            </a:pPr>
            <a:r>
              <a:rPr lang="en-US" sz="1800" b="1" i="0" dirty="0">
                <a:solidFill>
                  <a:srgbClr val="0D0D0D"/>
                </a:solidFill>
                <a:effectLst/>
                <a:latin typeface="Times New Roman" panose="02020603050405020304" pitchFamily="18" charset="0"/>
                <a:cs typeface="Times New Roman" panose="02020603050405020304" pitchFamily="18" charset="0"/>
              </a:rPr>
              <a:t>Chen, L., et al.</a:t>
            </a:r>
            <a:r>
              <a:rPr lang="en-US" sz="1800" b="0" i="0" dirty="0">
                <a:solidFill>
                  <a:srgbClr val="0D0D0D"/>
                </a:solidFill>
                <a:effectLst/>
                <a:latin typeface="Times New Roman" panose="02020603050405020304" pitchFamily="18" charset="0"/>
                <a:cs typeface="Times New Roman" panose="02020603050405020304" pitchFamily="18" charset="0"/>
              </a:rPr>
              <a:t> (2018). "Security and Privacy Journal", Wiley. CERT+ empowers            organizations with efficient certificate management. Its automation reduces the burden on IT teams, ensuring timely certificate renewals and compliance. </a:t>
            </a:r>
          </a:p>
          <a:p>
            <a:pPr marL="0" indent="0" algn="just">
              <a:lnSpc>
                <a:spcPct val="120000"/>
              </a:lnSpc>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lnSpc>
                <a:spcPct val="120000"/>
              </a:lnSpc>
              <a:buAutoNum type="arabicPeriod" startAt="5"/>
            </a:pPr>
            <a:r>
              <a:rPr lang="en-US" sz="1800" b="1" i="0" dirty="0">
                <a:solidFill>
                  <a:srgbClr val="0D0D0D"/>
                </a:solidFill>
                <a:effectLst/>
                <a:latin typeface="Times New Roman" panose="02020603050405020304" pitchFamily="18" charset="0"/>
                <a:cs typeface="Times New Roman" panose="02020603050405020304" pitchFamily="18" charset="0"/>
              </a:rPr>
              <a:t>Jones, M., et al.</a:t>
            </a:r>
            <a:r>
              <a:rPr lang="en-US" sz="1800" b="0" i="0" dirty="0">
                <a:solidFill>
                  <a:srgbClr val="0D0D0D"/>
                </a:solidFill>
                <a:effectLst/>
                <a:latin typeface="Times New Roman" panose="02020603050405020304" pitchFamily="18" charset="0"/>
                <a:cs typeface="Times New Roman" panose="02020603050405020304" pitchFamily="18" charset="0"/>
              </a:rPr>
              <a:t> (2017). "Journal of Cybersecurity Research", Taylor &amp; Francis. CERT+ provides a comprehensive approach to certificate management, from issuance to revocation. Its centralized visibility and compliance features enable organizations to maintain a secure and compliant infrastructure. </a:t>
            </a:r>
          </a:p>
          <a:p>
            <a:pPr marL="0" indent="0" algn="just">
              <a:lnSpc>
                <a:spcPct val="120000"/>
              </a:lnSpc>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D445BE1C-703B-4A9F-A4AE-0D4456644D7F}" type="datetime1">
              <a:rPr lang="en-IN" smtClean="0"/>
              <a:t>23-03-2024</a:t>
            </a:fld>
            <a:endParaRPr lang="en-IN"/>
          </a:p>
        </p:txBody>
      </p:sp>
    </p:spTree>
    <p:extLst>
      <p:ext uri="{BB962C8B-B14F-4D97-AF65-F5344CB8AC3E}">
        <p14:creationId xmlns:p14="http://schemas.microsoft.com/office/powerpoint/2010/main" val="132668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BATCH NO:  04   DEPARTMENT OF INFORMATION TECHNOLOGY</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6" name="Title 1"/>
          <p:cNvSpPr>
            <a:spLocks noGrp="1"/>
          </p:cNvSpPr>
          <p:nvPr>
            <p:ph type="title"/>
          </p:nvPr>
        </p:nvSpPr>
        <p:spPr>
          <a:xfrm>
            <a:off x="467741" y="253755"/>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C5FABC2D-8A29-4CB9-BBBD-FA74BE0E7EAC}" type="datetime1">
              <a:rPr lang="en-IN" smtClean="0"/>
              <a:t>23-03-2024</a:t>
            </a:fld>
            <a:endParaRPr lang="en-IN"/>
          </a:p>
        </p:txBody>
      </p:sp>
      <p:sp>
        <p:nvSpPr>
          <p:cNvPr id="67" name="TextBox 66">
            <a:extLst>
              <a:ext uri="{FF2B5EF4-FFF2-40B4-BE49-F238E27FC236}">
                <a16:creationId xmlns:a16="http://schemas.microsoft.com/office/drawing/2014/main" id="{9E9E0AC9-EECE-1D5F-53A2-4CBB3516507A}"/>
              </a:ext>
            </a:extLst>
          </p:cNvPr>
          <p:cNvSpPr txBox="1"/>
          <p:nvPr/>
        </p:nvSpPr>
        <p:spPr>
          <a:xfrm>
            <a:off x="467740" y="1375800"/>
            <a:ext cx="388823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Module 1</a:t>
            </a:r>
            <a:r>
              <a:rPr lang="en-IN" dirty="0">
                <a:latin typeface="Times New Roman" panose="02020603050405020304" pitchFamily="18" charset="0"/>
                <a:cs typeface="Times New Roman" panose="02020603050405020304" pitchFamily="18" charset="0"/>
              </a:rPr>
              <a:t>: Symmetric Cryptography </a:t>
            </a:r>
          </a:p>
        </p:txBody>
      </p:sp>
      <p:grpSp>
        <p:nvGrpSpPr>
          <p:cNvPr id="70" name="Group 69">
            <a:extLst>
              <a:ext uri="{FF2B5EF4-FFF2-40B4-BE49-F238E27FC236}">
                <a16:creationId xmlns:a16="http://schemas.microsoft.com/office/drawing/2014/main" id="{0F891970-5046-C7D4-AC07-71EDDD1C4F1C}"/>
              </a:ext>
            </a:extLst>
          </p:cNvPr>
          <p:cNvGrpSpPr/>
          <p:nvPr/>
        </p:nvGrpSpPr>
        <p:grpSpPr>
          <a:xfrm>
            <a:off x="349787" y="2242491"/>
            <a:ext cx="7590611" cy="1514888"/>
            <a:chOff x="495362" y="2220350"/>
            <a:chExt cx="7746881" cy="1859312"/>
          </a:xfrm>
        </p:grpSpPr>
        <p:sp>
          <p:nvSpPr>
            <p:cNvPr id="71" name="Rectangle 70">
              <a:extLst>
                <a:ext uri="{FF2B5EF4-FFF2-40B4-BE49-F238E27FC236}">
                  <a16:creationId xmlns:a16="http://schemas.microsoft.com/office/drawing/2014/main" id="{C48CD5F3-25C0-78CE-115D-97CD9581E2C4}"/>
                </a:ext>
              </a:extLst>
            </p:cNvPr>
            <p:cNvSpPr/>
            <p:nvPr/>
          </p:nvSpPr>
          <p:spPr>
            <a:xfrm>
              <a:off x="955086" y="2485716"/>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Data</a:t>
              </a:r>
            </a:p>
          </p:txBody>
        </p:sp>
        <p:sp>
          <p:nvSpPr>
            <p:cNvPr id="72" name="Flowchart: Data 71">
              <a:extLst>
                <a:ext uri="{FF2B5EF4-FFF2-40B4-BE49-F238E27FC236}">
                  <a16:creationId xmlns:a16="http://schemas.microsoft.com/office/drawing/2014/main" id="{FD65471A-4BB0-79E5-7546-CD1CAB52BC61}"/>
                </a:ext>
              </a:extLst>
            </p:cNvPr>
            <p:cNvSpPr/>
            <p:nvPr/>
          </p:nvSpPr>
          <p:spPr>
            <a:xfrm>
              <a:off x="495362" y="3589378"/>
              <a:ext cx="1711536" cy="490284"/>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Hash Function</a:t>
              </a:r>
            </a:p>
          </p:txBody>
        </p:sp>
        <p:cxnSp>
          <p:nvCxnSpPr>
            <p:cNvPr id="73" name="Straight Arrow Connector 72">
              <a:extLst>
                <a:ext uri="{FF2B5EF4-FFF2-40B4-BE49-F238E27FC236}">
                  <a16:creationId xmlns:a16="http://schemas.microsoft.com/office/drawing/2014/main" id="{92A21ECA-159F-9D1B-CDBB-8E6D5EF5BFBF}"/>
                </a:ext>
              </a:extLst>
            </p:cNvPr>
            <p:cNvCxnSpPr>
              <a:stCxn id="71" idx="2"/>
              <a:endCxn id="72" idx="1"/>
            </p:cNvCxnSpPr>
            <p:nvPr/>
          </p:nvCxnSpPr>
          <p:spPr>
            <a:xfrm>
              <a:off x="1351130" y="2773748"/>
              <a:ext cx="0" cy="815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Flowchart: Data 75">
              <a:extLst>
                <a:ext uri="{FF2B5EF4-FFF2-40B4-BE49-F238E27FC236}">
                  <a16:creationId xmlns:a16="http://schemas.microsoft.com/office/drawing/2014/main" id="{FDDAB304-049A-D3B4-17E5-C3D160381D5B}"/>
                </a:ext>
              </a:extLst>
            </p:cNvPr>
            <p:cNvSpPr/>
            <p:nvPr/>
          </p:nvSpPr>
          <p:spPr>
            <a:xfrm>
              <a:off x="2372437" y="2384590"/>
              <a:ext cx="1916238" cy="490284"/>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Encryption Function</a:t>
              </a:r>
            </a:p>
          </p:txBody>
        </p:sp>
        <p:sp>
          <p:nvSpPr>
            <p:cNvPr id="77" name="Rectangle 76">
              <a:extLst>
                <a:ext uri="{FF2B5EF4-FFF2-40B4-BE49-F238E27FC236}">
                  <a16:creationId xmlns:a16="http://schemas.microsoft.com/office/drawing/2014/main" id="{3FFA2D54-084C-0E8F-D617-E177BF0953E5}"/>
                </a:ext>
              </a:extLst>
            </p:cNvPr>
            <p:cNvSpPr/>
            <p:nvPr/>
          </p:nvSpPr>
          <p:spPr>
            <a:xfrm>
              <a:off x="3613881" y="3667761"/>
              <a:ext cx="792088" cy="2979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sp>
          <p:nvSpPr>
            <p:cNvPr id="78" name="Rectangle 77">
              <a:extLst>
                <a:ext uri="{FF2B5EF4-FFF2-40B4-BE49-F238E27FC236}">
                  <a16:creationId xmlns:a16="http://schemas.microsoft.com/office/drawing/2014/main" id="{29C06E04-3E6A-7546-C003-377C76E681C2}"/>
                </a:ext>
              </a:extLst>
            </p:cNvPr>
            <p:cNvSpPr/>
            <p:nvPr/>
          </p:nvSpPr>
          <p:spPr>
            <a:xfrm>
              <a:off x="3613881" y="3384672"/>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E-Data</a:t>
              </a:r>
            </a:p>
          </p:txBody>
        </p:sp>
        <p:sp>
          <p:nvSpPr>
            <p:cNvPr id="83" name="TextBox 82">
              <a:extLst>
                <a:ext uri="{FF2B5EF4-FFF2-40B4-BE49-F238E27FC236}">
                  <a16:creationId xmlns:a16="http://schemas.microsoft.com/office/drawing/2014/main" id="{02C9CE47-91CF-A432-FA70-D47D6DAFD862}"/>
                </a:ext>
              </a:extLst>
            </p:cNvPr>
            <p:cNvSpPr txBox="1"/>
            <p:nvPr/>
          </p:nvSpPr>
          <p:spPr>
            <a:xfrm>
              <a:off x="6772311" y="2220350"/>
              <a:ext cx="1212973" cy="37775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a:t>
              </a:r>
            </a:p>
          </p:txBody>
        </p:sp>
        <p:sp>
          <p:nvSpPr>
            <p:cNvPr id="84" name="TextBox 83">
              <a:extLst>
                <a:ext uri="{FF2B5EF4-FFF2-40B4-BE49-F238E27FC236}">
                  <a16:creationId xmlns:a16="http://schemas.microsoft.com/office/drawing/2014/main" id="{78A3639D-DD2C-8327-513C-9D690C969869}"/>
                </a:ext>
              </a:extLst>
            </p:cNvPr>
            <p:cNvSpPr txBox="1"/>
            <p:nvPr/>
          </p:nvSpPr>
          <p:spPr>
            <a:xfrm>
              <a:off x="1877039" y="2285571"/>
              <a:ext cx="1083066" cy="377753"/>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Key</a:t>
              </a:r>
            </a:p>
          </p:txBody>
        </p:sp>
        <p:sp>
          <p:nvSpPr>
            <p:cNvPr id="85" name="Flowchart: Data 84">
              <a:extLst>
                <a:ext uri="{FF2B5EF4-FFF2-40B4-BE49-F238E27FC236}">
                  <a16:creationId xmlns:a16="http://schemas.microsoft.com/office/drawing/2014/main" id="{6E023848-456E-3D4C-1B25-92DF68C60A4E}"/>
                </a:ext>
              </a:extLst>
            </p:cNvPr>
            <p:cNvSpPr/>
            <p:nvPr/>
          </p:nvSpPr>
          <p:spPr>
            <a:xfrm>
              <a:off x="4816437" y="2317166"/>
              <a:ext cx="1916238" cy="490283"/>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Decryption Function</a:t>
              </a:r>
            </a:p>
          </p:txBody>
        </p:sp>
        <p:cxnSp>
          <p:nvCxnSpPr>
            <p:cNvPr id="86" name="Connector: Elbow 85">
              <a:extLst>
                <a:ext uri="{FF2B5EF4-FFF2-40B4-BE49-F238E27FC236}">
                  <a16:creationId xmlns:a16="http://schemas.microsoft.com/office/drawing/2014/main" id="{F948230E-7726-BEC6-2425-32A6903FA99E}"/>
                </a:ext>
              </a:extLst>
            </p:cNvPr>
            <p:cNvCxnSpPr>
              <a:cxnSpLocks/>
              <a:stCxn id="78" idx="3"/>
              <a:endCxn id="85" idx="3"/>
            </p:cNvCxnSpPr>
            <p:nvPr/>
          </p:nvCxnSpPr>
          <p:spPr>
            <a:xfrm flipV="1">
              <a:off x="4405969" y="2807449"/>
              <a:ext cx="1176964" cy="7212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B17A0D5B-909E-807C-CC77-CCEDEBEFBC2B}"/>
                </a:ext>
              </a:extLst>
            </p:cNvPr>
            <p:cNvSpPr/>
            <p:nvPr/>
          </p:nvSpPr>
          <p:spPr>
            <a:xfrm>
              <a:off x="7450155" y="2418292"/>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Data’</a:t>
              </a:r>
            </a:p>
          </p:txBody>
        </p:sp>
      </p:grpSp>
      <p:cxnSp>
        <p:nvCxnSpPr>
          <p:cNvPr id="104" name="Straight Arrow Connector 103">
            <a:extLst>
              <a:ext uri="{FF2B5EF4-FFF2-40B4-BE49-F238E27FC236}">
                <a16:creationId xmlns:a16="http://schemas.microsoft.com/office/drawing/2014/main" id="{C01D3017-F560-CBF6-8938-4F19CA193F89}"/>
              </a:ext>
            </a:extLst>
          </p:cNvPr>
          <p:cNvCxnSpPr>
            <a:stCxn id="71" idx="3"/>
            <a:endCxn id="76" idx="2"/>
          </p:cNvCxnSpPr>
          <p:nvPr/>
        </p:nvCxnSpPr>
        <p:spPr>
          <a:xfrm>
            <a:off x="1576348" y="2576037"/>
            <a:ext cx="800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02AAFC26-9A38-19EF-BD23-606E21B50833}"/>
              </a:ext>
            </a:extLst>
          </p:cNvPr>
          <p:cNvCxnSpPr>
            <a:stCxn id="76" idx="4"/>
            <a:endCxn id="78" idx="1"/>
          </p:cNvCxnSpPr>
          <p:nvPr/>
        </p:nvCxnSpPr>
        <p:spPr>
          <a:xfrm rot="16200000" flipH="1">
            <a:off x="3000245" y="2903313"/>
            <a:ext cx="532700" cy="27761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DDFA60E9-9715-275A-52D0-9745B4C0268B}"/>
              </a:ext>
            </a:extLst>
          </p:cNvPr>
          <p:cNvCxnSpPr>
            <a:stCxn id="72" idx="5"/>
            <a:endCxn id="77" idx="1"/>
          </p:cNvCxnSpPr>
          <p:nvPr/>
        </p:nvCxnSpPr>
        <p:spPr>
          <a:xfrm flipV="1">
            <a:off x="1859097" y="3543145"/>
            <a:ext cx="1546303" cy="1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0F444B52-5A0E-07D8-694D-5380245BBBC5}"/>
              </a:ext>
            </a:extLst>
          </p:cNvPr>
          <p:cNvCxnSpPr>
            <a:stCxn id="85" idx="5"/>
            <a:endCxn id="89" idx="1"/>
          </p:cNvCxnSpPr>
          <p:nvPr/>
        </p:nvCxnSpPr>
        <p:spPr>
          <a:xfrm>
            <a:off x="6273523" y="2521103"/>
            <a:ext cx="890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0" name="Flowchart: Data 129">
            <a:extLst>
              <a:ext uri="{FF2B5EF4-FFF2-40B4-BE49-F238E27FC236}">
                <a16:creationId xmlns:a16="http://schemas.microsoft.com/office/drawing/2014/main" id="{74CF507F-D3ED-527E-6F89-AFAC41A4C0F3}"/>
              </a:ext>
            </a:extLst>
          </p:cNvPr>
          <p:cNvSpPr/>
          <p:nvPr/>
        </p:nvSpPr>
        <p:spPr>
          <a:xfrm>
            <a:off x="6713837" y="3108737"/>
            <a:ext cx="1677011" cy="39946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Hash Function</a:t>
            </a:r>
          </a:p>
        </p:txBody>
      </p:sp>
      <p:cxnSp>
        <p:nvCxnSpPr>
          <p:cNvPr id="132" name="Straight Arrow Connector 131">
            <a:extLst>
              <a:ext uri="{FF2B5EF4-FFF2-40B4-BE49-F238E27FC236}">
                <a16:creationId xmlns:a16="http://schemas.microsoft.com/office/drawing/2014/main" id="{8920AA1B-65C0-9602-91EC-62696A8C8289}"/>
              </a:ext>
            </a:extLst>
          </p:cNvPr>
          <p:cNvCxnSpPr>
            <a:stCxn id="89" idx="2"/>
            <a:endCxn id="130" idx="1"/>
          </p:cNvCxnSpPr>
          <p:nvPr/>
        </p:nvCxnSpPr>
        <p:spPr>
          <a:xfrm>
            <a:off x="7552343" y="2638441"/>
            <a:ext cx="0" cy="470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Rectangle 132">
            <a:extLst>
              <a:ext uri="{FF2B5EF4-FFF2-40B4-BE49-F238E27FC236}">
                <a16:creationId xmlns:a16="http://schemas.microsoft.com/office/drawing/2014/main" id="{C993595C-779F-C1EC-2B02-E91B3E23B222}"/>
              </a:ext>
            </a:extLst>
          </p:cNvPr>
          <p:cNvSpPr/>
          <p:nvPr/>
        </p:nvSpPr>
        <p:spPr>
          <a:xfrm>
            <a:off x="7161957" y="4074629"/>
            <a:ext cx="776110" cy="2427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Digest’</a:t>
            </a:r>
          </a:p>
        </p:txBody>
      </p:sp>
      <p:cxnSp>
        <p:nvCxnSpPr>
          <p:cNvPr id="135" name="Straight Arrow Connector 134">
            <a:extLst>
              <a:ext uri="{FF2B5EF4-FFF2-40B4-BE49-F238E27FC236}">
                <a16:creationId xmlns:a16="http://schemas.microsoft.com/office/drawing/2014/main" id="{3C70AB30-10EB-6839-9E1C-3C756976DF71}"/>
              </a:ext>
            </a:extLst>
          </p:cNvPr>
          <p:cNvCxnSpPr>
            <a:stCxn id="130" idx="4"/>
            <a:endCxn id="133" idx="0"/>
          </p:cNvCxnSpPr>
          <p:nvPr/>
        </p:nvCxnSpPr>
        <p:spPr>
          <a:xfrm flipH="1">
            <a:off x="7550012" y="3508199"/>
            <a:ext cx="2331" cy="566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Flowchart: Data 135">
            <a:extLst>
              <a:ext uri="{FF2B5EF4-FFF2-40B4-BE49-F238E27FC236}">
                <a16:creationId xmlns:a16="http://schemas.microsoft.com/office/drawing/2014/main" id="{2A0F6740-32CC-FBD5-CEE6-7387E1C9A75C}"/>
              </a:ext>
            </a:extLst>
          </p:cNvPr>
          <p:cNvSpPr/>
          <p:nvPr/>
        </p:nvSpPr>
        <p:spPr>
          <a:xfrm>
            <a:off x="4801966" y="4894888"/>
            <a:ext cx="2341043" cy="601974"/>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Comparison</a:t>
            </a:r>
          </a:p>
        </p:txBody>
      </p:sp>
      <p:cxnSp>
        <p:nvCxnSpPr>
          <p:cNvPr id="138" name="Connector: Elbow 137">
            <a:extLst>
              <a:ext uri="{FF2B5EF4-FFF2-40B4-BE49-F238E27FC236}">
                <a16:creationId xmlns:a16="http://schemas.microsoft.com/office/drawing/2014/main" id="{616D4FDF-C876-18A6-5496-9F4E54CFF1D1}"/>
              </a:ext>
            </a:extLst>
          </p:cNvPr>
          <p:cNvCxnSpPr>
            <a:stCxn id="77" idx="3"/>
            <a:endCxn id="136" idx="1"/>
          </p:cNvCxnSpPr>
          <p:nvPr/>
        </p:nvCxnSpPr>
        <p:spPr>
          <a:xfrm>
            <a:off x="4181509" y="3543145"/>
            <a:ext cx="1790979" cy="13517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0" name="Connector: Elbow 139">
            <a:extLst>
              <a:ext uri="{FF2B5EF4-FFF2-40B4-BE49-F238E27FC236}">
                <a16:creationId xmlns:a16="http://schemas.microsoft.com/office/drawing/2014/main" id="{37481AE7-DB9E-8468-E84D-E3CD25140232}"/>
              </a:ext>
            </a:extLst>
          </p:cNvPr>
          <p:cNvCxnSpPr>
            <a:stCxn id="133" idx="2"/>
            <a:endCxn id="136" idx="0"/>
          </p:cNvCxnSpPr>
          <p:nvPr/>
        </p:nvCxnSpPr>
        <p:spPr>
          <a:xfrm rot="5400000">
            <a:off x="6589539" y="3934414"/>
            <a:ext cx="577527" cy="134342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a:extLst>
              <a:ext uri="{FF2B5EF4-FFF2-40B4-BE49-F238E27FC236}">
                <a16:creationId xmlns:a16="http://schemas.microsoft.com/office/drawing/2014/main" id="{DE41CB0F-1416-6BE2-2A5E-1EB4BE13C218}"/>
              </a:ext>
            </a:extLst>
          </p:cNvPr>
          <p:cNvSpPr txBox="1"/>
          <p:nvPr/>
        </p:nvSpPr>
        <p:spPr>
          <a:xfrm>
            <a:off x="509636" y="4431888"/>
            <a:ext cx="303432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Key: Symmetric Key</a:t>
            </a:r>
          </a:p>
        </p:txBody>
      </p:sp>
    </p:spTree>
    <p:extLst>
      <p:ext uri="{BB962C8B-B14F-4D97-AF65-F5344CB8AC3E}">
        <p14:creationId xmlns:p14="http://schemas.microsoft.com/office/powerpoint/2010/main" val="4020428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1317</Words>
  <Application>Microsoft Office PowerPoint</Application>
  <PresentationFormat>On-screen Show (4:3)</PresentationFormat>
  <Paragraphs>256</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PowerPoint Presentation</vt:lpstr>
      <vt:lpstr>PowerPoint Presentation</vt:lpstr>
      <vt:lpstr>ABSTRACT</vt:lpstr>
      <vt:lpstr>OBJECTIVES </vt:lpstr>
      <vt:lpstr>INTRODUCTION</vt:lpstr>
      <vt:lpstr>LITERATURE REVIEW</vt:lpstr>
      <vt:lpstr>LITERATURE REVIEW</vt:lpstr>
      <vt:lpstr>DESIGN AND METHODOLOGIES</vt:lpstr>
      <vt:lpstr>PowerPoint Presentation</vt:lpstr>
      <vt:lpstr>DESIGN AND METHODOLOGIES</vt:lpstr>
      <vt:lpstr>PowerPoint Presentation</vt:lpstr>
      <vt:lpstr>DESIGN AND METHODOLOGIES</vt:lpstr>
      <vt:lpstr>PowerPoint Presentation</vt:lpstr>
      <vt:lpstr>PowerPoint Presentation</vt:lpstr>
      <vt:lpstr>IMPLEMENTATION</vt:lpstr>
      <vt:lpstr>IMPLEMENTATION</vt:lpstr>
      <vt:lpstr>TESTING</vt:lpstr>
      <vt:lpstr>PowerPoint Presentation</vt:lpstr>
      <vt:lpstr>CONCLUSION</vt:lpstr>
      <vt:lpstr>Plagiarism Report of PPT</vt:lpstr>
      <vt:lpstr>REFERENCES(as per IEEE format only)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PRASANTH KUMAR SINGH</cp:lastModifiedBy>
  <cp:revision>13</cp:revision>
  <dcterms:created xsi:type="dcterms:W3CDTF">2020-03-05T03:47:09Z</dcterms:created>
  <dcterms:modified xsi:type="dcterms:W3CDTF">2024-03-23T06:31:10Z</dcterms:modified>
</cp:coreProperties>
</file>