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handoutMasterIdLst>
    <p:handoutMasterId r:id="rId18"/>
  </p:handoutMasterIdLst>
  <p:sldIdLst>
    <p:sldId id="257" r:id="rId2"/>
    <p:sldId id="267" r:id="rId3"/>
    <p:sldId id="260" r:id="rId4"/>
    <p:sldId id="269" r:id="rId5"/>
    <p:sldId id="271" r:id="rId6"/>
    <p:sldId id="285" r:id="rId7"/>
    <p:sldId id="283" r:id="rId8"/>
    <p:sldId id="276" r:id="rId9"/>
    <p:sldId id="277" r:id="rId10"/>
    <p:sldId id="280" r:id="rId11"/>
    <p:sldId id="275" r:id="rId12"/>
    <p:sldId id="272" r:id="rId13"/>
    <p:sldId id="287" r:id="rId14"/>
    <p:sldId id="289" r:id="rId15"/>
    <p:sldId id="28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22-03-2024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22-03-2024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REVIEW-I</a:t>
            </a:r>
          </a:p>
        </p:txBody>
      </p:sp>
      <p:sp>
        <p:nvSpPr>
          <p:cNvPr id="5" name="Footer Placeholder 4"/>
          <p:cNvSpPr>
            <a:spLocks noGrp="1"/>
          </p:cNvSpPr>
          <p:nvPr>
            <p:ph type="ftr" sz="quarter" idx="4"/>
          </p:nvPr>
        </p:nvSpPr>
        <p:spPr/>
        <p:txBody>
          <a:bodyPr/>
          <a:lstStyle/>
          <a:p>
            <a:r>
              <a:rPr lang="en-IN"/>
              <a:t>BATCH NO:                   PRESENTED DATE:</a:t>
            </a:r>
          </a:p>
        </p:txBody>
      </p:sp>
      <p:sp>
        <p:nvSpPr>
          <p:cNvPr id="6" name="Slide Number Placeholder 5"/>
          <p:cNvSpPr>
            <a:spLocks noGrp="1"/>
          </p:cNvSpPr>
          <p:nvPr>
            <p:ph type="sldNum" sz="quarter" idx="5"/>
          </p:nvPr>
        </p:nvSpPr>
        <p:spPr/>
        <p:txBody>
          <a:bodyPr/>
          <a:lstStyle/>
          <a:p>
            <a:fld id="{20769F63-365D-4A0A-B033-A46EF4671CBB}" type="slidenum">
              <a:rPr lang="en-IN" smtClean="0"/>
              <a:t>2</a:t>
            </a:fld>
            <a:endParaRPr lang="en-IN"/>
          </a:p>
        </p:txBody>
      </p:sp>
    </p:spTree>
    <p:extLst>
      <p:ext uri="{BB962C8B-B14F-4D97-AF65-F5344CB8AC3E}">
        <p14:creationId xmlns:p14="http://schemas.microsoft.com/office/powerpoint/2010/main" val="20565376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22-03-2024</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22-03-2024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22-03-2024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22-03-2024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22-03-2024</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22-03-2024</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22-03-2024</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22-03-2024</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22-03-2024</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22-03-2024</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22-03-2024</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22-03-2024</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ganesh.gopalan@appviewx.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7437"/>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INFORMATION TECHNOLOGY</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1156IT701- MAJOR PROJECT </a:t>
            </a: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r>
              <a:rPr lang="en-IN" sz="1800" b="1" i="0" u="none" strike="noStrike" dirty="0">
                <a:solidFill>
                  <a:srgbClr val="000000"/>
                </a:solidFill>
                <a:effectLst/>
                <a:latin typeface="Times New Roman" panose="02020603050405020304" pitchFamily="18" charset="0"/>
              </a:rPr>
              <a:t>/PLACEMENT/ABROAD</a:t>
            </a:r>
            <a:endParaRPr lang="en-IN" sz="1600" b="0" dirty="0">
              <a:effectLst/>
            </a:endParaRPr>
          </a:p>
          <a:p>
            <a:pPr algn="ctr"/>
            <a:r>
              <a:rPr lang="en-US" sz="1600" b="1" dirty="0">
                <a:latin typeface="Times New Roman" pitchFamily="18" charset="0"/>
                <a:ea typeface="Verdana" pitchFamily="34" charset="0"/>
                <a:cs typeface="Times New Roman" pitchFamily="18" charset="0"/>
              </a:rPr>
              <a:t>WINTER SEMESTER(2023-2024)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“CERT+”</a:t>
            </a:r>
            <a:endParaRPr lang="en-IN" sz="2000" dirty="0"/>
          </a:p>
        </p:txBody>
      </p:sp>
      <p:sp>
        <p:nvSpPr>
          <p:cNvPr id="8" name="Rectangle 7"/>
          <p:cNvSpPr/>
          <p:nvPr/>
        </p:nvSpPr>
        <p:spPr>
          <a:xfrm>
            <a:off x="3707904" y="4869160"/>
            <a:ext cx="5220072" cy="738664"/>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Prashant Kumar Singh   		(VTU16998)(20UTIT0042)</a:t>
            </a:r>
          </a:p>
        </p:txBody>
      </p:sp>
      <p:sp>
        <p:nvSpPr>
          <p:cNvPr id="9" name="Rectangle 8"/>
          <p:cNvSpPr/>
          <p:nvPr/>
        </p:nvSpPr>
        <p:spPr>
          <a:xfrm>
            <a:off x="216024" y="4831998"/>
            <a:ext cx="3185592" cy="1169551"/>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US" sz="1400" b="1" spc="-25" dirty="0">
                <a:latin typeface="Times New Roman"/>
                <a:cs typeface="Times New Roman"/>
              </a:rPr>
              <a:t>Mrs. J. Deepa </a:t>
            </a:r>
          </a:p>
          <a:p>
            <a:r>
              <a:rPr lang="en-US" sz="1400" b="1" spc="-25" dirty="0">
                <a:latin typeface="Times New Roman"/>
                <a:cs typeface="Times New Roman"/>
              </a:rPr>
              <a:t>M.E.</a:t>
            </a:r>
            <a:endParaRPr lang="en-US" sz="1400" dirty="0">
              <a:latin typeface="Times New Roman"/>
              <a:cs typeface="Times New Roman"/>
            </a:endParaRPr>
          </a:p>
          <a:p>
            <a:endParaRPr lang="en-IN" sz="1400" b="1"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22-03-2024</a:t>
            </a:fld>
            <a:endParaRPr lang="en-IN"/>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  4        DEPARTMENT OF INFORMATION TECHNOLOGY</a:t>
            </a:r>
          </a:p>
        </p:txBody>
      </p:sp>
      <p:sp>
        <p:nvSpPr>
          <p:cNvPr id="10" name="Slide Number Placeholder 9"/>
          <p:cNvSpPr>
            <a:spLocks noGrp="1"/>
          </p:cNvSpPr>
          <p:nvPr>
            <p:ph type="sldNum" sz="quarter" idx="12"/>
          </p:nvPr>
        </p:nvSpPr>
        <p:spPr>
          <a:xfrm>
            <a:off x="5652120" y="6356351"/>
            <a:ext cx="2863230" cy="168993"/>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22-03-2024</a:t>
            </a:fld>
            <a:endParaRPr lang="en-IN"/>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dirty="0"/>
              <a:t>BATCH NO:   4      DEPARTMENT OF INFORMATION TECHNOLOGY</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10</a:t>
            </a:fld>
            <a:endParaRPr lang="en-IN"/>
          </a:p>
        </p:txBody>
      </p:sp>
      <p:pic>
        <p:nvPicPr>
          <p:cNvPr id="1026" name="Picture 2">
            <a:extLst>
              <a:ext uri="{FF2B5EF4-FFF2-40B4-BE49-F238E27FC236}">
                <a16:creationId xmlns:a16="http://schemas.microsoft.com/office/drawing/2014/main" id="{B37EDE07-39CF-50AB-F8D1-02A4BDF144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25" r="10625"/>
          <a:stretch/>
        </p:blipFill>
        <p:spPr bwMode="auto">
          <a:xfrm>
            <a:off x="1043608" y="1844824"/>
            <a:ext cx="6696744" cy="426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6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22-03-2024</a:t>
            </a:fld>
            <a:endParaRPr lang="en-IN"/>
          </a:p>
        </p:txBody>
      </p:sp>
      <p:sp>
        <p:nvSpPr>
          <p:cNvPr id="4" name="Footer Placeholder 3"/>
          <p:cNvSpPr>
            <a:spLocks noGrp="1"/>
          </p:cNvSpPr>
          <p:nvPr>
            <p:ph type="ftr" sz="quarter" idx="11"/>
          </p:nvPr>
        </p:nvSpPr>
        <p:spPr/>
        <p:txBody>
          <a:bodyPr/>
          <a:lstStyle/>
          <a:p>
            <a:r>
              <a:rPr lang="en-IN" dirty="0"/>
              <a:t>BATCH NO:   4      DEPARTMENT OF INFORMATION TECHNOLOGY</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11</a:t>
            </a:fld>
            <a:endParaRPr lang="en-IN"/>
          </a:p>
        </p:txBody>
      </p:sp>
      <p:pic>
        <p:nvPicPr>
          <p:cNvPr id="6" name="Picture 5">
            <a:extLst>
              <a:ext uri="{FF2B5EF4-FFF2-40B4-BE49-F238E27FC236}">
                <a16:creationId xmlns:a16="http://schemas.microsoft.com/office/drawing/2014/main" id="{0DFC501E-F6FA-1DCD-59F5-0CA09F3492E8}"/>
              </a:ext>
            </a:extLst>
          </p:cNvPr>
          <p:cNvPicPr>
            <a:picLocks noChangeAspect="1"/>
          </p:cNvPicPr>
          <p:nvPr/>
        </p:nvPicPr>
        <p:blipFill>
          <a:blip r:embed="rId2"/>
          <a:stretch>
            <a:fillRect/>
          </a:stretch>
        </p:blipFill>
        <p:spPr>
          <a:xfrm>
            <a:off x="801163" y="1628800"/>
            <a:ext cx="5688632" cy="4176464"/>
          </a:xfrm>
          <a:prstGeom prst="rect">
            <a:avLst/>
          </a:prstGeom>
        </p:spPr>
      </p:pic>
    </p:spTree>
    <p:extLst>
      <p:ext uri="{BB962C8B-B14F-4D97-AF65-F5344CB8AC3E}">
        <p14:creationId xmlns:p14="http://schemas.microsoft.com/office/powerpoint/2010/main" val="286819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85800" y="1988840"/>
            <a:ext cx="7772400" cy="2448272"/>
          </a:xfrm>
        </p:spPr>
        <p:txBody>
          <a:bodyPr>
            <a:normAutofit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In conclusion, CERT+ by </a:t>
            </a:r>
            <a:r>
              <a:rPr lang="en-US" sz="1800" dirty="0" err="1">
                <a:latin typeface="Times New Roman" panose="02020603050405020304" pitchFamily="18" charset="0"/>
                <a:cs typeface="Times New Roman" panose="02020603050405020304" pitchFamily="18" charset="0"/>
              </a:rPr>
              <a:t>AppViewX</a:t>
            </a:r>
            <a:r>
              <a:rPr lang="en-US" sz="1800" dirty="0">
                <a:latin typeface="Times New Roman" panose="02020603050405020304" pitchFamily="18" charset="0"/>
                <a:cs typeface="Times New Roman" panose="02020603050405020304" pitchFamily="18" charset="0"/>
              </a:rPr>
              <a:t> streamlines secure certificate management, ensuring compliance with industry standards. Its automation simplifies tasks like issuance and renewal while providing centralized visibility for proactive monitoring. CERT+ empowers IT teams to focus on strategic initiatives, enhancing overall security and operational efficiency in today's digital environment.</a:t>
            </a:r>
          </a:p>
        </p:txBody>
      </p:sp>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t>22-03-2024</a:t>
            </a:fld>
            <a:endParaRPr lang="en-IN"/>
          </a:p>
        </p:txBody>
      </p:sp>
      <p:sp>
        <p:nvSpPr>
          <p:cNvPr id="4" name="Footer Placeholder 3"/>
          <p:cNvSpPr>
            <a:spLocks noGrp="1"/>
          </p:cNvSpPr>
          <p:nvPr>
            <p:ph type="ftr" sz="quarter" idx="11"/>
          </p:nvPr>
        </p:nvSpPr>
        <p:spPr/>
        <p:txBody>
          <a:bodyPr/>
          <a:lstStyle/>
          <a:p>
            <a:r>
              <a:rPr lang="en-IN" dirty="0"/>
              <a:t>BATCH NO:   4      DEPARTMENT OF INFORMATION TECHNOLOGY</a:t>
            </a:r>
          </a:p>
        </p:txBody>
      </p:sp>
      <p:sp>
        <p:nvSpPr>
          <p:cNvPr id="5" name="Slide Number Placeholder 4"/>
          <p:cNvSpPr>
            <a:spLocks noGrp="1"/>
          </p:cNvSpPr>
          <p:nvPr>
            <p:ph type="sldNum" sz="quarter" idx="12"/>
          </p:nvPr>
        </p:nvSpPr>
        <p:spPr/>
        <p:txBody>
          <a:bodyPr/>
          <a:lstStyle/>
          <a:p>
            <a:fld id="{FA00FD27-8DB0-4CB2-BD37-BEA95C6A1008}" type="slidenum">
              <a:rPr lang="en-IN" smtClean="0"/>
              <a:t>12</a:t>
            </a:fld>
            <a:endParaRPr lang="en-IN"/>
          </a:p>
        </p:txBody>
      </p:sp>
    </p:spTree>
    <p:extLst>
      <p:ext uri="{BB962C8B-B14F-4D97-AF65-F5344CB8AC3E}">
        <p14:creationId xmlns:p14="http://schemas.microsoft.com/office/powerpoint/2010/main" val="359881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6AD4-7D59-4BC9-80DB-D55E4E496BF6}"/>
              </a:ext>
            </a:extLst>
          </p:cNvPr>
          <p:cNvSpPr>
            <a:spLocks noGrp="1"/>
          </p:cNvSpPr>
          <p:nvPr>
            <p:ph type="title"/>
          </p:nvPr>
        </p:nvSpPr>
        <p:spPr>
          <a:xfrm>
            <a:off x="254334" y="55985"/>
            <a:ext cx="7772400" cy="1609344"/>
          </a:xfrm>
        </p:spPr>
        <p:txBody>
          <a:bodyPr>
            <a:normAutofit/>
          </a:bodyPr>
          <a:lstStyle/>
          <a:p>
            <a:r>
              <a:rPr lang="en-IN" sz="3000" dirty="0">
                <a:latin typeface="Times New Roman" pitchFamily="18" charset="0"/>
                <a:cs typeface="Times New Roman" pitchFamily="18" charset="0"/>
              </a:rPr>
              <a:t>OFFER LETTER SOFT COPY/SCANNED COPY</a:t>
            </a:r>
            <a:endParaRPr lang="en-IN" sz="3000" dirty="0"/>
          </a:p>
        </p:txBody>
      </p:sp>
      <p:pic>
        <p:nvPicPr>
          <p:cNvPr id="8" name="Content Placeholder 7">
            <a:extLst>
              <a:ext uri="{FF2B5EF4-FFF2-40B4-BE49-F238E27FC236}">
                <a16:creationId xmlns:a16="http://schemas.microsoft.com/office/drawing/2014/main" id="{130DF817-CDB5-0522-1D14-E234D93DAC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5776" y="1196752"/>
            <a:ext cx="3436592" cy="4824536"/>
          </a:xfrm>
        </p:spPr>
      </p:pic>
      <p:sp>
        <p:nvSpPr>
          <p:cNvPr id="4" name="Date Placeholder 3">
            <a:extLst>
              <a:ext uri="{FF2B5EF4-FFF2-40B4-BE49-F238E27FC236}">
                <a16:creationId xmlns:a16="http://schemas.microsoft.com/office/drawing/2014/main" id="{97C3C0CA-1052-4A14-9B75-82983329EC04}"/>
              </a:ext>
            </a:extLst>
          </p:cNvPr>
          <p:cNvSpPr>
            <a:spLocks noGrp="1"/>
          </p:cNvSpPr>
          <p:nvPr>
            <p:ph type="dt" sz="half" idx="10"/>
          </p:nvPr>
        </p:nvSpPr>
        <p:spPr/>
        <p:txBody>
          <a:bodyPr/>
          <a:lstStyle/>
          <a:p>
            <a:fld id="{29B7F2CF-3883-4F4C-B632-6E38E4E094B5}" type="datetime1">
              <a:rPr lang="en-IN" smtClean="0"/>
              <a:t>22-03-2024</a:t>
            </a:fld>
            <a:endParaRPr lang="en-IN"/>
          </a:p>
        </p:txBody>
      </p:sp>
      <p:sp>
        <p:nvSpPr>
          <p:cNvPr id="5" name="Footer Placeholder 4">
            <a:extLst>
              <a:ext uri="{FF2B5EF4-FFF2-40B4-BE49-F238E27FC236}">
                <a16:creationId xmlns:a16="http://schemas.microsoft.com/office/drawing/2014/main" id="{FDF7A16C-22C3-498A-BB48-FDD7DDDE1A8E}"/>
              </a:ext>
            </a:extLst>
          </p:cNvPr>
          <p:cNvSpPr>
            <a:spLocks noGrp="1"/>
          </p:cNvSpPr>
          <p:nvPr>
            <p:ph type="ftr" sz="quarter" idx="11"/>
          </p:nvPr>
        </p:nvSpPr>
        <p:spPr/>
        <p:txBody>
          <a:bodyPr/>
          <a:lstStyle/>
          <a:p>
            <a:r>
              <a:rPr lang="en-IN" dirty="0"/>
              <a:t>BATCH NO:   4      DEPARTMENT OF INFORMATION TECHNOLOGY</a:t>
            </a:r>
          </a:p>
        </p:txBody>
      </p:sp>
      <p:sp>
        <p:nvSpPr>
          <p:cNvPr id="6" name="Slide Number Placeholder 5">
            <a:extLst>
              <a:ext uri="{FF2B5EF4-FFF2-40B4-BE49-F238E27FC236}">
                <a16:creationId xmlns:a16="http://schemas.microsoft.com/office/drawing/2014/main" id="{4248CFDB-D238-4258-89FC-4FDF4AB150F1}"/>
              </a:ext>
            </a:extLst>
          </p:cNvPr>
          <p:cNvSpPr>
            <a:spLocks noGrp="1"/>
          </p:cNvSpPr>
          <p:nvPr>
            <p:ph type="sldNum" sz="quarter" idx="12"/>
          </p:nvPr>
        </p:nvSpPr>
        <p:spPr/>
        <p:txBody>
          <a:bodyPr/>
          <a:lstStyle/>
          <a:p>
            <a:fld id="{FA00FD27-8DB0-4CB2-BD37-BEA95C6A1008}" type="slidenum">
              <a:rPr lang="en-IN" smtClean="0"/>
              <a:t>13</a:t>
            </a:fld>
            <a:endParaRPr lang="en-IN"/>
          </a:p>
        </p:txBody>
      </p:sp>
    </p:spTree>
    <p:extLst>
      <p:ext uri="{BB962C8B-B14F-4D97-AF65-F5344CB8AC3E}">
        <p14:creationId xmlns:p14="http://schemas.microsoft.com/office/powerpoint/2010/main" val="298041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CA4EC-18A8-5F77-6495-125CF503E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839EF-9B9A-037A-84B5-EB466E68F9EA}"/>
              </a:ext>
            </a:extLst>
          </p:cNvPr>
          <p:cNvSpPr>
            <a:spLocks noGrp="1"/>
          </p:cNvSpPr>
          <p:nvPr>
            <p:ph type="title"/>
          </p:nvPr>
        </p:nvSpPr>
        <p:spPr/>
        <p:txBody>
          <a:bodyPr/>
          <a:lstStyle/>
          <a:p>
            <a:r>
              <a:rPr lang="en-IN" sz="4400" dirty="0">
                <a:latin typeface="Times New Roman" pitchFamily="18" charset="0"/>
                <a:cs typeface="Times New Roman" pitchFamily="18" charset="0"/>
              </a:rPr>
              <a:t>INDUSTRY DETAILS </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3AC84973-23A3-F2D4-E080-434C33D035F2}"/>
              </a:ext>
            </a:extLst>
          </p:cNvPr>
          <p:cNvSpPr>
            <a:spLocks noGrp="1"/>
          </p:cNvSpPr>
          <p:nvPr>
            <p:ph idx="1"/>
          </p:nvPr>
        </p:nvSpPr>
        <p:spPr/>
        <p:txBody>
          <a:bodyPr>
            <a:normAutofit/>
          </a:bodyPr>
          <a:lstStyle/>
          <a:p>
            <a:pPr lvl="0">
              <a:lnSpc>
                <a:spcPct val="12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Industry Guide Name: Ganesh Gopalan</a:t>
            </a:r>
          </a:p>
          <a:p>
            <a:pPr>
              <a:lnSpc>
                <a:spcPct val="12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Industry Guide phone number: 9444208384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Industry Guide mail Id: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ganesh.gopalan@appviewx.com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2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Industry Location: Module No: 107, 1st Floor, ELCOT SEZ,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Tidel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Park, Coimbatore, Tamil Nadu – 641014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Duration of Internship: 6 Months (Jan 24 – Aug 24)</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pPr>
            <a:r>
              <a:rPr lang="en-IN" sz="1800" dirty="0">
                <a:latin typeface="Times New Roman" panose="02020603050405020304" pitchFamily="18" charset="0"/>
                <a:cs typeface="Times New Roman" panose="02020603050405020304" pitchFamily="18" charset="0"/>
              </a:rPr>
              <a:t>Date of Reporting to Industry</a:t>
            </a:r>
          </a:p>
        </p:txBody>
      </p:sp>
      <p:sp>
        <p:nvSpPr>
          <p:cNvPr id="4" name="Date Placeholder 3">
            <a:extLst>
              <a:ext uri="{FF2B5EF4-FFF2-40B4-BE49-F238E27FC236}">
                <a16:creationId xmlns:a16="http://schemas.microsoft.com/office/drawing/2014/main" id="{B7C5F16E-6844-3987-F963-63C3B1AFB9A3}"/>
              </a:ext>
            </a:extLst>
          </p:cNvPr>
          <p:cNvSpPr>
            <a:spLocks noGrp="1"/>
          </p:cNvSpPr>
          <p:nvPr>
            <p:ph type="dt" sz="half" idx="10"/>
          </p:nvPr>
        </p:nvSpPr>
        <p:spPr/>
        <p:txBody>
          <a:bodyPr/>
          <a:lstStyle/>
          <a:p>
            <a:fld id="{29B7F2CF-3883-4F4C-B632-6E38E4E094B5}" type="datetime1">
              <a:rPr lang="en-IN" smtClean="0"/>
              <a:t>22-03-2024</a:t>
            </a:fld>
            <a:endParaRPr lang="en-IN"/>
          </a:p>
        </p:txBody>
      </p:sp>
      <p:sp>
        <p:nvSpPr>
          <p:cNvPr id="5" name="Footer Placeholder 4">
            <a:extLst>
              <a:ext uri="{FF2B5EF4-FFF2-40B4-BE49-F238E27FC236}">
                <a16:creationId xmlns:a16="http://schemas.microsoft.com/office/drawing/2014/main" id="{90EE6870-0841-5C01-553D-C96397F95AAC}"/>
              </a:ext>
            </a:extLst>
          </p:cNvPr>
          <p:cNvSpPr>
            <a:spLocks noGrp="1"/>
          </p:cNvSpPr>
          <p:nvPr>
            <p:ph type="ftr" sz="quarter" idx="11"/>
          </p:nvPr>
        </p:nvSpPr>
        <p:spPr/>
        <p:txBody>
          <a:bodyPr/>
          <a:lstStyle/>
          <a:p>
            <a:r>
              <a:rPr lang="en-IN" dirty="0"/>
              <a:t>BATCH NO:  4      DEPARTMENT OF INFORMATION TECHNOLOGY</a:t>
            </a:r>
          </a:p>
        </p:txBody>
      </p:sp>
      <p:sp>
        <p:nvSpPr>
          <p:cNvPr id="6" name="Slide Number Placeholder 5">
            <a:extLst>
              <a:ext uri="{FF2B5EF4-FFF2-40B4-BE49-F238E27FC236}">
                <a16:creationId xmlns:a16="http://schemas.microsoft.com/office/drawing/2014/main" id="{CE64E8CB-E606-662E-40DA-1A2DA28ED488}"/>
              </a:ext>
            </a:extLst>
          </p:cNvPr>
          <p:cNvSpPr>
            <a:spLocks noGrp="1"/>
          </p:cNvSpPr>
          <p:nvPr>
            <p:ph type="sldNum" sz="quarter" idx="12"/>
          </p:nvPr>
        </p:nvSpPr>
        <p:spPr/>
        <p:txBody>
          <a:bodyPr/>
          <a:lstStyle/>
          <a:p>
            <a:fld id="{FA00FD27-8DB0-4CB2-BD37-BEA95C6A1008}" type="slidenum">
              <a:rPr lang="en-IN" smtClean="0"/>
              <a:t>14</a:t>
            </a:fld>
            <a:endParaRPr lang="en-IN"/>
          </a:p>
        </p:txBody>
      </p:sp>
    </p:spTree>
    <p:extLst>
      <p:ext uri="{BB962C8B-B14F-4D97-AF65-F5344CB8AC3E}">
        <p14:creationId xmlns:p14="http://schemas.microsoft.com/office/powerpoint/2010/main" val="314403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22-03-2024</a:t>
            </a:fld>
            <a:endParaRPr lang="en-IN"/>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dirty="0"/>
              <a:t>BATCH NO:  4      DEPARTMENT OF INFORMATION TECHNOLOGY</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15</a:t>
            </a:fld>
            <a:endParaRPr lang="en-IN"/>
          </a:p>
        </p:txBody>
      </p:sp>
    </p:spTree>
    <p:extLst>
      <p:ext uri="{BB962C8B-B14F-4D97-AF65-F5344CB8AC3E}">
        <p14:creationId xmlns:p14="http://schemas.microsoft.com/office/powerpoint/2010/main" val="131513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22-03-2024</a:t>
            </a:fld>
            <a:endParaRPr lang="en-IN" dirty="0"/>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dirty="0"/>
              <a:t>BATCH NO:  4       DEPARTMENT OF INFORMATION TECHNOLOGY</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9"/>
            <a:ext cx="8229600" cy="4392488"/>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OFFER LETTER SOFT COPY/SCANNED COPY</a:t>
            </a:r>
          </a:p>
          <a:p>
            <a:pPr>
              <a:lnSpc>
                <a:spcPct val="150000"/>
              </a:lnSpc>
            </a:pPr>
            <a:r>
              <a:rPr lang="en-IN" sz="2400" dirty="0">
                <a:latin typeface="Times New Roman" pitchFamily="18" charset="0"/>
                <a:cs typeface="Times New Roman" pitchFamily="18" charset="0"/>
              </a:rPr>
              <a:t>INDUSTRY DETAILS </a:t>
            </a: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857282"/>
            <a:ext cx="8229600" cy="3143436"/>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CERT+ and ADC+ by </a:t>
            </a:r>
            <a:r>
              <a:rPr lang="en-US" sz="1800" dirty="0" err="1">
                <a:latin typeface="Times New Roman" panose="02020603050405020304" pitchFamily="18" charset="0"/>
                <a:cs typeface="Times New Roman" panose="02020603050405020304" pitchFamily="18" charset="0"/>
              </a:rPr>
              <a:t>AppViewX</a:t>
            </a:r>
            <a:r>
              <a:rPr lang="en-US" sz="1800" dirty="0">
                <a:latin typeface="Times New Roman" panose="02020603050405020304" pitchFamily="18" charset="0"/>
                <a:cs typeface="Times New Roman" panose="02020603050405020304" pitchFamily="18" charset="0"/>
              </a:rPr>
              <a:t> offer comprehensive solutions for secure certificate management and application delivery control. CERT+ ensures efficient management of digital certificates, enhancing security and compliance. ADC+ streamlines application delivery, providing advanced traffic management and security features. Together, they empower organizations with robust tools for a secure and optimized IT infrastructure.</a:t>
            </a:r>
            <a:endParaRPr lang="en-IN"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22-03-2024</a:t>
            </a:fld>
            <a:endParaRPr lang="en-IN"/>
          </a:p>
        </p:txBody>
      </p:sp>
      <p:sp>
        <p:nvSpPr>
          <p:cNvPr id="4" name="Footer Placeholder 3"/>
          <p:cNvSpPr>
            <a:spLocks noGrp="1"/>
          </p:cNvSpPr>
          <p:nvPr>
            <p:ph type="ftr" sz="quarter" idx="11"/>
          </p:nvPr>
        </p:nvSpPr>
        <p:spPr/>
        <p:txBody>
          <a:bodyPr/>
          <a:lstStyle/>
          <a:p>
            <a:r>
              <a:rPr lang="en-IN" dirty="0"/>
              <a:t>BATCH NO:   4     DEPARTMENT OF INFORMATION TECHNOLOGY</a:t>
            </a:r>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643083" y="1916831"/>
            <a:ext cx="7772400" cy="4355953"/>
          </a:xfrm>
        </p:spPr>
        <p:txBody>
          <a:bodyPr>
            <a:normAutofit fontScale="77500" lnSpcReduction="20000"/>
          </a:bodyPr>
          <a:lstStyle/>
          <a:p>
            <a:pPr marL="0" indent="0">
              <a:buNone/>
            </a:pPr>
            <a:r>
              <a:rPr lang="en-IN" sz="2400" b="1" dirty="0">
                <a:latin typeface="Times New Roman" panose="02020603050405020304" pitchFamily="18" charset="0"/>
                <a:cs typeface="Times New Roman" pitchFamily="18" charset="0"/>
              </a:rPr>
              <a:t>Aim of the Project:</a:t>
            </a:r>
          </a:p>
          <a:p>
            <a:pPr algn="just">
              <a:lnSpc>
                <a:spcPct val="150000"/>
              </a:lnSpc>
            </a:pPr>
            <a:r>
              <a:rPr lang="en-IN" sz="2300" dirty="0">
                <a:latin typeface="Times New Roman" panose="02020603050405020304" pitchFamily="18" charset="0"/>
                <a:cs typeface="Times New Roman" panose="02020603050405020304" pitchFamily="18" charset="0"/>
              </a:rPr>
              <a:t>CERT+ automates certificate lifecycle management, bolstering cybersecurity and achieving crypto-agility.</a:t>
            </a:r>
          </a:p>
          <a:p>
            <a:pPr algn="just">
              <a:lnSpc>
                <a:spcPct val="150000"/>
              </a:lnSpc>
            </a:pPr>
            <a:r>
              <a:rPr lang="en-IN" sz="2300" dirty="0">
                <a:latin typeface="Times New Roman" panose="02020603050405020304" pitchFamily="18" charset="0"/>
                <a:cs typeface="Times New Roman" panose="02020603050405020304" pitchFamily="18" charset="0"/>
              </a:rPr>
              <a:t>ADC+ optimizes application delivery, simplifying load balancing across multi-vendor environments for improved performance and reliability.</a:t>
            </a:r>
          </a:p>
          <a:p>
            <a:pPr marL="0" indent="0" algn="just">
              <a:buNone/>
            </a:pPr>
            <a:endParaRPr lang="en-IN" sz="1900" b="1" dirty="0">
              <a:latin typeface="Times New Roman" panose="02020603050405020304" pitchFamily="18" charset="0"/>
              <a:cs typeface="Times New Roman"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p>
          <a:p>
            <a:pPr marL="0" indent="0" algn="just">
              <a:lnSpc>
                <a:spcPct val="150000"/>
              </a:lnSpc>
              <a:buNone/>
            </a:pPr>
            <a:r>
              <a:rPr lang="en-IN" sz="2300" dirty="0">
                <a:latin typeface="Times New Roman" panose="02020603050405020304" pitchFamily="18" charset="0"/>
                <a:cs typeface="Times New Roman" panose="02020603050405020304" pitchFamily="18" charset="0"/>
              </a:rPr>
              <a:t>CERT+ and ADC+ streamline certificate lifecycle management and application delivery control, respectively, across diverse environments, enhancing cybersecurity posture, maintaining compliance, optimizing performance, and ensuring seamless user experiences across multi-vendor setups.</a:t>
            </a:r>
            <a:endParaRPr lang="en-US" sz="23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22-03-2024</a:t>
            </a:fld>
            <a:endParaRPr lang="en-IN"/>
          </a:p>
        </p:txBody>
      </p:sp>
      <p:sp>
        <p:nvSpPr>
          <p:cNvPr id="4" name="Footer Placeholder 3"/>
          <p:cNvSpPr>
            <a:spLocks noGrp="1"/>
          </p:cNvSpPr>
          <p:nvPr>
            <p:ph type="ftr" sz="quarter" idx="11"/>
          </p:nvPr>
        </p:nvSpPr>
        <p:spPr/>
        <p:txBody>
          <a:bodyPr/>
          <a:lstStyle/>
          <a:p>
            <a:r>
              <a:rPr lang="en-IN" dirty="0"/>
              <a:t>BATCH NO:  4      DEPARTMENT OF INFORMATION TECHNOLOGY</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756"/>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85800" y="1844824"/>
            <a:ext cx="7772400" cy="4050792"/>
          </a:xfrm>
        </p:spPr>
        <p:txBody>
          <a:bodyPr>
            <a:normAutofit/>
          </a:bodyPr>
          <a:lstStyle/>
          <a:p>
            <a:pPr algn="just">
              <a:lnSpc>
                <a:spcPct val="150000"/>
              </a:lnSpc>
              <a:buFont typeface="Wingdings" pitchFamily="2" charset="2"/>
              <a:buChar char="Ø"/>
            </a:pPr>
            <a:r>
              <a:rPr lang="en-US" sz="1800" b="0" i="0" dirty="0">
                <a:effectLst/>
                <a:latin typeface="Times New Roman" panose="02020603050405020304" pitchFamily="18" charset="0"/>
                <a:cs typeface="Times New Roman" panose="02020603050405020304" pitchFamily="18" charset="0"/>
              </a:rPr>
              <a:t>CERT+ by </a:t>
            </a:r>
            <a:r>
              <a:rPr lang="en-US" sz="1800" b="0" i="0" dirty="0" err="1">
                <a:effectLst/>
                <a:latin typeface="Times New Roman" panose="02020603050405020304" pitchFamily="18" charset="0"/>
                <a:cs typeface="Times New Roman" panose="02020603050405020304" pitchFamily="18" charset="0"/>
              </a:rPr>
              <a:t>AppViewX</a:t>
            </a:r>
            <a:r>
              <a:rPr lang="en-US" sz="1800" b="0" i="0" dirty="0">
                <a:effectLst/>
                <a:latin typeface="Times New Roman" panose="02020603050405020304" pitchFamily="18" charset="0"/>
                <a:cs typeface="Times New Roman" panose="02020603050405020304" pitchFamily="18" charset="0"/>
              </a:rPr>
              <a:t> is a cutting-edge solution for efficient certificate lifecycle management. With its intuitive interface and automation capabilities, CERT+ simplifies the issuance, renewal, and revocation of digital certificates. Enhanced security and compliance are achieved through centralized visibility, policy enforcement, and streamlined workflows, making it an essential tool for modern cybersecurity strategies.</a:t>
            </a:r>
            <a:endParaRPr lang="en-US"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22-03-2024</a:t>
            </a:fld>
            <a:endParaRPr lang="en-IN"/>
          </a:p>
        </p:txBody>
      </p:sp>
      <p:sp>
        <p:nvSpPr>
          <p:cNvPr id="4" name="Footer Placeholder 3"/>
          <p:cNvSpPr>
            <a:spLocks noGrp="1"/>
          </p:cNvSpPr>
          <p:nvPr>
            <p:ph type="ftr" sz="quarter" idx="11"/>
          </p:nvPr>
        </p:nvSpPr>
        <p:spPr/>
        <p:txBody>
          <a:bodyPr/>
          <a:lstStyle/>
          <a:p>
            <a:r>
              <a:rPr lang="en-IN" dirty="0"/>
              <a:t>BATCH NO:  4       DEPARTMENT OF INFORMATION TECHNOLOGY</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extLst>
      <p:ext uri="{BB962C8B-B14F-4D97-AF65-F5344CB8AC3E}">
        <p14:creationId xmlns:p14="http://schemas.microsoft.com/office/powerpoint/2010/main" val="14057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700808"/>
            <a:ext cx="8229600" cy="4162467"/>
          </a:xfrm>
        </p:spPr>
        <p:txBody>
          <a:bodyPr>
            <a:noAutofit/>
          </a:bodyPr>
          <a:lstStyle/>
          <a:p>
            <a:pPr marL="457200" indent="-457200" algn="just">
              <a:lnSpc>
                <a:spcPct val="170000"/>
              </a:lnSpc>
              <a:buFont typeface="+mj-lt"/>
              <a:buAutoNum type="arabicPeriod"/>
            </a:pPr>
            <a:r>
              <a:rPr lang="en-US" sz="1800" b="1" i="0" dirty="0">
                <a:effectLst/>
                <a:latin typeface="Times New Roman" panose="02020603050405020304" pitchFamily="18" charset="0"/>
                <a:cs typeface="Times New Roman" panose="02020603050405020304" pitchFamily="18" charset="0"/>
              </a:rPr>
              <a:t>Jones et al. (2020)</a:t>
            </a:r>
            <a:r>
              <a:rPr lang="en-US" sz="1800" b="0" i="0" dirty="0">
                <a:effectLst/>
                <a:latin typeface="Times New Roman" panose="02020603050405020304" pitchFamily="18" charset="0"/>
                <a:cs typeface="Times New Roman" panose="02020603050405020304" pitchFamily="18" charset="0"/>
              </a:rPr>
              <a:t> emphasized the critical role of proper certificate lifecycle management (CLM) in mitigating cybersecurity risks. In their study, they highlighted how outdated or expired certificates can lead to data breaches and system vulnerabilities, stressing the need for automated CLM solutions.</a:t>
            </a:r>
          </a:p>
          <a:p>
            <a:pPr marL="457200" indent="-457200" algn="just">
              <a:lnSpc>
                <a:spcPct val="17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 </a:t>
            </a:r>
            <a:r>
              <a:rPr lang="en-US" sz="1800" b="1" i="0" dirty="0">
                <a:effectLst/>
                <a:latin typeface="Times New Roman" panose="02020603050405020304" pitchFamily="18" charset="0"/>
                <a:cs typeface="Times New Roman" panose="02020603050405020304" pitchFamily="18" charset="0"/>
              </a:rPr>
              <a:t>Smith and Johnson (2018)</a:t>
            </a:r>
            <a:r>
              <a:rPr lang="en-US" sz="1800" b="0" i="0" dirty="0">
                <a:effectLst/>
                <a:latin typeface="Times New Roman" panose="02020603050405020304" pitchFamily="18" charset="0"/>
                <a:cs typeface="Times New Roman" panose="02020603050405020304" pitchFamily="18" charset="0"/>
              </a:rPr>
              <a:t> discussed the challenges organizations face in maintaining a secure and compliant IT environment. Their research emphasized the importance of a comprehensive CLM strategy to prevent certificate-related outages and ensure regulatory compliance.</a:t>
            </a:r>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22-03-2024</a:t>
            </a:fld>
            <a:endParaRPr lang="en-IN"/>
          </a:p>
        </p:txBody>
      </p:sp>
      <p:sp>
        <p:nvSpPr>
          <p:cNvPr id="3" name="Footer Placeholder 2"/>
          <p:cNvSpPr>
            <a:spLocks noGrp="1"/>
          </p:cNvSpPr>
          <p:nvPr>
            <p:ph type="ftr" sz="quarter" idx="11"/>
          </p:nvPr>
        </p:nvSpPr>
        <p:spPr/>
        <p:txBody>
          <a:bodyPr/>
          <a:lstStyle/>
          <a:p>
            <a:r>
              <a:rPr lang="en-IN" dirty="0"/>
              <a:t>BATCH NO:   4      DEPARTMENT OF INFORMATION TECHNOLOGY</a:t>
            </a:r>
          </a:p>
        </p:txBody>
      </p:sp>
      <p:sp>
        <p:nvSpPr>
          <p:cNvPr id="4" name="Slide Number Placeholder 3"/>
          <p:cNvSpPr>
            <a:spLocks noGrp="1"/>
          </p:cNvSpPr>
          <p:nvPr>
            <p:ph type="sldNum" sz="quarter" idx="12"/>
          </p:nvPr>
        </p:nvSpPr>
        <p:spPr/>
        <p:txBody>
          <a:bodyPr/>
          <a:lstStyle/>
          <a:p>
            <a:fld id="{FA00FD27-8DB0-4CB2-BD37-BEA95C6A1008}" type="slidenum">
              <a:rPr lang="en-IN" smtClean="0"/>
              <a:t>6</a:t>
            </a:fld>
            <a:endParaRPr lang="en-IN"/>
          </a:p>
        </p:txBody>
      </p:sp>
    </p:spTree>
    <p:extLst>
      <p:ext uri="{BB962C8B-B14F-4D97-AF65-F5344CB8AC3E}">
        <p14:creationId xmlns:p14="http://schemas.microsoft.com/office/powerpoint/2010/main" val="172504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3" name="Content Placeholder 2"/>
          <p:cNvSpPr>
            <a:spLocks noGrp="1"/>
          </p:cNvSpPr>
          <p:nvPr>
            <p:ph idx="1"/>
          </p:nvPr>
        </p:nvSpPr>
        <p:spPr/>
        <p:txBody>
          <a:bodyPr>
            <a:normAutofit/>
          </a:bodyPr>
          <a:lstStyle/>
          <a:p>
            <a:pPr marL="342900" indent="-342900" algn="just">
              <a:lnSpc>
                <a:spcPct val="170000"/>
              </a:lnSpc>
              <a:buFont typeface="+mj-lt"/>
              <a:buAutoNum type="arabicPeriod" startAt="3"/>
            </a:pPr>
            <a:r>
              <a:rPr lang="en-US" sz="1800" b="1" i="0" dirty="0">
                <a:effectLst/>
                <a:latin typeface="Times New Roman" panose="02020603050405020304" pitchFamily="18" charset="0"/>
                <a:cs typeface="Times New Roman" panose="02020603050405020304" pitchFamily="18" charset="0"/>
              </a:rPr>
              <a:t>Lee and Kim (2021)</a:t>
            </a:r>
            <a:r>
              <a:rPr lang="en-US" sz="1800" b="0" i="0" dirty="0">
                <a:effectLst/>
                <a:latin typeface="Times New Roman" panose="02020603050405020304" pitchFamily="18" charset="0"/>
                <a:cs typeface="Times New Roman" panose="02020603050405020304" pitchFamily="18" charset="0"/>
              </a:rPr>
              <a:t> explored the increasing complexity of certificate ecosystems in today's digital landscape. Their research highlighted the challenges of managing diverse certificates across hybrid environments.</a:t>
            </a:r>
          </a:p>
          <a:p>
            <a:pPr marL="342900" indent="-342900" algn="just">
              <a:lnSpc>
                <a:spcPct val="170000"/>
              </a:lnSpc>
              <a:buFont typeface="+mj-lt"/>
              <a:buAutoNum type="arabicPeriod" startAt="3"/>
            </a:pPr>
            <a:r>
              <a:rPr lang="en-US" sz="1800" b="1" i="0" dirty="0">
                <a:effectLst/>
                <a:latin typeface="Times New Roman" panose="02020603050405020304" pitchFamily="18" charset="0"/>
                <a:cs typeface="Times New Roman" panose="02020603050405020304" pitchFamily="18" charset="0"/>
              </a:rPr>
              <a:t>Chen et al. (2017)</a:t>
            </a:r>
            <a:r>
              <a:rPr lang="en-US" sz="1800" b="0" i="0" dirty="0">
                <a:effectLst/>
                <a:latin typeface="Times New Roman" panose="02020603050405020304" pitchFamily="18" charset="0"/>
                <a:cs typeface="Times New Roman" panose="02020603050405020304" pitchFamily="18" charset="0"/>
              </a:rPr>
              <a:t> discussed the evolving threat landscape and the rise of certificate-related attacks. They emphasized the importance of continuous monitoring and timely renewal of certificates to prevent unauthorized access. </a:t>
            </a:r>
            <a:endParaRPr lang="en-US"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22-03-2024</a:t>
            </a:fld>
            <a:endParaRPr lang="en-IN"/>
          </a:p>
        </p:txBody>
      </p:sp>
      <p:sp>
        <p:nvSpPr>
          <p:cNvPr id="4" name="Footer Placeholder 3"/>
          <p:cNvSpPr>
            <a:spLocks noGrp="1"/>
          </p:cNvSpPr>
          <p:nvPr>
            <p:ph type="ftr" sz="quarter" idx="11"/>
          </p:nvPr>
        </p:nvSpPr>
        <p:spPr/>
        <p:txBody>
          <a:bodyPr/>
          <a:lstStyle/>
          <a:p>
            <a:r>
              <a:rPr lang="en-IN" dirty="0"/>
              <a:t>BATCH NO:   4       DEPARTMENT OF INFORMATION TECHNOLOGY</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Tree>
    <p:extLst>
      <p:ext uri="{BB962C8B-B14F-4D97-AF65-F5344CB8AC3E}">
        <p14:creationId xmlns:p14="http://schemas.microsoft.com/office/powerpoint/2010/main" val="2139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Need for CERT+</a:t>
            </a:r>
          </a:p>
          <a:p>
            <a:pPr marL="0" indent="0">
              <a:buNone/>
            </a:pP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	  Features of CERT+</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22-03-2024</a:t>
            </a:fld>
            <a:endParaRPr lang="en-IN"/>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dirty="0"/>
              <a:t>BATCH NO:   4       DEPARTMENT OF INFORMATION TECHNOLOGY</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305124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a:xfrm>
            <a:off x="685800" y="1844824"/>
            <a:ext cx="8277606" cy="4104456"/>
          </a:xfrm>
        </p:spPr>
        <p:txBody>
          <a:bodyPr numCol="2">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Why CERT+?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Efficient Management:</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Automates certificate lifecycle tasks.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Saves time and reduces errors.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Compliance Assurance: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certificates meet industry standards.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Avoids penalties and maintains trust.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Visibility and Control:</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Centralized view of all certificates.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monitoring and risk identification.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Risk Mitigation: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Quickly responds to security incidents.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Minimizes impact of cyber attacks.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Streamlined Operations: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Frees up IT resources from manual tasks.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focus on strategic initiatives.</a:t>
            </a:r>
          </a:p>
          <a:p>
            <a:pPr marL="274320" lvl="1" indent="0">
              <a:buNone/>
            </a:pP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22-03-2024</a:t>
            </a:fld>
            <a:endParaRPr lang="en-IN"/>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a:xfrm>
            <a:off x="685800" y="6276165"/>
            <a:ext cx="4745736" cy="365125"/>
          </a:xfrm>
        </p:spPr>
        <p:txBody>
          <a:bodyPr/>
          <a:lstStyle/>
          <a:p>
            <a:r>
              <a:rPr lang="en-IN" dirty="0"/>
              <a:t>BATCH NO:   4      DEPARTMENT OF INFORMATION TECHNOLOGY</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9</a:t>
            </a:fld>
            <a:endParaRPr lang="en-IN"/>
          </a:p>
        </p:txBody>
      </p:sp>
    </p:spTree>
    <p:extLst>
      <p:ext uri="{BB962C8B-B14F-4D97-AF65-F5344CB8AC3E}">
        <p14:creationId xmlns:p14="http://schemas.microsoft.com/office/powerpoint/2010/main" val="2436724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1141</TotalTime>
  <Words>853</Words>
  <Application>Microsoft Office PowerPoint</Application>
  <PresentationFormat>On-screen Show (4:3)</PresentationFormat>
  <Paragraphs>125</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Rockwell</vt:lpstr>
      <vt:lpstr>Rockwell Condensed</vt:lpstr>
      <vt:lpstr>Times New Roman</vt:lpstr>
      <vt:lpstr>Wingdings</vt:lpstr>
      <vt:lpstr>Wood Type</vt:lpstr>
      <vt:lpstr>PowerPoint Presentation</vt:lpstr>
      <vt:lpstr>PowerPoint Presentation</vt:lpstr>
      <vt:lpstr>ABSTRACT</vt:lpstr>
      <vt:lpstr>OBJECTIVES </vt:lpstr>
      <vt:lpstr>INTRODUCTION</vt:lpstr>
      <vt:lpstr>LITERATURE REVIEW</vt:lpstr>
      <vt:lpstr>LITERATURE REVIEW</vt:lpstr>
      <vt:lpstr>DESIGN AND METHOLOGIES</vt:lpstr>
      <vt:lpstr>MODULE:1 </vt:lpstr>
      <vt:lpstr>IMPLEMENTATION</vt:lpstr>
      <vt:lpstr>ARCHITECTURE DIAGRAM</vt:lpstr>
      <vt:lpstr>CONCLUSION</vt:lpstr>
      <vt:lpstr>OFFER LETTER SOFT COPY/SCANNED COPY</vt:lpstr>
      <vt:lpstr>INDUSTRY DETAILS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PRASANTH KUMAR SINGH</cp:lastModifiedBy>
  <cp:revision>88</cp:revision>
  <dcterms:created xsi:type="dcterms:W3CDTF">2019-08-05T06:49:57Z</dcterms:created>
  <dcterms:modified xsi:type="dcterms:W3CDTF">2024-03-22T19:14:25Z</dcterms:modified>
</cp:coreProperties>
</file>