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3" r:id="rId7"/>
    <p:sldId id="269" r:id="rId8"/>
    <p:sldId id="275" r:id="rId9"/>
    <p:sldId id="276" r:id="rId10"/>
    <p:sldId id="270" r:id="rId11"/>
    <p:sldId id="272" r:id="rId12"/>
    <p:sldId id="265" r:id="rId13"/>
    <p:sldId id="274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182DE6-9AA2-1955-CDBD-BDB2200EDA4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4AEF4-06E0-9CC2-2FE8-F655DAA007D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E5E3EA9-8118-47B6-83BD-BB379058E7E8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791EFAF-C123-025A-D96F-172EA86D9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06B17F-F0B6-F821-EC28-9840F0E4F81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2AA9F-9E04-F567-4157-A79E728AC7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E6A30-8EED-CA9A-EC20-18A06655DE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DD43EC1-4C7A-4244-AB63-5C440E98980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95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F7057E-ADD6-6F87-1937-0957A9B45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62C329-DD86-2F07-E2E8-FD89E0AC8F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7C3EC-6167-C154-2B97-140909F6B92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D2EF32-18B1-4EDA-BDE8-FB8BF1DCD593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F507-7EE8-9AE5-5ED4-25A2700FBE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DFDB-A13A-AA15-306F-558D05C7C5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EDB0F-D0E9-28D1-97B8-7E162A117B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660D12-C4A5-48EE-995A-052AAC1BB741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D057-9A5A-A6D1-69D1-7D5888DA8E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EAB8-9E6D-EE39-EF97-65BCF896FA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0087DB-C5D0-4667-B8AB-3C53FBA7C55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397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0DA7-9574-D50D-C634-850F773384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3B23F-E3FA-41C9-4610-D0ACF08D08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68826-7B42-FB28-E47F-BAC786854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6A4120-10FB-4B27-81CB-05503DC4CBC3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817E-62BA-1108-F475-C73F255DDB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5C91-2530-7011-A007-40DBC7BCAE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7252F3-B486-4E14-AFF6-E05A61FCFBA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0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4800D-8C8B-7F61-9DD2-C82B2CC9CE3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2D24-4681-3E55-1709-8166DDB0B2E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0DCC-45C3-C1DE-BCC6-83B915B5E9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078DA9-6C78-4803-AE18-C5A5C86694E4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5B81-C5CD-3F7B-5016-5B38790747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47BE3-F719-5623-F9AA-D9927741C2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98AE0E-FDF2-40DD-BA42-DDF88847BC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8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35EC-8B09-8041-3048-1CF64E8B56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2C7A-F1D8-B690-FD67-0F17B793E5D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93DD-5A87-EE8F-DA44-0CE436980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F9A202-20FA-40E8-AACA-B1590FE8EE82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2A19-5332-C2D7-40E8-2823948293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BD66-916D-5302-2790-3FE42ED1E9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321538-4E7F-4B63-89E9-499716B2FE8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443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E7EB-1EC0-0BEF-73F3-1C8885E51C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F8CCE-3279-0B47-20B4-4019137C4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C205-0CAE-975C-ED80-29DA773188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E6A784-C708-44E0-A782-A1AA80A514E0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82C4-58A5-40EA-D481-33D36B4BFE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E1455-C993-F97C-E5D5-E4F1B6968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01072C-F1E9-4D46-B5FE-CFF13028E83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6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C1E-A878-6EA4-396C-DD3ABC2D56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80E2-0A32-6EC3-B1E1-E4F45DB359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14F5C-EC5F-614E-16BC-828E53A89E7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5FFC-F008-3352-379E-488624DACA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8EB58F-0D39-453D-917C-2E188B10D55C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56BA1-FB20-FAE1-69BD-DB236B275B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01DDF-8367-CC44-3980-797356628D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1FA673-C7F8-4516-9AD8-4205C3FE2A5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1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DE4A-FD30-1BFC-DFA8-C0C5606F4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F468-4396-AA4F-0D3F-53606C2A9E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F73A6-A796-C667-B2C8-D6676FF6E3E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4DF69-F21A-5D9B-158F-B7DA4C52DCB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A9C54-683D-7C44-77D7-038629FC796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769B1-BFE0-D037-8BBF-233FCCACBC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AC324B-ECAE-4124-8511-C8912FA776D4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C6A2F-9C12-E847-1FD6-F9E3B3945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A99A3-3C02-ADFD-0949-4805C86B97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BB5501-B748-46DF-8465-A5C1E752BE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3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BFEB-4369-2C70-2B33-12B3F04DCC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33650-B8D7-F8D5-C9CB-89AA6866CF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A7C3E-D93F-4DE5-A70D-B51CE7916407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783F1-02D8-4A82-0D52-FD0758D0DA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43E7-7456-D0C9-4A73-F25E39354B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817478-E4D2-44D3-8446-3618693BDE3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9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3DD69-2253-684D-5072-6C7BA542C6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E6472D-746F-47CC-A735-0477939AA487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1A3EC-F206-2928-4B3F-5B307F478A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E99F7-416A-8921-2E33-43CC86D216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0031E5-CA41-426D-88DC-B6D4398951C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6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A645-8864-C722-CEFD-11B45E997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DF72-C3DE-B621-4F9C-0DAC6747F7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CD7E-50C7-92F9-E4B3-525122502F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42E92-0486-7AFC-2912-4532C9D289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494462-36ED-46ED-B2DD-FB41A9D7462E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FBD94-5013-616C-C1A0-877547D6F4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57CD7-1C72-4BFA-13EA-8D9DFEDA73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2CC814-D8DE-4A2F-A9CF-F39BC97EACE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2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E85C-5232-060E-36D0-15905F6CB7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B0925-E932-CF84-9440-69E8F4A7A57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B5F2F-A651-6148-E8B9-9A3DDCC1921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5FCB8-8B44-3AC6-6BBB-6C52FC6A3D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122665-CAA0-41EF-9765-4809DED35151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3DB1-0A10-6844-4AC9-1A0A19C85B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BAFA4-5F36-FACF-1013-C92779035C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30BC4-0112-4580-B17E-FB3A0A17863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1855F-A5FA-2786-CA44-16ED8E1F1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C070E-2215-2393-90B6-BEA34EA659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317C-50E8-62DB-F0D9-21DE0D87191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96DBE93-7A0C-48BF-A93A-4249B457A582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B4D1-8EB9-088C-C473-41D0B5CCDE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ABFB2-2313-2891-1B64-4DBB84881D8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CAA0A8A-F26E-4706-9E6A-A6AF3F297922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0">
            <a:extLst>
              <a:ext uri="{FF2B5EF4-FFF2-40B4-BE49-F238E27FC236}">
                <a16:creationId xmlns:a16="http://schemas.microsoft.com/office/drawing/2014/main" id="{EFA4026B-F0B1-9F88-8045-F2F59773589E}"/>
              </a:ext>
            </a:extLst>
          </p:cNvPr>
          <p:cNvSpPr/>
          <p:nvPr/>
        </p:nvSpPr>
        <p:spPr>
          <a:xfrm>
            <a:off x="9354668" y="54415"/>
            <a:ext cx="5674656" cy="674916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000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AE167AFD-2D50-F46A-03D5-9769ED58CA04}"/>
              </a:ext>
            </a:extLst>
          </p:cNvPr>
          <p:cNvSpPr/>
          <p:nvPr/>
        </p:nvSpPr>
        <p:spPr>
          <a:xfrm>
            <a:off x="786941" y="734702"/>
            <a:ext cx="1489402" cy="147477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000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Graphic 15" descr="Statistics">
            <a:extLst>
              <a:ext uri="{FF2B5EF4-FFF2-40B4-BE49-F238E27FC236}">
                <a16:creationId xmlns:a16="http://schemas.microsoft.com/office/drawing/2014/main" id="{00D6DFD3-A058-D2F1-B6AE-5E97A502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51100" y="4069253"/>
            <a:ext cx="3215688" cy="32156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6FABB58A-8CC0-64FA-0359-931B45ACCAEF}"/>
              </a:ext>
            </a:extLst>
          </p:cNvPr>
          <p:cNvSpPr txBox="1"/>
          <p:nvPr/>
        </p:nvSpPr>
        <p:spPr>
          <a:xfrm>
            <a:off x="1459464" y="990724"/>
            <a:ext cx="8337188" cy="32156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863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Fintech</a:t>
            </a:r>
            <a:r>
              <a:rPr lang="en-US" sz="7200" b="1" i="0" u="none" strike="noStrike" kern="1200" cap="none" spc="0" baseline="0">
                <a:solidFill>
                  <a:srgbClr val="000000"/>
                </a:solidFill>
                <a:uFillTx/>
                <a:latin typeface="Poppins Bold"/>
                <a:ea typeface="Poppins Bold"/>
                <a:cs typeface="Poppins Bold"/>
              </a:rPr>
              <a:t> </a:t>
            </a:r>
          </a:p>
          <a:p>
            <a:pPr marL="0" marR="0" lvl="0" indent="0" algn="l" defTabSz="914400" rtl="0" fontAlgn="auto" hangingPunct="1">
              <a:lnSpc>
                <a:spcPts val="863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Campaign</a:t>
            </a:r>
          </a:p>
          <a:p>
            <a:pPr marL="0" marR="0" lvl="0" indent="0" algn="l" defTabSz="914400" rtl="0" fontAlgn="auto" hangingPunct="1">
              <a:lnSpc>
                <a:spcPts val="863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FFC727"/>
                </a:solidFill>
                <a:uFillTx/>
                <a:latin typeface="Calibri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3B6C09-97DD-10A3-4781-7D6FB0DBC321}"/>
              </a:ext>
            </a:extLst>
          </p:cNvPr>
          <p:cNvSpPr/>
          <p:nvPr/>
        </p:nvSpPr>
        <p:spPr>
          <a:xfrm>
            <a:off x="329833" y="540666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Spend Analysis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BD8EA2E-1352-84F8-280F-196046975BFA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ED3C0F9C-25C3-625E-FDA5-1ED98B2485D9}"/>
              </a:ext>
            </a:extLst>
          </p:cNvPr>
          <p:cNvSpPr/>
          <p:nvPr/>
        </p:nvSpPr>
        <p:spPr>
          <a:xfrm>
            <a:off x="440411" y="2842064"/>
            <a:ext cx="2558308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1A7086E3-8AA8-C2B0-8C16-28C191026F4F}"/>
              </a:ext>
            </a:extLst>
          </p:cNvPr>
          <p:cNvSpPr/>
          <p:nvPr/>
        </p:nvSpPr>
        <p:spPr>
          <a:xfrm>
            <a:off x="9163357" y="2801822"/>
            <a:ext cx="2375647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5FBF0E65-BEBE-6466-E533-11C85850FB09}"/>
              </a:ext>
            </a:extLst>
          </p:cNvPr>
          <p:cNvSpPr/>
          <p:nvPr/>
        </p:nvSpPr>
        <p:spPr>
          <a:xfrm>
            <a:off x="6302319" y="2842064"/>
            <a:ext cx="2411501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19EF8F3A-12F1-569F-6CA3-663BA8D3D5D1}"/>
              </a:ext>
            </a:extLst>
          </p:cNvPr>
          <p:cNvSpPr/>
          <p:nvPr/>
        </p:nvSpPr>
        <p:spPr>
          <a:xfrm>
            <a:off x="3438281" y="2855259"/>
            <a:ext cx="2411501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2A5F980-C76B-3DCF-E918-B1E19BF34463}"/>
              </a:ext>
            </a:extLst>
          </p:cNvPr>
          <p:cNvSpPr/>
          <p:nvPr/>
        </p:nvSpPr>
        <p:spPr>
          <a:xfrm>
            <a:off x="164601" y="2996918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₹ 3.04 Cr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DD6D47AE-C608-E125-5D3F-215A0AEDFF63}"/>
              </a:ext>
            </a:extLst>
          </p:cNvPr>
          <p:cNvSpPr txBox="1"/>
          <p:nvPr/>
        </p:nvSpPr>
        <p:spPr>
          <a:xfrm>
            <a:off x="94155" y="4267623"/>
            <a:ext cx="2904564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Total Spend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E83C186D-D4FA-F845-8C9A-4BD627509E46}"/>
              </a:ext>
            </a:extLst>
          </p:cNvPr>
          <p:cNvSpPr/>
          <p:nvPr/>
        </p:nvSpPr>
        <p:spPr>
          <a:xfrm>
            <a:off x="5889677" y="2975000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₹ 4.8 K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94235743-EC5D-C56F-7210-D2EE21E59CDD}"/>
              </a:ext>
            </a:extLst>
          </p:cNvPr>
          <p:cNvSpPr/>
          <p:nvPr/>
        </p:nvSpPr>
        <p:spPr>
          <a:xfrm>
            <a:off x="2960818" y="3031930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₹ 35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3F81ECE8-FF98-FF74-9F01-3844E593B4B3}"/>
              </a:ext>
            </a:extLst>
          </p:cNvPr>
          <p:cNvSpPr/>
          <p:nvPr/>
        </p:nvSpPr>
        <p:spPr>
          <a:xfrm>
            <a:off x="8793565" y="2960059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₹ 13.5 K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8AC2770-76E9-946E-F048-2E982C8636AC}"/>
              </a:ext>
            </a:extLst>
          </p:cNvPr>
          <p:cNvSpPr txBox="1"/>
          <p:nvPr/>
        </p:nvSpPr>
        <p:spPr>
          <a:xfrm>
            <a:off x="5994340" y="4071466"/>
            <a:ext cx="290456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CPI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(Cost per Install)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64032373-1060-3A28-9515-F1B4F04D3003}"/>
              </a:ext>
            </a:extLst>
          </p:cNvPr>
          <p:cNvSpPr txBox="1"/>
          <p:nvPr/>
        </p:nvSpPr>
        <p:spPr>
          <a:xfrm>
            <a:off x="3191438" y="4116601"/>
            <a:ext cx="290456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CPC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(Cost per Click)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481AA122-5D7D-B7C6-8D44-0E379C7B55D0}"/>
              </a:ext>
            </a:extLst>
          </p:cNvPr>
          <p:cNvSpPr txBox="1"/>
          <p:nvPr/>
        </p:nvSpPr>
        <p:spPr>
          <a:xfrm>
            <a:off x="8898904" y="4071466"/>
            <a:ext cx="290456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CPR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(Cost per Registration)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DC5F2DF-D38B-76C9-EC35-885AA308D45B}"/>
              </a:ext>
            </a:extLst>
          </p:cNvPr>
          <p:cNvSpPr/>
          <p:nvPr/>
        </p:nvSpPr>
        <p:spPr>
          <a:xfrm>
            <a:off x="332887" y="89711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Spend Analysis On Cohort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2D18864-A149-C6F4-6E3A-4C01D880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19" y="1210674"/>
            <a:ext cx="3575934" cy="35709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CE756ED7-DB44-DB69-CA22-BCCB08E4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9" y="875821"/>
            <a:ext cx="4119262" cy="41249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F137C188-4E86-720E-8CF1-1BAD73521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071" y="1179511"/>
            <a:ext cx="3658395" cy="363330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C9359EB7-4E42-2DDD-96C0-24D96B657CC2}"/>
              </a:ext>
            </a:extLst>
          </p:cNvPr>
          <p:cNvSpPr/>
          <p:nvPr/>
        </p:nvSpPr>
        <p:spPr>
          <a:xfrm>
            <a:off x="332887" y="5000807"/>
            <a:ext cx="11635099" cy="15423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FF7CC7-D2E1-8060-A2AD-0A37A4AF11C4}"/>
              </a:ext>
            </a:extLst>
          </p:cNvPr>
          <p:cNvSpPr/>
          <p:nvPr/>
        </p:nvSpPr>
        <p:spPr>
          <a:xfrm>
            <a:off x="488271" y="5217968"/>
            <a:ext cx="11281044" cy="116955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Search Targeting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has the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highest spend (₹113.9L)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but the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lowest install (0.82%)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low registration rate (27.6%)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— making it the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least ROI-efficient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Channels Targeting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delivers the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best overall performance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 high registration (51.1%), install (2.33%), and CTR (0.33%) on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moderate spend (₹39.66L)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Keyword Targeting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has the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highest CTR (0.54%)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but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low installs (0.96%)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indicating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poor post-click conversion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Re-Targeting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is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highly efficient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achieving strong installs (1.79%) and CTR (0.37%) on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just ₹3.99L spend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Lookalike Targeting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has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high spends (₹69.6L)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but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poor results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 low installs (1.53%) and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lowest registration (18%)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— showing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poor audience match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2EBC439-F661-0EEA-CFB7-7C891843F9BA}"/>
              </a:ext>
            </a:extLst>
          </p:cNvPr>
          <p:cNvSpPr/>
          <p:nvPr/>
        </p:nvSpPr>
        <p:spPr>
          <a:xfrm>
            <a:off x="332887" y="166832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Age Wise Spends Analysis</a:t>
            </a:r>
          </a:p>
        </p:txBody>
      </p:sp>
      <p:pic>
        <p:nvPicPr>
          <p:cNvPr id="3" name="Picture 21">
            <a:extLst>
              <a:ext uri="{FF2B5EF4-FFF2-40B4-BE49-F238E27FC236}">
                <a16:creationId xmlns:a16="http://schemas.microsoft.com/office/drawing/2014/main" id="{F8BB552A-5146-13EC-BA03-0EE87D3B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2" y="997829"/>
            <a:ext cx="3786155" cy="38049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23">
            <a:extLst>
              <a:ext uri="{FF2B5EF4-FFF2-40B4-BE49-F238E27FC236}">
                <a16:creationId xmlns:a16="http://schemas.microsoft.com/office/drawing/2014/main" id="{AFF4AEBA-7C4A-B113-9BA3-2BAF26D1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557" y="997829"/>
            <a:ext cx="3811338" cy="38049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5">
            <a:extLst>
              <a:ext uri="{FF2B5EF4-FFF2-40B4-BE49-F238E27FC236}">
                <a16:creationId xmlns:a16="http://schemas.microsoft.com/office/drawing/2014/main" id="{D4E57223-5445-374B-4B0C-84CB414AC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544" y="997829"/>
            <a:ext cx="3811338" cy="37986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: Rounded Corners 26">
            <a:extLst>
              <a:ext uri="{FF2B5EF4-FFF2-40B4-BE49-F238E27FC236}">
                <a16:creationId xmlns:a16="http://schemas.microsoft.com/office/drawing/2014/main" id="{78FF891B-C84C-CC38-1573-3DD33B8FC5EB}"/>
              </a:ext>
            </a:extLst>
          </p:cNvPr>
          <p:cNvSpPr/>
          <p:nvPr/>
        </p:nvSpPr>
        <p:spPr>
          <a:xfrm>
            <a:off x="278453" y="5000807"/>
            <a:ext cx="11635099" cy="15423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640CA97-4612-F89C-5653-E784B888D426}"/>
              </a:ext>
            </a:extLst>
          </p:cNvPr>
          <p:cNvSpPr/>
          <p:nvPr/>
        </p:nvSpPr>
        <p:spPr>
          <a:xfrm>
            <a:off x="1212841" y="5079492"/>
            <a:ext cx="10221071" cy="138499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Age 35–44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offers the best ROI with the highest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install rate (1.34%) 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and high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CTR (0.71%) 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at moderate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spend (₹27.76L)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Age 25–44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is least efficient, with highest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spend (₹62.4L) 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but low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install rate (0.96%) 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and very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low CTR (0.28%)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Age 25–34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shows great engagement with the highest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CTR (0.72%) 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but converts poorly with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low registration rate (22.6%)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Age 45–54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is not cost-effective, having low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registration rate (19.7%) 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despite high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spend (₹42.9L)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CAA7E5F5-F1A3-AF49-DF96-22363F61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26" y="1112632"/>
            <a:ext cx="3365394" cy="315086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D541E442-5B0A-5673-54DA-369E50E6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662" y="1069153"/>
            <a:ext cx="3471821" cy="31943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7C95C4B9-597F-17ED-A329-D318550D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944" y="1069153"/>
            <a:ext cx="3365394" cy="32231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C6D5D384-E8C2-9670-6CE8-8F3665D7537E}"/>
              </a:ext>
            </a:extLst>
          </p:cNvPr>
          <p:cNvSpPr/>
          <p:nvPr/>
        </p:nvSpPr>
        <p:spPr>
          <a:xfrm>
            <a:off x="332887" y="166832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Income Wise Spends Analysis</a:t>
            </a:r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CC98BBF0-EFE8-B35A-7F88-4D9EAA49F071}"/>
              </a:ext>
            </a:extLst>
          </p:cNvPr>
          <p:cNvSpPr/>
          <p:nvPr/>
        </p:nvSpPr>
        <p:spPr>
          <a:xfrm>
            <a:off x="1074200" y="4610194"/>
            <a:ext cx="9871972" cy="177284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7A8D11-948B-588C-318C-6744518BF7FE}"/>
              </a:ext>
            </a:extLst>
          </p:cNvPr>
          <p:cNvSpPr/>
          <p:nvPr/>
        </p:nvSpPr>
        <p:spPr>
          <a:xfrm>
            <a:off x="1324416" y="4724220"/>
            <a:ext cx="9246440" cy="138499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T30Inc has the highest CTR (0.48)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, showing strong ad engagement from lower-income users.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T30Inc has the lowest install rate (0.81)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, indicating a drop-off after the click.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AllInc shows the highest registration (34.72) and install rate (1.53)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, making it the best-performing segment.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Spends are highest on AllInc (₹123.59 Lakhs)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, which aligns with its strong overall performance.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EA78FED9-AF2B-7CD3-A6BC-38DA9E41CB38}"/>
              </a:ext>
            </a:extLst>
          </p:cNvPr>
          <p:cNvSpPr/>
          <p:nvPr/>
        </p:nvSpPr>
        <p:spPr>
          <a:xfrm>
            <a:off x="-3173333" y="126168"/>
            <a:ext cx="6323130" cy="660566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A8168BDE-4AAE-AD13-8753-4332B37709FA}"/>
              </a:ext>
            </a:extLst>
          </p:cNvPr>
          <p:cNvSpPr/>
          <p:nvPr/>
        </p:nvSpPr>
        <p:spPr>
          <a:xfrm>
            <a:off x="6320085" y="543866"/>
            <a:ext cx="748335" cy="7535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3612A002-E145-C5C0-EB9C-962FA27C0083}"/>
              </a:ext>
            </a:extLst>
          </p:cNvPr>
          <p:cNvSpPr/>
          <p:nvPr/>
        </p:nvSpPr>
        <p:spPr>
          <a:xfrm>
            <a:off x="10535789" y="5372849"/>
            <a:ext cx="1406274" cy="135898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3997BD-999F-1931-D1FC-79B7F4285B64}"/>
              </a:ext>
            </a:extLst>
          </p:cNvPr>
          <p:cNvSpPr/>
          <p:nvPr/>
        </p:nvSpPr>
        <p:spPr>
          <a:xfrm>
            <a:off x="-1620207" y="2455959"/>
            <a:ext cx="8571421" cy="132343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RECOMMENDATIONS</a:t>
            </a:r>
            <a:br>
              <a:rPr lang="en-US" sz="40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</a:br>
            <a:r>
              <a:rPr lang="en-US" sz="40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FOR FUTURE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1564301-7D1B-C2B2-DA75-60D8FD73F425}"/>
              </a:ext>
            </a:extLst>
          </p:cNvPr>
          <p:cNvSpPr txBox="1"/>
          <p:nvPr/>
        </p:nvSpPr>
        <p:spPr>
          <a:xfrm>
            <a:off x="6613864" y="1000499"/>
            <a:ext cx="69068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Refine Regional Targeting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4DA67FB-CD20-BF22-B0DF-E04D62175A51}"/>
              </a:ext>
            </a:extLst>
          </p:cNvPr>
          <p:cNvSpPr txBox="1"/>
          <p:nvPr/>
        </p:nvSpPr>
        <p:spPr>
          <a:xfrm>
            <a:off x="6613864" y="1336624"/>
            <a:ext cx="457839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Focus on scaling ads in regions like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NCTY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CCTY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where CTR and Install Rates are higher.</a:t>
            </a:r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0E16ED8E-F0F1-5FD5-5FBE-79D8279D2793}"/>
              </a:ext>
            </a:extLst>
          </p:cNvPr>
          <p:cNvCxnSpPr/>
          <p:nvPr/>
        </p:nvCxnSpPr>
        <p:spPr>
          <a:xfrm>
            <a:off x="6711696" y="1975104"/>
            <a:ext cx="5084064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FA4E5E9C-474B-DCB5-6BDE-B108AE367224}"/>
              </a:ext>
            </a:extLst>
          </p:cNvPr>
          <p:cNvSpPr txBox="1"/>
          <p:nvPr/>
        </p:nvSpPr>
        <p:spPr>
          <a:xfrm>
            <a:off x="6613864" y="2206840"/>
            <a:ext cx="757123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Leverage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Age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Group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Insights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2295E0B-779B-0E7D-0A62-911C713DC9B4}"/>
              </a:ext>
            </a:extLst>
          </p:cNvPr>
          <p:cNvSpPr txBox="1"/>
          <p:nvPr/>
        </p:nvSpPr>
        <p:spPr>
          <a:xfrm>
            <a:off x="6613864" y="2599355"/>
            <a:ext cx="5392207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Intensify ad spend on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25-44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age groups, as this segment has shown strong CTR and Install Rates. For the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45-54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group, test different messaging or offer more customized incentives to boost conversions.</a:t>
            </a: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8011ADC7-E710-F8FE-BD06-D5A8154DC2EE}"/>
              </a:ext>
            </a:extLst>
          </p:cNvPr>
          <p:cNvCxnSpPr/>
          <p:nvPr/>
        </p:nvCxnSpPr>
        <p:spPr>
          <a:xfrm>
            <a:off x="6711696" y="3429000"/>
            <a:ext cx="5084064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2" name="TextBox 13">
            <a:extLst>
              <a:ext uri="{FF2B5EF4-FFF2-40B4-BE49-F238E27FC236}">
                <a16:creationId xmlns:a16="http://schemas.microsoft.com/office/drawing/2014/main" id="{8AFE08C8-74B0-511D-C296-CF317A9513F4}"/>
              </a:ext>
            </a:extLst>
          </p:cNvPr>
          <p:cNvSpPr txBox="1"/>
          <p:nvPr/>
        </p:nvSpPr>
        <p:spPr>
          <a:xfrm>
            <a:off x="6658276" y="3617915"/>
            <a:ext cx="265168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Reallocate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Cohort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budget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EA953E2D-ED39-908C-333A-8FBA7131049E}"/>
              </a:ext>
            </a:extLst>
          </p:cNvPr>
          <p:cNvCxnSpPr/>
          <p:nvPr/>
        </p:nvCxnSpPr>
        <p:spPr>
          <a:xfrm>
            <a:off x="6767931" y="4779267"/>
            <a:ext cx="5084064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09720CAE-DB23-E213-FA9E-60731C0004EE}"/>
              </a:ext>
            </a:extLst>
          </p:cNvPr>
          <p:cNvSpPr/>
          <p:nvPr/>
        </p:nvSpPr>
        <p:spPr>
          <a:xfrm>
            <a:off x="6662931" y="3953865"/>
            <a:ext cx="5181603" cy="73866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Shift budget from Search and Lookalike to Channels Targeting and Re-Targeting — they deliver the best ROI with higher installs and registrations at lower cost.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64F286FF-35E2-ACF3-AD85-F630B709E030}"/>
              </a:ext>
            </a:extLst>
          </p:cNvPr>
          <p:cNvSpPr txBox="1"/>
          <p:nvPr/>
        </p:nvSpPr>
        <p:spPr>
          <a:xfrm>
            <a:off x="6711696" y="4939040"/>
            <a:ext cx="790041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Improve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Registration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1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Conversion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D9C6A26C-F1E8-8A2E-48C4-99E0FECB8EFB}"/>
              </a:ext>
            </a:extLst>
          </p:cNvPr>
          <p:cNvSpPr txBox="1"/>
          <p:nvPr/>
        </p:nvSpPr>
        <p:spPr>
          <a:xfrm>
            <a:off x="6694258" y="5299057"/>
            <a:ext cx="441761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Add incentives such as bonus points, discounts, or a simplified sign-up process to increase the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Registration Rate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across all demographics, especially in low-performing regions and for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T30Inc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income groups.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E6A9CAC9-44AF-5D89-7FE4-3A95DAAEE05D}"/>
              </a:ext>
            </a:extLst>
          </p:cNvPr>
          <p:cNvSpPr/>
          <p:nvPr/>
        </p:nvSpPr>
        <p:spPr>
          <a:xfrm>
            <a:off x="-2286365" y="-3019367"/>
            <a:ext cx="6323130" cy="660566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63AC9CDA-0DE3-97E5-ACC8-6A2F1D9329AF}"/>
              </a:ext>
            </a:extLst>
          </p:cNvPr>
          <p:cNvSpPr/>
          <p:nvPr/>
        </p:nvSpPr>
        <p:spPr>
          <a:xfrm>
            <a:off x="10899648" y="5477256"/>
            <a:ext cx="2066544" cy="20208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1E05DA-3ED7-1D78-E767-4A71A0728C84}"/>
              </a:ext>
            </a:extLst>
          </p:cNvPr>
          <p:cNvSpPr/>
          <p:nvPr/>
        </p:nvSpPr>
        <p:spPr>
          <a:xfrm>
            <a:off x="2083112" y="2803431"/>
            <a:ext cx="8571421" cy="132343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522386D-1A55-0A89-DE17-5E67478E3F28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alibri"/>
              <a:cs typeface="Times New Roman" pitchFamily="18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3EB111-2628-0F43-163A-304BD30734F3}"/>
              </a:ext>
            </a:extLst>
          </p:cNvPr>
          <p:cNvSpPr/>
          <p:nvPr/>
        </p:nvSpPr>
        <p:spPr>
          <a:xfrm>
            <a:off x="623127" y="2104930"/>
            <a:ext cx="4637361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Today’s Agenda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E84E22E-291D-3AEA-27C0-531B6A7BF050}"/>
              </a:ext>
            </a:extLst>
          </p:cNvPr>
          <p:cNvSpPr txBox="1"/>
          <p:nvPr/>
        </p:nvSpPr>
        <p:spPr>
          <a:xfrm>
            <a:off x="6198196" y="1297414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Campaign Overview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C4FA8CDF-93A8-D19F-EE0C-9C2FEE7C4F36}"/>
              </a:ext>
            </a:extLst>
          </p:cNvPr>
          <p:cNvCxnSpPr/>
          <p:nvPr/>
        </p:nvCxnSpPr>
        <p:spPr>
          <a:xfrm>
            <a:off x="6278883" y="1667362"/>
            <a:ext cx="4948513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6" name="TextBox 32">
            <a:extLst>
              <a:ext uri="{FF2B5EF4-FFF2-40B4-BE49-F238E27FC236}">
                <a16:creationId xmlns:a16="http://schemas.microsoft.com/office/drawing/2014/main" id="{0550F215-70CE-7A56-4B48-34C4024BC4BB}"/>
              </a:ext>
            </a:extLst>
          </p:cNvPr>
          <p:cNvSpPr txBox="1"/>
          <p:nvPr/>
        </p:nvSpPr>
        <p:spPr>
          <a:xfrm>
            <a:off x="6198196" y="2019790"/>
            <a:ext cx="186243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Key Observations</a:t>
            </a:r>
          </a:p>
        </p:txBody>
      </p:sp>
      <p:cxnSp>
        <p:nvCxnSpPr>
          <p:cNvPr id="7" name="Straight Connector 33">
            <a:extLst>
              <a:ext uri="{FF2B5EF4-FFF2-40B4-BE49-F238E27FC236}">
                <a16:creationId xmlns:a16="http://schemas.microsoft.com/office/drawing/2014/main" id="{ED36CABD-93A0-F490-BF2B-05B14C70BDDE}"/>
              </a:ext>
            </a:extLst>
          </p:cNvPr>
          <p:cNvCxnSpPr/>
          <p:nvPr/>
        </p:nvCxnSpPr>
        <p:spPr>
          <a:xfrm>
            <a:off x="6278883" y="2395837"/>
            <a:ext cx="4948513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" name="Straight Connector 38">
            <a:extLst>
              <a:ext uri="{FF2B5EF4-FFF2-40B4-BE49-F238E27FC236}">
                <a16:creationId xmlns:a16="http://schemas.microsoft.com/office/drawing/2014/main" id="{9C40B5DB-627A-C3B2-4FDD-6E825704ECE1}"/>
              </a:ext>
            </a:extLst>
          </p:cNvPr>
          <p:cNvCxnSpPr/>
          <p:nvPr/>
        </p:nvCxnSpPr>
        <p:spPr>
          <a:xfrm>
            <a:off x="6278883" y="3118213"/>
            <a:ext cx="4948513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" name="Straight Connector 39">
            <a:extLst>
              <a:ext uri="{FF2B5EF4-FFF2-40B4-BE49-F238E27FC236}">
                <a16:creationId xmlns:a16="http://schemas.microsoft.com/office/drawing/2014/main" id="{96B23CD6-DF33-358B-D6E9-49220E4C7EE0}"/>
              </a:ext>
            </a:extLst>
          </p:cNvPr>
          <p:cNvCxnSpPr/>
          <p:nvPr/>
        </p:nvCxnSpPr>
        <p:spPr>
          <a:xfrm>
            <a:off x="6278883" y="3846688"/>
            <a:ext cx="4948513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Straight Connector 42">
            <a:extLst>
              <a:ext uri="{FF2B5EF4-FFF2-40B4-BE49-F238E27FC236}">
                <a16:creationId xmlns:a16="http://schemas.microsoft.com/office/drawing/2014/main" id="{F846B8F6-ADDE-A064-5958-ACB43D77499F}"/>
              </a:ext>
            </a:extLst>
          </p:cNvPr>
          <p:cNvCxnSpPr/>
          <p:nvPr/>
        </p:nvCxnSpPr>
        <p:spPr>
          <a:xfrm>
            <a:off x="6278883" y="4617829"/>
            <a:ext cx="4948513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1" name="Straight Connector 43">
            <a:extLst>
              <a:ext uri="{FF2B5EF4-FFF2-40B4-BE49-F238E27FC236}">
                <a16:creationId xmlns:a16="http://schemas.microsoft.com/office/drawing/2014/main" id="{5C944D5F-AA3F-1ABF-A8B8-18E71AD69E26}"/>
              </a:ext>
            </a:extLst>
          </p:cNvPr>
          <p:cNvCxnSpPr/>
          <p:nvPr/>
        </p:nvCxnSpPr>
        <p:spPr>
          <a:xfrm>
            <a:off x="6278883" y="5346304"/>
            <a:ext cx="4948513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2" name="TextBox 44">
            <a:extLst>
              <a:ext uri="{FF2B5EF4-FFF2-40B4-BE49-F238E27FC236}">
                <a16:creationId xmlns:a16="http://schemas.microsoft.com/office/drawing/2014/main" id="{1C954F38-21DF-FFA5-031F-DB06C332AAA7}"/>
              </a:ext>
            </a:extLst>
          </p:cNvPr>
          <p:cNvSpPr txBox="1"/>
          <p:nvPr/>
        </p:nvSpPr>
        <p:spPr>
          <a:xfrm>
            <a:off x="6198196" y="2748576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Regional Performance</a:t>
            </a:r>
          </a:p>
        </p:txBody>
      </p:sp>
      <p:sp>
        <p:nvSpPr>
          <p:cNvPr id="13" name="TextBox 47">
            <a:extLst>
              <a:ext uri="{FF2B5EF4-FFF2-40B4-BE49-F238E27FC236}">
                <a16:creationId xmlns:a16="http://schemas.microsoft.com/office/drawing/2014/main" id="{44134239-1507-68EB-AE99-950D3848D7BD}"/>
              </a:ext>
            </a:extLst>
          </p:cNvPr>
          <p:cNvSpPr txBox="1"/>
          <p:nvPr/>
        </p:nvSpPr>
        <p:spPr>
          <a:xfrm>
            <a:off x="6198196" y="5010747"/>
            <a:ext cx="19382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Recommendations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extBox 49">
            <a:extLst>
              <a:ext uri="{FF2B5EF4-FFF2-40B4-BE49-F238E27FC236}">
                <a16:creationId xmlns:a16="http://schemas.microsoft.com/office/drawing/2014/main" id="{A2520F70-B75F-CD90-E54E-18A59326222F}"/>
              </a:ext>
            </a:extLst>
          </p:cNvPr>
          <p:cNvSpPr txBox="1"/>
          <p:nvPr/>
        </p:nvSpPr>
        <p:spPr>
          <a:xfrm>
            <a:off x="779928" y="3285850"/>
            <a:ext cx="2904564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For Campaign Analysis</a:t>
            </a:r>
          </a:p>
        </p:txBody>
      </p:sp>
      <p:sp>
        <p:nvSpPr>
          <p:cNvPr id="15" name="TextBox 51">
            <a:extLst>
              <a:ext uri="{FF2B5EF4-FFF2-40B4-BE49-F238E27FC236}">
                <a16:creationId xmlns:a16="http://schemas.microsoft.com/office/drawing/2014/main" id="{D24B203E-6A9D-C429-9AD9-562834709217}"/>
              </a:ext>
            </a:extLst>
          </p:cNvPr>
          <p:cNvSpPr txBox="1"/>
          <p:nvPr/>
        </p:nvSpPr>
        <p:spPr>
          <a:xfrm>
            <a:off x="6198196" y="4248503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Spend Analysis </a:t>
            </a: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7A14CA05-7582-DF93-9D97-B180D07000BF}"/>
              </a:ext>
            </a:extLst>
          </p:cNvPr>
          <p:cNvSpPr txBox="1"/>
          <p:nvPr/>
        </p:nvSpPr>
        <p:spPr>
          <a:xfrm>
            <a:off x="4200982" y="3488920"/>
            <a:ext cx="609600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Distribution Analysis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AE894D7F-1A7C-DEC5-8BB0-EB8CB463C4AA}"/>
              </a:ext>
            </a:extLst>
          </p:cNvPr>
          <p:cNvSpPr/>
          <p:nvPr/>
        </p:nvSpPr>
        <p:spPr>
          <a:xfrm>
            <a:off x="554519" y="2026026"/>
            <a:ext cx="7937613" cy="398032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BE7E66E-6F60-FFDF-7E94-521C3D468894}"/>
              </a:ext>
            </a:extLst>
          </p:cNvPr>
          <p:cNvSpPr txBox="1"/>
          <p:nvPr/>
        </p:nvSpPr>
        <p:spPr>
          <a:xfrm>
            <a:off x="1036051" y="2220702"/>
            <a:ext cx="7005291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this PPT, we evaluate the performance of a digital advertising campaign run for one of our </a:t>
            </a:r>
            <a:r>
              <a:rPr lang="en-GB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fintech clients</a:t>
            </a: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campaign was aimed at driving brand awareness and engagement for a fintech product, with ads delivered </a:t>
            </a:r>
            <a:r>
              <a:rPr lang="en-GB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across multiple Indian cities</a:t>
            </a: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GB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devices (Android, iOS, CTV&amp;Desktop), </a:t>
            </a: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and formats such as </a:t>
            </a:r>
            <a:r>
              <a:rPr lang="en-GB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NoSkip and Skip ads</a:t>
            </a: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We segmented the target audience based on demographics like </a:t>
            </a:r>
            <a:r>
              <a:rPr lang="en-GB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age, gender, and income group</a:t>
            </a: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to ensure precise targeting.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Our goal is to analyze the campaign delivery data, </a:t>
            </a:r>
            <a:r>
              <a:rPr lang="en-GB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extract key insights, identify trends, and provide actionable recommendations </a:t>
            </a: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optimize future marketing efforts.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F4E3EC00-E476-F3AC-633C-27648846ED7B}"/>
              </a:ext>
            </a:extLst>
          </p:cNvPr>
          <p:cNvSpPr/>
          <p:nvPr/>
        </p:nvSpPr>
        <p:spPr>
          <a:xfrm>
            <a:off x="10687543" y="-813121"/>
            <a:ext cx="2024170" cy="236888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2480F3-07B2-49D4-04A1-8C5DEA59C60E}"/>
              </a:ext>
            </a:extLst>
          </p:cNvPr>
          <p:cNvSpPr/>
          <p:nvPr/>
        </p:nvSpPr>
        <p:spPr>
          <a:xfrm>
            <a:off x="0" y="685534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Campaign Overview</a:t>
            </a: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8E22530F-990C-82E8-B843-3E660E11BEAF}"/>
              </a:ext>
            </a:extLst>
          </p:cNvPr>
          <p:cNvSpPr/>
          <p:nvPr/>
        </p:nvSpPr>
        <p:spPr>
          <a:xfrm>
            <a:off x="-726655" y="5599849"/>
            <a:ext cx="1186973" cy="114522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Graphic 14" descr="Statistics RTL">
            <a:extLst>
              <a:ext uri="{FF2B5EF4-FFF2-40B4-BE49-F238E27FC236}">
                <a16:creationId xmlns:a16="http://schemas.microsoft.com/office/drawing/2014/main" id="{17EA7D76-DB86-5AF3-487A-FF54592B2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5253" y="5221809"/>
            <a:ext cx="1901302" cy="190130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EEAED7E-6591-AE33-A988-AFFC14C57680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01125393-F79C-A2CC-04CB-9B4BA606CA2D}"/>
              </a:ext>
            </a:extLst>
          </p:cNvPr>
          <p:cNvSpPr/>
          <p:nvPr/>
        </p:nvSpPr>
        <p:spPr>
          <a:xfrm>
            <a:off x="690280" y="2115674"/>
            <a:ext cx="2187391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6FBE9A08-E8B9-A45C-5916-654224A78FAB}"/>
              </a:ext>
            </a:extLst>
          </p:cNvPr>
          <p:cNvSpPr/>
          <p:nvPr/>
        </p:nvSpPr>
        <p:spPr>
          <a:xfrm>
            <a:off x="684117" y="4505888"/>
            <a:ext cx="2187391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13CCE0E0-CA9A-CC04-7DFE-C0B375E9E2ED}"/>
              </a:ext>
            </a:extLst>
          </p:cNvPr>
          <p:cNvSpPr/>
          <p:nvPr/>
        </p:nvSpPr>
        <p:spPr>
          <a:xfrm>
            <a:off x="9352428" y="2110755"/>
            <a:ext cx="2187391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B686A5F8-3C2D-ABF9-F32A-2673D8B3040A}"/>
              </a:ext>
            </a:extLst>
          </p:cNvPr>
          <p:cNvSpPr/>
          <p:nvPr/>
        </p:nvSpPr>
        <p:spPr>
          <a:xfrm>
            <a:off x="6524070" y="2115674"/>
            <a:ext cx="2187391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9C7D89D5-EA65-BF70-08C4-9984B0F90D3E}"/>
              </a:ext>
            </a:extLst>
          </p:cNvPr>
          <p:cNvSpPr/>
          <p:nvPr/>
        </p:nvSpPr>
        <p:spPr>
          <a:xfrm>
            <a:off x="3747247" y="2153768"/>
            <a:ext cx="2187391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0E7718C2-C93E-E235-DCD4-1F1769F96BC7}"/>
              </a:ext>
            </a:extLst>
          </p:cNvPr>
          <p:cNvSpPr/>
          <p:nvPr/>
        </p:nvSpPr>
        <p:spPr>
          <a:xfrm>
            <a:off x="6524070" y="4465783"/>
            <a:ext cx="2187391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0B879835-0F0E-2DE6-1E07-6699AE5AE3CA}"/>
              </a:ext>
            </a:extLst>
          </p:cNvPr>
          <p:cNvSpPr/>
          <p:nvPr/>
        </p:nvSpPr>
        <p:spPr>
          <a:xfrm>
            <a:off x="3747247" y="4475814"/>
            <a:ext cx="2187391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FCE7C95A-DFBD-61BD-EEFE-8BD54C56A734}"/>
              </a:ext>
            </a:extLst>
          </p:cNvPr>
          <p:cNvSpPr/>
          <p:nvPr/>
        </p:nvSpPr>
        <p:spPr>
          <a:xfrm>
            <a:off x="266703" y="2301864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12.9 Cr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773817-D0C2-0097-13E2-634844C54C08}"/>
              </a:ext>
            </a:extLst>
          </p:cNvPr>
          <p:cNvSpPr txBox="1"/>
          <p:nvPr/>
        </p:nvSpPr>
        <p:spPr>
          <a:xfrm>
            <a:off x="266703" y="3346649"/>
            <a:ext cx="290456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Total No. of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 Impressions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05E4E61-4B91-2C30-4230-EF51E4359949}"/>
              </a:ext>
            </a:extLst>
          </p:cNvPr>
          <p:cNvSpPr/>
          <p:nvPr/>
        </p:nvSpPr>
        <p:spPr>
          <a:xfrm>
            <a:off x="6096003" y="2302797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8.7 L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4440C13-312A-F350-6956-AEBE9F8C3E17}"/>
              </a:ext>
            </a:extLst>
          </p:cNvPr>
          <p:cNvSpPr/>
          <p:nvPr/>
        </p:nvSpPr>
        <p:spPr>
          <a:xfrm>
            <a:off x="200591" y="4688275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2.2 K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C7CC192D-9C0F-574F-59AD-52C5E01E9DB6}"/>
              </a:ext>
            </a:extLst>
          </p:cNvPr>
          <p:cNvSpPr/>
          <p:nvPr/>
        </p:nvSpPr>
        <p:spPr>
          <a:xfrm>
            <a:off x="3366253" y="2322045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1.75 Cr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F9F9BCED-48EB-8AA5-F2A9-98B8D5CB31B4}"/>
              </a:ext>
            </a:extLst>
          </p:cNvPr>
          <p:cNvSpPr/>
          <p:nvPr/>
        </p:nvSpPr>
        <p:spPr>
          <a:xfrm>
            <a:off x="8810061" y="2258522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6.3 K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09AB7B0E-BCD7-F181-881C-825EC40ED565}"/>
              </a:ext>
            </a:extLst>
          </p:cNvPr>
          <p:cNvSpPr txBox="1"/>
          <p:nvPr/>
        </p:nvSpPr>
        <p:spPr>
          <a:xfrm>
            <a:off x="6232714" y="3379869"/>
            <a:ext cx="290456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Total No. of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Clicks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DE3CC083-49B0-111E-AC79-494228C41FF6}"/>
              </a:ext>
            </a:extLst>
          </p:cNvPr>
          <p:cNvSpPr txBox="1"/>
          <p:nvPr/>
        </p:nvSpPr>
        <p:spPr>
          <a:xfrm>
            <a:off x="3372974" y="3397928"/>
            <a:ext cx="290456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Total No. of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 Views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DD1EFDA2-9030-4B0F-60A0-991899089D98}"/>
              </a:ext>
            </a:extLst>
          </p:cNvPr>
          <p:cNvSpPr txBox="1"/>
          <p:nvPr/>
        </p:nvSpPr>
        <p:spPr>
          <a:xfrm>
            <a:off x="8915390" y="3346649"/>
            <a:ext cx="290456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Total No. of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Installs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837A4AB1-FADD-9ED1-0946-32F21D6F82BD}"/>
              </a:ext>
            </a:extLst>
          </p:cNvPr>
          <p:cNvSpPr txBox="1"/>
          <p:nvPr/>
        </p:nvSpPr>
        <p:spPr>
          <a:xfrm>
            <a:off x="200591" y="5769635"/>
            <a:ext cx="290456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Total No. of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 Registrations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F5F2BC64-4F92-23BF-6CBC-A406B73A607B}"/>
              </a:ext>
            </a:extLst>
          </p:cNvPr>
          <p:cNvSpPr txBox="1"/>
          <p:nvPr/>
        </p:nvSpPr>
        <p:spPr>
          <a:xfrm>
            <a:off x="3381935" y="5650004"/>
            <a:ext cx="290456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CTR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(Click-Through Rate)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C98D97C-8397-EA68-4062-159773215225}"/>
              </a:ext>
            </a:extLst>
          </p:cNvPr>
          <p:cNvSpPr/>
          <p:nvPr/>
        </p:nvSpPr>
        <p:spPr>
          <a:xfrm>
            <a:off x="3372974" y="4624029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0.67 %</a:t>
            </a: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C64765E7-EFBF-366F-7AE7-65C94E6EF681}"/>
              </a:ext>
            </a:extLst>
          </p:cNvPr>
          <p:cNvSpPr/>
          <p:nvPr/>
        </p:nvSpPr>
        <p:spPr>
          <a:xfrm>
            <a:off x="6102723" y="4624029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0.72 %</a:t>
            </a: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A28C0136-BC32-45E9-105F-B3F84BB27421}"/>
              </a:ext>
            </a:extLst>
          </p:cNvPr>
          <p:cNvSpPr txBox="1"/>
          <p:nvPr/>
        </p:nvSpPr>
        <p:spPr>
          <a:xfrm>
            <a:off x="8944532" y="5741325"/>
            <a:ext cx="2904564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Registration Rate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Rectangle: Rounded Corners 28">
            <a:extLst>
              <a:ext uri="{FF2B5EF4-FFF2-40B4-BE49-F238E27FC236}">
                <a16:creationId xmlns:a16="http://schemas.microsoft.com/office/drawing/2014/main" id="{EDAC3EC0-FAD6-98C7-292A-B21B2AD00162}"/>
              </a:ext>
            </a:extLst>
          </p:cNvPr>
          <p:cNvSpPr/>
          <p:nvPr/>
        </p:nvSpPr>
        <p:spPr>
          <a:xfrm>
            <a:off x="9352428" y="4465783"/>
            <a:ext cx="2187391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F2639C34-7F2C-0BA3-B79E-974E70846DEC}"/>
              </a:ext>
            </a:extLst>
          </p:cNvPr>
          <p:cNvSpPr/>
          <p:nvPr/>
        </p:nvSpPr>
        <p:spPr>
          <a:xfrm>
            <a:off x="9000567" y="4643442"/>
            <a:ext cx="3115232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35.7 %</a:t>
            </a: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D4057CAC-6401-AA44-D634-BF5A28A979D6}"/>
              </a:ext>
            </a:extLst>
          </p:cNvPr>
          <p:cNvSpPr txBox="1"/>
          <p:nvPr/>
        </p:nvSpPr>
        <p:spPr>
          <a:xfrm>
            <a:off x="6208062" y="5741325"/>
            <a:ext cx="2904564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system-ui"/>
              </a:rPr>
              <a:t>Install Rate</a:t>
            </a: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D73A7CFF-EC89-0863-D0E8-E4DF00080425}"/>
              </a:ext>
            </a:extLst>
          </p:cNvPr>
          <p:cNvSpPr/>
          <p:nvPr/>
        </p:nvSpPr>
        <p:spPr>
          <a:xfrm>
            <a:off x="520092" y="399547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FFC727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Key Observations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936CCC67-A70E-95F4-7E4C-D6E50BFD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18" y="1151019"/>
            <a:ext cx="4311432" cy="27689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8">
            <a:extLst>
              <a:ext uri="{FF2B5EF4-FFF2-40B4-BE49-F238E27FC236}">
                <a16:creationId xmlns:a16="http://schemas.microsoft.com/office/drawing/2014/main" id="{9CDBFD5E-00A3-1AB0-035F-06697AA5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97" y="3999887"/>
            <a:ext cx="4252865" cy="26080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9">
            <a:extLst>
              <a:ext uri="{FF2B5EF4-FFF2-40B4-BE49-F238E27FC236}">
                <a16:creationId xmlns:a16="http://schemas.microsoft.com/office/drawing/2014/main" id="{0AA8196E-2C98-7A4A-6B0D-5F81B863C6C4}"/>
              </a:ext>
            </a:extLst>
          </p:cNvPr>
          <p:cNvSpPr/>
          <p:nvPr/>
        </p:nvSpPr>
        <p:spPr>
          <a:xfrm>
            <a:off x="646654" y="141521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Regional Performance</a:t>
            </a:r>
          </a:p>
        </p:txBody>
      </p:sp>
      <p:sp>
        <p:nvSpPr>
          <p:cNvPr id="5" name="Rectangle: Rounded Corners 24">
            <a:extLst>
              <a:ext uri="{FF2B5EF4-FFF2-40B4-BE49-F238E27FC236}">
                <a16:creationId xmlns:a16="http://schemas.microsoft.com/office/drawing/2014/main" id="{3EF49245-3639-63F1-5BE7-DB520E096A02}"/>
              </a:ext>
            </a:extLst>
          </p:cNvPr>
          <p:cNvSpPr/>
          <p:nvPr/>
        </p:nvSpPr>
        <p:spPr>
          <a:xfrm>
            <a:off x="5796793" y="1551709"/>
            <a:ext cx="5349441" cy="398032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99BB0CE9-3505-6136-F6DE-700C9DCD6291}"/>
              </a:ext>
            </a:extLst>
          </p:cNvPr>
          <p:cNvSpPr txBox="1"/>
          <p:nvPr/>
        </p:nvSpPr>
        <p:spPr>
          <a:xfrm>
            <a:off x="6096003" y="2010079"/>
            <a:ext cx="475103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Despite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high CTR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regions like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CCTY (1.37)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NCTY (1.53)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show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moderate install rates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suggesting friction in the install process.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9EBEEFEC-27C8-120C-561A-39E29B325225}"/>
              </a:ext>
            </a:extLst>
          </p:cNvPr>
          <p:cNvSpPr txBox="1"/>
          <p:nvPr/>
        </p:nvSpPr>
        <p:spPr>
          <a:xfrm>
            <a:off x="6096003" y="3059143"/>
            <a:ext cx="475103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Regions like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UP (38.7%)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CCTY (30.3%)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and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NCTY (29.9%)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show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 major drop from install to registration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pointing to possible issues with UX or app relevance.</a:t>
            </a:r>
          </a:p>
        </p:txBody>
      </p:sp>
      <p:sp>
        <p:nvSpPr>
          <p:cNvPr id="8" name="Oval 27">
            <a:extLst>
              <a:ext uri="{FF2B5EF4-FFF2-40B4-BE49-F238E27FC236}">
                <a16:creationId xmlns:a16="http://schemas.microsoft.com/office/drawing/2014/main" id="{34C2EEFD-5165-41E3-1883-5F950B7C0F1F}"/>
              </a:ext>
            </a:extLst>
          </p:cNvPr>
          <p:cNvSpPr/>
          <p:nvPr/>
        </p:nvSpPr>
        <p:spPr>
          <a:xfrm>
            <a:off x="11149516" y="5532037"/>
            <a:ext cx="2024170" cy="236888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l 28">
            <a:extLst>
              <a:ext uri="{FF2B5EF4-FFF2-40B4-BE49-F238E27FC236}">
                <a16:creationId xmlns:a16="http://schemas.microsoft.com/office/drawing/2014/main" id="{1A0BEB85-74DD-F929-6661-569ADB3EFD4A}"/>
              </a:ext>
            </a:extLst>
          </p:cNvPr>
          <p:cNvSpPr/>
          <p:nvPr/>
        </p:nvSpPr>
        <p:spPr>
          <a:xfrm>
            <a:off x="-365430" y="250051"/>
            <a:ext cx="676153" cy="90096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F7C2C472-33F2-4CBC-5947-80487C0E9C49}"/>
              </a:ext>
            </a:extLst>
          </p:cNvPr>
          <p:cNvSpPr txBox="1"/>
          <p:nvPr/>
        </p:nvSpPr>
        <p:spPr>
          <a:xfrm>
            <a:off x="6096003" y="4385197"/>
            <a:ext cx="4894554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MET sets a benchmark for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registration funnel efficiency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0">
            <a:extLst>
              <a:ext uri="{FF2B5EF4-FFF2-40B4-BE49-F238E27FC236}">
                <a16:creationId xmlns:a16="http://schemas.microsoft.com/office/drawing/2014/main" id="{256FF4CE-E46A-14F5-2BFB-91D283AC32FE}"/>
              </a:ext>
            </a:extLst>
          </p:cNvPr>
          <p:cNvSpPr/>
          <p:nvPr/>
        </p:nvSpPr>
        <p:spPr>
          <a:xfrm>
            <a:off x="-2876638" y="822374"/>
            <a:ext cx="5753285" cy="573746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D906398-5179-07B6-1C1E-41EF9724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088" y="2376927"/>
            <a:ext cx="7094143" cy="35160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423096D2-205A-D899-74DB-5984AB8B86AB}"/>
              </a:ext>
            </a:extLst>
          </p:cNvPr>
          <p:cNvSpPr txBox="1"/>
          <p:nvPr/>
        </p:nvSpPr>
        <p:spPr>
          <a:xfrm>
            <a:off x="168222" y="1580576"/>
            <a:ext cx="4362200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Monday &amp; Sunday Are Peak Activity Days Across Regions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0151C5F-E7E3-5CF2-E46F-938217B5A542}"/>
              </a:ext>
            </a:extLst>
          </p:cNvPr>
          <p:cNvSpPr txBox="1"/>
          <p:nvPr/>
        </p:nvSpPr>
        <p:spPr>
          <a:xfrm>
            <a:off x="200921" y="3832479"/>
            <a:ext cx="5072414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Tuesday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2800" b="1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to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2800" b="1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Thursday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2800" b="1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are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2800" b="1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consistently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GB" sz="2800" b="1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low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DEEFDEAC-2A3A-8E19-2BE2-D38073FDA80F}"/>
              </a:ext>
            </a:extLst>
          </p:cNvPr>
          <p:cNvSpPr txBox="1"/>
          <p:nvPr/>
        </p:nvSpPr>
        <p:spPr>
          <a:xfrm>
            <a:off x="200921" y="2888598"/>
            <a:ext cx="452745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Week start and end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see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highest user engagement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suggesting optimal days for campaign boosts or offers.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6D94C018-7F95-F2F2-C1CB-3D65FFDC478B}"/>
              </a:ext>
            </a:extLst>
          </p:cNvPr>
          <p:cNvSpPr txBox="1"/>
          <p:nvPr/>
        </p:nvSpPr>
        <p:spPr>
          <a:xfrm>
            <a:off x="200921" y="4727246"/>
            <a:ext cx="3492185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Consider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avoiding major launches midweek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or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reallocating budget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toward high-performing days.</a:t>
            </a: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413E624E-9C7E-D173-D423-6A76475D14BD}"/>
              </a:ext>
            </a:extLst>
          </p:cNvPr>
          <p:cNvSpPr/>
          <p:nvPr/>
        </p:nvSpPr>
        <p:spPr>
          <a:xfrm>
            <a:off x="7465838" y="387815"/>
            <a:ext cx="1001505" cy="94090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3B63EBA0-759C-7452-83DC-6A8248A44C3C}"/>
              </a:ext>
            </a:extLst>
          </p:cNvPr>
          <p:cNvSpPr/>
          <p:nvPr/>
        </p:nvSpPr>
        <p:spPr>
          <a:xfrm>
            <a:off x="526228" y="497717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Week wise Performance</a:t>
            </a:r>
          </a:p>
        </p:txBody>
      </p:sp>
      <p:sp>
        <p:nvSpPr>
          <p:cNvPr id="10" name="Oval 19">
            <a:extLst>
              <a:ext uri="{FF2B5EF4-FFF2-40B4-BE49-F238E27FC236}">
                <a16:creationId xmlns:a16="http://schemas.microsoft.com/office/drawing/2014/main" id="{723EF51D-6D70-7233-5F38-AC3FF74F400C}"/>
              </a:ext>
            </a:extLst>
          </p:cNvPr>
          <p:cNvSpPr/>
          <p:nvPr/>
        </p:nvSpPr>
        <p:spPr>
          <a:xfrm>
            <a:off x="11067202" y="5700909"/>
            <a:ext cx="1576068" cy="153198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C727"/>
          </a:solidFill>
          <a:ln w="12701" cap="flat">
            <a:solidFill>
              <a:srgbClr val="FFC72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49D4ABC6-F772-7A57-0BB2-E2CED4DA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2" y="1620819"/>
            <a:ext cx="10381128" cy="31988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6E9339F7-66D5-EE83-B169-DF0318B52974}"/>
              </a:ext>
            </a:extLst>
          </p:cNvPr>
          <p:cNvSpPr/>
          <p:nvPr/>
        </p:nvSpPr>
        <p:spPr>
          <a:xfrm>
            <a:off x="526228" y="497717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206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Daily Performance</a:t>
            </a:r>
          </a:p>
        </p:txBody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522FBE75-852D-D4F6-41B7-A8A8C60B52E3}"/>
              </a:ext>
            </a:extLst>
          </p:cNvPr>
          <p:cNvSpPr/>
          <p:nvPr/>
        </p:nvSpPr>
        <p:spPr>
          <a:xfrm>
            <a:off x="961052" y="5017184"/>
            <a:ext cx="10244827" cy="114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DAAD3F37-DABE-4246-2E52-BE1CC705D6A4}"/>
              </a:ext>
            </a:extLst>
          </p:cNvPr>
          <p:cNvSpPr txBox="1"/>
          <p:nvPr/>
        </p:nvSpPr>
        <p:spPr>
          <a:xfrm>
            <a:off x="1287959" y="5237180"/>
            <a:ext cx="10742846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There might have been a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campaign, promotion, or content push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around Day 8 that significantly boosted registrations.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Indicates a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successful mid-month strategy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suggesting user interest or marketing effectiveness was high during this phase.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Start and end of month may require </a:t>
            </a:r>
            <a:r>
              <a:rPr lang="en-GB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improved targeting</a:t>
            </a: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as user engagement is noticeably weaker.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E8E6C40-F51D-5738-53D0-6064D44A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3" y="1309868"/>
            <a:ext cx="2919194" cy="23499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1E99D2B6-25DF-D77A-1FEB-AF371E2E8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03" y="1264651"/>
            <a:ext cx="2877049" cy="23499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EEA0DED8-936B-E8D7-FF4D-390E978E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866" y="1219434"/>
            <a:ext cx="2672352" cy="24403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630F13F7-2535-E432-10D3-43897AF96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784" y="4081918"/>
            <a:ext cx="2811021" cy="23499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E046EA4B-141E-A964-DECD-C4282C1C4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588" y="3991484"/>
            <a:ext cx="2524009" cy="244038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A815B219-CF1C-6E28-E4BD-DD1908A7A528}"/>
              </a:ext>
            </a:extLst>
          </p:cNvPr>
          <p:cNvSpPr/>
          <p:nvPr/>
        </p:nvSpPr>
        <p:spPr>
          <a:xfrm>
            <a:off x="7988399" y="4440500"/>
            <a:ext cx="3943194" cy="19913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C53C836E-8705-2F05-3250-2AFFA3A996DE}"/>
              </a:ext>
            </a:extLst>
          </p:cNvPr>
          <p:cNvSpPr txBox="1"/>
          <p:nvPr/>
        </p:nvSpPr>
        <p:spPr>
          <a:xfrm>
            <a:off x="8248811" y="4697519"/>
            <a:ext cx="3943194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Male users dominate in all metrics. Future campaigns should focus on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enhancing male engagement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and explore ways to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boost female participation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F4104F62-A352-BBB4-B63E-7C1B7126DA50}"/>
              </a:ext>
            </a:extLst>
          </p:cNvPr>
          <p:cNvSpPr/>
          <p:nvPr/>
        </p:nvSpPr>
        <p:spPr>
          <a:xfrm>
            <a:off x="741258" y="313035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Gender Wise Distribution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7DE9A2C-5CFA-6852-F063-473811E3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5" y="1586529"/>
            <a:ext cx="3362797" cy="24395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3247BC7F-0EB8-5174-ED0E-07AF723A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512" y="1475686"/>
            <a:ext cx="2508244" cy="2434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B1D96364-B7F0-D31E-6743-C31CA7145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573" y="1478127"/>
            <a:ext cx="3362797" cy="23895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366DF876-0A8D-1C20-613C-03EF189E7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174" y="3976076"/>
            <a:ext cx="2536198" cy="23350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6CFF26AB-AFA7-6BCF-9E9A-3C612B325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962" y="3966868"/>
            <a:ext cx="2725954" cy="24346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3AA09B15-665B-B01C-02CF-02CA776789EF}"/>
              </a:ext>
            </a:extLst>
          </p:cNvPr>
          <p:cNvSpPr/>
          <p:nvPr/>
        </p:nvSpPr>
        <p:spPr>
          <a:xfrm>
            <a:off x="519315" y="311792"/>
            <a:ext cx="11329004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  <a:cs typeface="Times New Roman" pitchFamily="18"/>
              </a:rPr>
              <a:t>Device Wise Distribution </a:t>
            </a:r>
          </a:p>
        </p:txBody>
      </p:sp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1830E218-2FB2-041C-E51A-C1CB4769D78B}"/>
              </a:ext>
            </a:extLst>
          </p:cNvPr>
          <p:cNvSpPr/>
          <p:nvPr/>
        </p:nvSpPr>
        <p:spPr>
          <a:xfrm>
            <a:off x="7988399" y="4440500"/>
            <a:ext cx="3943194" cy="19913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746"/>
              </a:gs>
              <a:gs pos="100000">
                <a:srgbClr val="FFC6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912FFFE4-4A00-74F5-1450-B75F7B36A380}"/>
              </a:ext>
            </a:extLst>
          </p:cNvPr>
          <p:cNvSpPr txBox="1"/>
          <p:nvPr/>
        </p:nvSpPr>
        <p:spPr>
          <a:xfrm>
            <a:off x="8256227" y="4559015"/>
            <a:ext cx="3675366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Android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leads in all metrics, outperforming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CTV &amp; Desktop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iOS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 Future efforts should focus on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Android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, while exploring improvements for the other platforms.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900</Words>
  <Application>Microsoft Office PowerPoint</Application>
  <PresentationFormat>Widescreen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Poppins Bold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KUMAR</dc:creator>
  <cp:lastModifiedBy>PRASHANT KUMAR</cp:lastModifiedBy>
  <cp:revision>51</cp:revision>
  <dcterms:created xsi:type="dcterms:W3CDTF">2025-04-29T01:47:06Z</dcterms:created>
  <dcterms:modified xsi:type="dcterms:W3CDTF">2025-04-30T06:08:28Z</dcterms:modified>
</cp:coreProperties>
</file>