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65A3C-F70A-42D4-A6A1-085C6ED8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3A7080-9771-4AE4-82E7-0F0A1B319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65A261-29D1-4618-885E-B130CAB3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2CAFE0-4D15-493A-A7BD-8117BC43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8FF11-FBC8-4754-AB53-DD84A8C0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2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C45E-E91B-472B-874C-B088ABC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F4E167-3116-4518-AA68-89B74737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85F823-852E-451B-B349-86DBF301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0A7F75-6782-4CED-8CD6-CF3251E2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E9C3B-AD68-42AC-8203-37951C9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0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5A425C3-A1B5-420A-9420-BA7B62CC0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72F0F3-9479-4628-B781-9362BB79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7BE7F3-5AEA-420C-A925-DA078909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F01BEA-7976-4D0F-86C3-FB2A2E1C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90E639-D0BB-4852-8549-5BCA7D63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6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E5BBF-5363-4D15-8F82-566935DE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844C2-6D7D-4EF2-ABFF-B6A79BA8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1F5376-8FE6-443E-BB7A-C91368AE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29193B-FB51-46BB-94E1-E2DFD695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79FD6-406B-4C62-B7CF-D3C8736F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6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EF6DF-2073-4002-A419-4A6F8BB5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6D4692-EEA3-4E29-BC9E-87686792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D8739E-4DD1-428A-BE63-99699ABC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84694D-BB94-41D2-A086-F6269BC5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D0EBC-EBA9-477E-A5A9-89BC4AB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80C8F-5B4E-4A79-9AEA-50497A21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D065BB-47AD-4A15-93E4-C1F78EF7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75BDAF-0A72-48E8-8127-0DF01F411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ED8A04-96D0-4455-9A35-2236F4DB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985D5A-9B07-4D6C-A94C-800BAD6A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AEABE4-9363-45DC-9FA9-E560459C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723EA-EA88-43AB-B14D-D551313B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02B20C-95B0-4EF6-A2E2-E4B08B99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4C9290-8EEE-46F2-87F4-83834BE36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0A784C-B278-44F3-840A-3DC520F1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35238F-0DD6-4919-A207-5FDC5054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4C19D7-ECBD-49E8-B4A0-1CC0BA2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0788B3-144A-440E-ADED-5B42BEF9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E69C21-FFC3-4971-96F7-89A64C57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9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2E4732-ACDE-498C-8904-C09DE77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8E677D-2E72-463F-B0E4-ABBE476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DE708C-60EF-44C6-8B33-C69F507E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18BC3C-480E-4193-9A5C-9FC915FE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DFCA85-351E-4D7F-A3DF-F199812E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F149E8-2C68-4127-8443-CEAD6F89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03A207-55DD-4BB7-9AF2-E2AB348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E5893-6912-414F-8DC3-AA71CC04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830D7A-CDB3-4009-8718-5BB6BFE7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B081AC-4D55-40BC-9B42-A6EC98C27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4BA325-89CF-4AD8-88EC-389885CB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8ADA06-F422-4915-B4A6-2D465D4C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7F8C88-9005-4341-B422-C3DD1A4A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3E4FE-3B2E-4621-90F2-96916DB6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98ED25-0C2D-4C8D-916E-32B03D681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B987E0-03B1-4F93-8F97-83F64552C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9BBCEA-57E8-4A74-B25C-0A29794C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DB8AC4-214C-467D-B10A-89911AB3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1B2B21-CAAD-47EB-B24B-354202CF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A12B95-7E78-4F87-B105-095934A4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BA43E5-F33A-4666-B40B-320916B2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9A670C-5542-4D41-80B9-32A43FCD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1C4-9A4A-4FD7-AE7C-879AEFCC0833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E177E3-35B3-4071-9979-BA4C2245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C42141-CD0B-4BDD-A7DB-637700262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F65E-943C-468A-8555-F3F94787DE0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0FB57F-E356-400A-A1D0-74E29B2F53D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" y="32037"/>
            <a:ext cx="870440" cy="8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7850D-2267-4538-96C2-891DDE31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335"/>
            <a:ext cx="9144000" cy="183208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a typeface="ＭＳ Ｐゴシック" charset="0"/>
              </a:rPr>
              <a:t>Extended Entity-Relationship </a:t>
            </a:r>
            <a:br>
              <a:rPr lang="en-US" sz="6000" b="1" dirty="0">
                <a:solidFill>
                  <a:schemeClr val="accent2">
                    <a:lumMod val="50000"/>
                  </a:schemeClr>
                </a:solidFill>
                <a:ea typeface="ＭＳ Ｐゴシック" charset="0"/>
              </a:rPr>
            </a:br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a typeface="ＭＳ Ｐゴシック" charset="0"/>
              </a:rPr>
              <a:t>(EER) Model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7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A670D-C15B-4AC9-A95B-293DD66D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EER diagram notation to represent subclasses and</a:t>
            </a:r>
            <a:br>
              <a:rPr lang="en-IN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6FD7C7-533A-48BC-BECF-83AA7A32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69" y="1438967"/>
            <a:ext cx="8854016" cy="510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28DFF-C4B8-4256-B787-6FDF995A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923278"/>
            <a:ext cx="10857390" cy="58415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Attributes of a subclass are called </a:t>
            </a:r>
            <a:r>
              <a:rPr lang="en-IN" dirty="0">
                <a:solidFill>
                  <a:srgbClr val="C00000"/>
                </a:solidFill>
              </a:rPr>
              <a:t>specific</a:t>
            </a:r>
            <a:r>
              <a:rPr lang="en-IN" dirty="0"/>
              <a:t> or </a:t>
            </a:r>
            <a:r>
              <a:rPr lang="en-IN" dirty="0">
                <a:solidFill>
                  <a:srgbClr val="92D050"/>
                </a:solidFill>
              </a:rPr>
              <a:t>local</a:t>
            </a:r>
            <a:r>
              <a:rPr lang="en-IN" dirty="0"/>
              <a:t> attributes.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the attribute </a:t>
            </a:r>
            <a:r>
              <a:rPr lang="en-IN" dirty="0" err="1"/>
              <a:t>TypingSpeed</a:t>
            </a:r>
            <a:r>
              <a:rPr lang="en-IN" dirty="0"/>
              <a:t> of SECRETARY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subclass can also participate in </a:t>
            </a:r>
            <a:r>
              <a:rPr lang="en-IN" dirty="0">
                <a:solidFill>
                  <a:srgbClr val="C00000"/>
                </a:solidFill>
              </a:rPr>
              <a:t>specific</a:t>
            </a:r>
            <a:r>
              <a:rPr lang="en-IN" dirty="0"/>
              <a:t> relationship types.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a relationship BELONGS_TO of HOURLY_EMPLOYEE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7030A0"/>
                </a:solidFill>
              </a:rPr>
              <a:t>Top-down design process</a:t>
            </a:r>
            <a:r>
              <a:rPr lang="en-US" altLang="en-US" b="1" dirty="0">
                <a:solidFill>
                  <a:srgbClr val="7030A0"/>
                </a:solidFill>
              </a:rPr>
              <a:t>:</a:t>
            </a:r>
            <a:r>
              <a:rPr lang="en-US" altLang="en-US" sz="2800" dirty="0"/>
              <a:t> we designate sub-groupings within an entity set that are distinctive from other entities in the set.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These sub-groupings become lower-level entity sets that have attributes or participate in relationships that do not apply to the higher-level entity set.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sz="2800" dirty="0"/>
              <a:t>Depicted by a triangle component </a:t>
            </a:r>
            <a:r>
              <a:rPr lang="en-IN" altLang="en-US" sz="2800" dirty="0" err="1"/>
              <a:t>labeled</a:t>
            </a:r>
            <a:r>
              <a:rPr lang="en-IN" altLang="en-US" sz="2800" dirty="0"/>
              <a:t> ISA.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</a:t>
            </a:r>
            <a:r>
              <a:rPr lang="en-US" altLang="en-US" sz="2800" dirty="0"/>
              <a:t> lower-level entity set inherits all the attributes and relationship participation of the higher-level entity set to which it is linked.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9A7E9DA-ADBB-4B55-A5DA-CCCEFB3D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17450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6033A4A-2079-4AAD-B7BB-F7EAEAF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17450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D8EBC3-B175-4FBF-A358-A7A77DF9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31" y="1136343"/>
            <a:ext cx="5547549" cy="55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9368B-0D73-4D3B-9117-D1BB3270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994298"/>
            <a:ext cx="10963922" cy="577048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Overlapping specialization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An entity may belong to multiple specialized entity sets</a:t>
            </a:r>
            <a:endParaRPr lang="en-IN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Disjoint specialization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An entity must belong to at most one specialized entity set.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an overlapping specialization (as the case for MANAGER and ENGINEER as specializations of EMPLOYEE), two separate arrows are used.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For a disjoint specialization (as the case for SECRETARY and MANAGER as specializations of EMPLOYEE), a single arrow is used.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1EA4485-3A01-44B7-AEC7-83DEB68E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17450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3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3AF244E-9174-4B81-B96B-19A7EDC3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17450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15D466-7E75-4FEC-96D7-235445B7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70" y="1136343"/>
            <a:ext cx="4587447" cy="47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2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EB34F-BB88-46C1-AE2D-E3BA9D7E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03882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Generalization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CA7BA-C02B-429F-8E39-1AB048157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4" y="1003176"/>
            <a:ext cx="10875145" cy="576160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Generalization is the reverse of the specialization process.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Several classes with common features are generalized into a superclass.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Original classes become its subclasses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Example:</a:t>
            </a:r>
            <a:r>
              <a:rPr lang="en-IN" dirty="0"/>
              <a:t> CAR, TRUCK generalized into VEHICLE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Both CAR, TRUCK become subclasses of the superclass VEHICLE.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We can view {CAR, TRUCK} as a specialization of VEHICLE.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Alternatively, we can view VEHICLE as a generalization of CAR and TRUCK.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Generalization refers to the process of defining a generalized entity type from the given entity types.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Generalization is the process of extracting common properties from a set of entities and create a generalized entity from it.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D6C456A-27BD-46E6-88A7-E4EABC72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03882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Generalization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C423AA-A464-481E-83A0-66BCAB11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1173"/>
            <a:ext cx="4872449" cy="2566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3F0333-C530-4D9B-A990-06835ECD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53" y="1185761"/>
            <a:ext cx="4561309" cy="2303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2CCB04D-1CE0-4856-A094-85522078D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59" y="3759602"/>
            <a:ext cx="8101416" cy="27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73C74-944F-4FE3-8677-2116A927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36" y="1140"/>
            <a:ext cx="9817963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Notations for </a:t>
            </a:r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Generalization and 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D72740-3DF8-4846-87C7-31F48B40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1326703"/>
            <a:ext cx="10901778" cy="485026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Diagrammatic notations are sometimes used to distinguish between generalization and specialization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Arrow pointing to the generalized superclass represents a generalization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Arrows pointing to the specialized subclasses represent a specialization 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xmlns="" id="{3D9D35B5-AF9F-46AC-8CFC-C88C172D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92" y="3103045"/>
            <a:ext cx="4202999" cy="36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91E20-3996-4792-849E-807AA622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09" y="1091953"/>
            <a:ext cx="10963921" cy="56550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2060"/>
                </a:solidFill>
              </a:rPr>
              <a:t>Bottom-up design process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combine a number of entity sets that share the same features (attributes) into a higher-level entity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Specialization and generalization are inversions of each other.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rgbClr val="7030A0"/>
                </a:solidFill>
              </a:rPr>
              <a:t>Single inheritance</a:t>
            </a:r>
            <a:r>
              <a:rPr lang="en-IN" altLang="en-US" dirty="0"/>
              <a:t> - In a hierarchy, a given entity set is involved as a lower-level entity set in only one ISA relationship.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Multiple inheritance - </a:t>
            </a:r>
            <a:r>
              <a:rPr lang="en-IN" dirty="0"/>
              <a:t>If an entity set is a lower-level entity set in more than one ISA relationship, then the entity set has multiple inheritance.</a:t>
            </a:r>
          </a:p>
          <a:p>
            <a:endParaRPr lang="en-US" altLang="en-US" b="1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0EE7CBF-5456-4BF1-94F4-AA84D7DB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03882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Generalization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AEC02-4296-4AAD-8AE3-424364B9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9221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0FFC9-B21E-4587-B534-81FAA2C6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4" y="816746"/>
            <a:ext cx="10733103" cy="59480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 Placing a condition on the value of some attribute: Predicate-defined (job-type), user-defined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Two </a:t>
            </a:r>
            <a:r>
              <a:rPr lang="en-US" altLang="en-US" dirty="0"/>
              <a:t>basic constraints can apply to a specialization/generalization: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 err="1"/>
              <a:t>Disjointness</a:t>
            </a:r>
            <a:r>
              <a:rPr lang="en-US" altLang="en-US" dirty="0"/>
              <a:t> Constraint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Completeness Constraint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Total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Partial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 err="1">
                <a:solidFill>
                  <a:srgbClr val="7030A0"/>
                </a:solidFill>
              </a:rPr>
              <a:t>Disjointness</a:t>
            </a:r>
            <a:r>
              <a:rPr lang="en-US" altLang="en-US" b="1" dirty="0">
                <a:solidFill>
                  <a:srgbClr val="7030A0"/>
                </a:solidFill>
              </a:rPr>
              <a:t> Constraint</a:t>
            </a:r>
            <a:endParaRPr lang="en-US" altLang="en-US" dirty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Specifies that the subclasses of the specialization must be </a:t>
            </a:r>
            <a:r>
              <a:rPr lang="en-US" altLang="en-US" i="1" dirty="0"/>
              <a:t>disjoint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an entity can be a member of at most one of the subclasses of the specialization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Specified by </a:t>
            </a:r>
            <a:r>
              <a:rPr lang="en-US" altLang="en-US" b="1" i="1" dirty="0"/>
              <a:t>d</a:t>
            </a:r>
            <a:r>
              <a:rPr lang="en-US" altLang="en-US" dirty="0"/>
              <a:t> in EER diagram 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If not disjoint, specialization is </a:t>
            </a:r>
            <a:r>
              <a:rPr lang="en-US" altLang="en-US" i="1" dirty="0"/>
              <a:t>overlapping</a:t>
            </a:r>
            <a:endParaRPr lang="en-US" altLang="en-US" dirty="0"/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same entity may be a member of more than one subclass of the specialization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Specified by </a:t>
            </a:r>
            <a:r>
              <a:rPr lang="en-US" altLang="en-US" b="1" i="1" dirty="0"/>
              <a:t>o</a:t>
            </a:r>
            <a:r>
              <a:rPr lang="en-US" altLang="en-US" dirty="0"/>
              <a:t> in EER diagram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1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3E080-8A4A-4A8F-8204-F816A7C7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98428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5DA77-C3EC-4911-9058-0176DCA7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861134"/>
            <a:ext cx="10919534" cy="591252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EER stands for </a:t>
            </a:r>
            <a:r>
              <a:rPr lang="en-IN" b="1" dirty="0">
                <a:solidFill>
                  <a:srgbClr val="7030A0"/>
                </a:solidFill>
              </a:rPr>
              <a:t>Enhanced ER </a:t>
            </a:r>
            <a:r>
              <a:rPr lang="en-IN" dirty="0"/>
              <a:t>or </a:t>
            </a:r>
            <a:r>
              <a:rPr lang="en-IN" b="1" dirty="0">
                <a:solidFill>
                  <a:srgbClr val="7030A0"/>
                </a:solidFill>
              </a:rPr>
              <a:t>Extended ER</a:t>
            </a:r>
            <a:r>
              <a:rPr lang="en-IN" dirty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Includes all modeling concepts of basic ER</a:t>
            </a:r>
            <a:r>
              <a:rPr lang="en-IN" altLang="en-US" sz="2800" dirty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Additional concepts: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subclasses/</a:t>
            </a:r>
            <a:r>
              <a:rPr lang="en-IN" dirty="0" err="1"/>
              <a:t>superclasses</a:t>
            </a:r>
            <a:endParaRPr lang="en-I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specialization</a:t>
            </a:r>
            <a:r>
              <a:rPr lang="en-IN" dirty="0"/>
              <a:t>/</a:t>
            </a:r>
            <a:r>
              <a:rPr lang="en-IN" b="1" dirty="0">
                <a:solidFill>
                  <a:srgbClr val="7030A0"/>
                </a:solidFill>
              </a:rPr>
              <a:t>generalization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categories (UNION types)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attribute and relationship inheritance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Constraints on Specialization/Generalization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The additional EER concepts are used to model applications more completely and more accurately.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EER includes some object-oriented concepts, such as </a:t>
            </a:r>
            <a:r>
              <a:rPr lang="en-US" altLang="en-US" sz="2800" b="1" dirty="0">
                <a:solidFill>
                  <a:srgbClr val="7030A0"/>
                </a:solidFill>
              </a:rPr>
              <a:t>inheritance</a:t>
            </a:r>
            <a:r>
              <a:rPr lang="en-US" altLang="en-US" sz="2800" dirty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8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2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CFFE05-EDB7-4FC9-8F71-E1746C4F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5" y="816746"/>
            <a:ext cx="10875145" cy="5948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Completeness Constraint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Total</a:t>
            </a:r>
            <a:r>
              <a:rPr lang="en-IN" dirty="0"/>
              <a:t> specialization/generalization specifies that every entity in the superclass must be a member of some subclass in the specialization/generalization.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Shown in EER diagrams by a </a:t>
            </a:r>
            <a:r>
              <a:rPr lang="en-US" altLang="en-US" i="1" dirty="0"/>
              <a:t>double line</a:t>
            </a:r>
            <a:r>
              <a:rPr lang="en-US" altLang="en-US" dirty="0"/>
              <a:t> </a:t>
            </a:r>
            <a:r>
              <a:rPr lang="en-IN" altLang="en-US" dirty="0"/>
              <a:t>to connect the superclass to the circle.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altLang="en-US" b="1" dirty="0">
                <a:solidFill>
                  <a:srgbClr val="7030A0"/>
                </a:solidFill>
              </a:rPr>
              <a:t>Partial</a:t>
            </a:r>
            <a:r>
              <a:rPr lang="en-IN" altLang="en-US" dirty="0"/>
              <a:t> </a:t>
            </a:r>
            <a:r>
              <a:rPr lang="en-IN" dirty="0"/>
              <a:t>specialization/generalization </a:t>
            </a:r>
            <a:r>
              <a:rPr lang="en-IN" altLang="en-US" dirty="0"/>
              <a:t>allows an entity not to belong to any of the subclasses. </a:t>
            </a:r>
          </a:p>
          <a:p>
            <a:pPr lvl="2">
              <a:lnSpc>
                <a:spcPct val="110000"/>
              </a:lnSpc>
            </a:pPr>
            <a:r>
              <a:rPr lang="en-IN" altLang="en-US" dirty="0"/>
              <a:t>Shown in EER diagrams by a single line.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We have four types of specialization/generalization: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Disjoint, total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Disjoint, partial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Overlapping, total 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Overlapping, partial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Generalization usually is total because the superclass is derived from the subclasses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Minion-Regular"/>
              </a:rPr>
              <a:t>C</a:t>
            </a:r>
            <a:r>
              <a:rPr lang="en-IN" b="0" i="0" u="none" strike="noStrike" baseline="0" dirty="0">
                <a:latin typeface="Minion-Regular"/>
              </a:rPr>
              <a:t>ontains only the entities that are in the subclasses</a:t>
            </a:r>
            <a:endParaRPr lang="en-US" alt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IN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101746-159A-440D-8C6B-2C592600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92213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8427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6200A-F75A-4C26-8DF5-E69F12B3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82" y="1141"/>
            <a:ext cx="9995517" cy="1073058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Example of disjoint partial 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7EFC69-B377-48AD-994C-F424734B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41" y="1376570"/>
            <a:ext cx="7755125" cy="47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4C7A5-6675-4EE2-A206-02AFBDB6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0857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Example of overlapping total Specialization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C9F29B-A23A-4768-A4F5-AB28B7409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64" y="2104009"/>
            <a:ext cx="9151992" cy="29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7A92D2-538F-4873-8487-AFF16D31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108572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Specialization/Generalization Hierarchies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E8BE7-7AE2-45E7-B465-4BA32112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485" y="949910"/>
            <a:ext cx="10830757" cy="5823751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subclass may itself have further subclasses specified on it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forms a hierarchy </a:t>
            </a:r>
            <a:r>
              <a:rPr lang="en-US" altLang="en-US" dirty="0"/>
              <a:t>or a lattice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Hierarchy</a:t>
            </a:r>
            <a:r>
              <a:rPr lang="en-IN" dirty="0"/>
              <a:t> has a constraint that every subclass has only one superclass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Called </a:t>
            </a:r>
            <a:r>
              <a:rPr lang="en-IN" b="1" dirty="0">
                <a:solidFill>
                  <a:srgbClr val="7030A0"/>
                </a:solidFill>
              </a:rPr>
              <a:t>single inheritance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Basically a </a:t>
            </a:r>
            <a:r>
              <a:rPr lang="en-IN" b="1" dirty="0">
                <a:solidFill>
                  <a:srgbClr val="7030A0"/>
                </a:solidFill>
              </a:rPr>
              <a:t>tree structure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a </a:t>
            </a:r>
            <a:r>
              <a:rPr lang="en-IN" b="1" dirty="0">
                <a:solidFill>
                  <a:srgbClr val="7030A0"/>
                </a:solidFill>
              </a:rPr>
              <a:t>lattice</a:t>
            </a:r>
            <a:r>
              <a:rPr lang="en-IN" dirty="0"/>
              <a:t>, a subclass can be subclass of more than one superclass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Called </a:t>
            </a:r>
            <a:r>
              <a:rPr lang="en-IN" b="1" dirty="0">
                <a:solidFill>
                  <a:srgbClr val="7030A0"/>
                </a:solidFill>
              </a:rPr>
              <a:t>multiple inheritance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F4D07-2787-44F1-9935-2828DB60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09969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Specialization lattice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0D1304-DFB9-4104-8395-20C9625A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53" y="1704512"/>
            <a:ext cx="9570128" cy="3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C86F5-3674-4CA9-96B8-12E60E1C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Specialization/Generalization Hierarchies and Lattices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28AA0-8DD1-44B2-9F13-DDB7A38A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1344457"/>
            <a:ext cx="10875145" cy="54114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a lattice or hierarchy, a subclass inherits attributes not only of its direct superclass, but also of all its predecessor </a:t>
            </a:r>
            <a:r>
              <a:rPr lang="en-IN" dirty="0" err="1"/>
              <a:t>superclasses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/>
              <a:t>A subclass with more than one superclass is called a </a:t>
            </a:r>
            <a:r>
              <a:rPr lang="en-US" altLang="en-US" sz="2800" b="1" dirty="0">
                <a:solidFill>
                  <a:srgbClr val="7030A0"/>
                </a:solidFill>
              </a:rPr>
              <a:t>shared subclass </a:t>
            </a:r>
            <a:r>
              <a:rPr lang="en-US" altLang="en-US" sz="2800" dirty="0"/>
              <a:t>(multiple inheritance)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specialization, start with an entity type and then define subclasses of the entity type by successive specialization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called a top down conceptual refinement process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generalization, start with many entity types and generalize those that have common properties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Called a bottom up conceptual synthesis process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In practice, a combination of both processes is usually employed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7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F926A-4C7E-408F-ADA5-54AF3359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Specialization / Generalization Lattice Example </a:t>
            </a:r>
            <a:r>
              <a:rPr lang="en-US" altLang="en-US" sz="3600" b="1" dirty="0">
                <a:solidFill>
                  <a:schemeClr val="accent4">
                    <a:lumMod val="50000"/>
                  </a:schemeClr>
                </a:solidFill>
              </a:rPr>
              <a:t>(UNIVERSITY)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518A53-CCA3-48B9-B779-A95A2E8A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08" y="1344454"/>
            <a:ext cx="6673300" cy="53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1D6081-7ACC-4F85-9156-41543935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7"/>
            <a:ext cx="10515600" cy="101091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Categories (UNION TYPES)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4DA08C-1202-463D-848C-6C0DE04E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905522"/>
            <a:ext cx="10928411" cy="586814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All of the superclass/subclass relationships we have seen thus far have a </a:t>
            </a:r>
            <a:r>
              <a:rPr lang="en-IN" i="1" dirty="0"/>
              <a:t>single superclass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shared subclass is a subclass in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more than one distinct superclass/subclass relationships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each relationships has a single superclass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shared subclass leads to multiple inheritance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some cases, we need to model a single superclass/subclass relationship with </a:t>
            </a:r>
            <a:r>
              <a:rPr lang="en-IN" i="1" dirty="0"/>
              <a:t>more than one </a:t>
            </a:r>
            <a:r>
              <a:rPr lang="en-IN" dirty="0"/>
              <a:t>superclass.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err="1"/>
              <a:t>Superclasses</a:t>
            </a:r>
            <a:r>
              <a:rPr lang="en-US" altLang="en-US" sz="2800" dirty="0"/>
              <a:t> can represent different entity types.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Such a subclass is called a </a:t>
            </a:r>
            <a:r>
              <a:rPr lang="en-US" altLang="en-US" sz="2800" b="1" dirty="0">
                <a:solidFill>
                  <a:srgbClr val="7030A0"/>
                </a:solidFill>
              </a:rPr>
              <a:t>category</a:t>
            </a:r>
            <a:r>
              <a:rPr lang="en-US" altLang="en-US" sz="2800" dirty="0"/>
              <a:t> or </a:t>
            </a:r>
            <a:r>
              <a:rPr lang="en-US" altLang="en-US" sz="2800" b="1" dirty="0">
                <a:solidFill>
                  <a:srgbClr val="7030A0"/>
                </a:solidFill>
              </a:rPr>
              <a:t>UNION TYPE</a:t>
            </a:r>
            <a:r>
              <a:rPr lang="en-US" altLang="en-US" sz="2800" dirty="0">
                <a:solidFill>
                  <a:srgbClr val="7030A0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800" b="1" dirty="0">
              <a:solidFill>
                <a:srgbClr val="7030A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7D376-FE98-4A95-BA43-DFD29B5E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914400"/>
            <a:ext cx="10857389" cy="584150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/>
              <a:t>Example</a:t>
            </a:r>
            <a:endParaRPr lang="en-US" altLang="en-US" sz="2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a database for vehicle registration, a vehicle owner can be a PERSON, a BANK (holding a lien on a vehicle) or a COMPANY.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A </a:t>
            </a:r>
            <a:r>
              <a:rPr lang="en-IN" altLang="en-US" i="1" dirty="0"/>
              <a:t>category</a:t>
            </a:r>
            <a:r>
              <a:rPr lang="en-IN" altLang="en-US" dirty="0"/>
              <a:t> (UNION type) called OWNER is created to represent a subset of the </a:t>
            </a:r>
            <a:r>
              <a:rPr lang="en-IN" altLang="en-US" i="1" dirty="0"/>
              <a:t>union</a:t>
            </a:r>
            <a:r>
              <a:rPr lang="en-IN" altLang="en-US" dirty="0"/>
              <a:t> of the three </a:t>
            </a:r>
            <a:r>
              <a:rPr lang="en-IN" altLang="en-US" dirty="0" err="1"/>
              <a:t>superclasses</a:t>
            </a:r>
            <a:r>
              <a:rPr lang="en-IN" altLang="en-US" dirty="0"/>
              <a:t> COMPANY, BANK, and PERSON.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 category member must exist in </a:t>
            </a:r>
            <a:r>
              <a:rPr lang="en-IN" altLang="en-US" b="1" dirty="0">
                <a:solidFill>
                  <a:srgbClr val="7030A0"/>
                </a:solidFill>
              </a:rPr>
              <a:t>at least one </a:t>
            </a:r>
            <a:r>
              <a:rPr lang="en-IN" altLang="en-US" dirty="0"/>
              <a:t>of its </a:t>
            </a:r>
            <a:r>
              <a:rPr lang="en-IN" altLang="en-US" dirty="0" err="1"/>
              <a:t>superclasses</a:t>
            </a:r>
            <a:r>
              <a:rPr lang="en-IN" alt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 category has two or more </a:t>
            </a:r>
            <a:r>
              <a:rPr lang="en-IN" altLang="en-US" dirty="0" err="1"/>
              <a:t>superclasses</a:t>
            </a:r>
            <a:r>
              <a:rPr lang="en-IN" altLang="en-US" dirty="0"/>
              <a:t> that may represent </a:t>
            </a:r>
            <a:r>
              <a:rPr lang="en-IN" altLang="en-US" i="1" dirty="0"/>
              <a:t>distinct entity types</a:t>
            </a:r>
            <a:r>
              <a:rPr lang="en-IN" alt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Difference from shared subclass, which is a: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subset of the </a:t>
            </a:r>
            <a:r>
              <a:rPr lang="en-IN" altLang="en-US" i="1" dirty="0"/>
              <a:t>intersection</a:t>
            </a:r>
            <a:r>
              <a:rPr lang="en-IN" altLang="en-US" dirty="0"/>
              <a:t> of its </a:t>
            </a:r>
            <a:r>
              <a:rPr lang="en-IN" altLang="en-US" dirty="0" err="1"/>
              <a:t>superclasses</a:t>
            </a:r>
            <a:endParaRPr lang="en-IN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shared subclass member must exist in </a:t>
            </a:r>
            <a:r>
              <a:rPr lang="en-IN" altLang="en-US" i="1" dirty="0"/>
              <a:t>all</a:t>
            </a:r>
            <a:r>
              <a:rPr lang="en-IN" altLang="en-US" dirty="0"/>
              <a:t> of its </a:t>
            </a:r>
            <a:r>
              <a:rPr lang="en-IN" altLang="en-US" dirty="0" err="1"/>
              <a:t>superclasses</a:t>
            </a:r>
            <a:endParaRPr lang="en-IN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Category is a subset of the </a:t>
            </a:r>
            <a:r>
              <a:rPr lang="en-IN" altLang="en-US" i="1" dirty="0"/>
              <a:t>union</a:t>
            </a:r>
            <a:r>
              <a:rPr lang="en-IN" altLang="en-US" dirty="0"/>
              <a:t> of its </a:t>
            </a:r>
            <a:r>
              <a:rPr lang="en-IN" altLang="en-US" dirty="0" err="1"/>
              <a:t>superclasses</a:t>
            </a:r>
            <a:r>
              <a:rPr lang="en-IN" altLang="en-US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dirty="0"/>
              <a:t>A member of OWNER must exist in only one of the </a:t>
            </a:r>
            <a:r>
              <a:rPr lang="en-IN" altLang="en-US" dirty="0" err="1"/>
              <a:t>superclasses</a:t>
            </a:r>
            <a:r>
              <a:rPr lang="en-IN" altLang="en-US" dirty="0"/>
              <a:t>.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EA4C844-7371-4F87-83F2-C0088DB5246F}"/>
              </a:ext>
            </a:extLst>
          </p:cNvPr>
          <p:cNvSpPr txBox="1">
            <a:spLocks/>
          </p:cNvSpPr>
          <p:nvPr/>
        </p:nvSpPr>
        <p:spPr>
          <a:xfrm>
            <a:off x="838200" y="10017"/>
            <a:ext cx="10515600" cy="101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Categories (UNION TYPES) </a:t>
            </a:r>
          </a:p>
        </p:txBody>
      </p:sp>
    </p:spTree>
    <p:extLst>
      <p:ext uri="{BB962C8B-B14F-4D97-AF65-F5344CB8AC3E}">
        <p14:creationId xmlns:p14="http://schemas.microsoft.com/office/powerpoint/2010/main" val="23303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D530DE6-DCCB-40EF-8FB9-B190F320A9CF}"/>
              </a:ext>
            </a:extLst>
          </p:cNvPr>
          <p:cNvSpPr txBox="1">
            <a:spLocks/>
          </p:cNvSpPr>
          <p:nvPr/>
        </p:nvSpPr>
        <p:spPr>
          <a:xfrm>
            <a:off x="838200" y="10017"/>
            <a:ext cx="10515600" cy="101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Categories (UNION TYPES)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7252A8-3ED0-4D69-8ECE-A21460EB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81" y="880856"/>
            <a:ext cx="4127127" cy="5843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EB28B4-EBFC-4CA5-B997-49D8B7245389}"/>
              </a:ext>
            </a:extLst>
          </p:cNvPr>
          <p:cNvSpPr txBox="1"/>
          <p:nvPr/>
        </p:nvSpPr>
        <p:spPr>
          <a:xfrm>
            <a:off x="7208668" y="1154097"/>
            <a:ext cx="4847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Minion-Regular"/>
              </a:rPr>
              <a:t>C</a:t>
            </a:r>
            <a:r>
              <a:rPr lang="en-IN" sz="2400" b="0" i="0" u="none" strike="noStrike" baseline="0" dirty="0">
                <a:latin typeface="Minion-Regular"/>
              </a:rPr>
              <a:t>ategory can be 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Minion-Bold"/>
              </a:rPr>
              <a:t>total</a:t>
            </a:r>
            <a:r>
              <a:rPr lang="en-IN" sz="2400" b="1" i="0" u="none" strike="noStrike" baseline="0" dirty="0">
                <a:latin typeface="Minion-Bold"/>
              </a:rPr>
              <a:t> </a:t>
            </a:r>
            <a:r>
              <a:rPr lang="en-IN" sz="2400" b="0" i="0" u="none" strike="noStrike" baseline="0" dirty="0">
                <a:latin typeface="Minion-Regular"/>
              </a:rPr>
              <a:t>or </a:t>
            </a:r>
            <a:r>
              <a:rPr lang="en-IN" sz="2400" b="1" i="0" u="none" strike="noStrike" baseline="0" dirty="0">
                <a:solidFill>
                  <a:srgbClr val="7030A0"/>
                </a:solidFill>
                <a:latin typeface="Minion-Bold"/>
              </a:rPr>
              <a:t>partial</a:t>
            </a:r>
            <a:r>
              <a:rPr lang="en-IN" sz="2400" dirty="0">
                <a:latin typeface="Minion-Bold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latin typeface="Minion-Regular"/>
              </a:rPr>
              <a:t>Total category holds the </a:t>
            </a:r>
            <a:r>
              <a:rPr lang="en-IN" sz="2400" b="0" i="1" u="none" strike="noStrike" baseline="0" dirty="0">
                <a:latin typeface="Minion-Italic"/>
              </a:rPr>
              <a:t>union </a:t>
            </a:r>
            <a:r>
              <a:rPr lang="en-IN" sz="2400" b="0" i="0" u="none" strike="noStrike" baseline="0" dirty="0">
                <a:latin typeface="Minion-Regular"/>
              </a:rPr>
              <a:t>of all entities in its </a:t>
            </a:r>
            <a:r>
              <a:rPr lang="en-IN" sz="2400" b="0" i="0" u="none" strike="noStrike" baseline="0" dirty="0" err="1">
                <a:latin typeface="Minion-Regular"/>
              </a:rPr>
              <a:t>superclasses</a:t>
            </a:r>
            <a:r>
              <a:rPr lang="en-IN" sz="2400" b="0" i="0" u="none" strike="noStrike" baseline="0" dirty="0">
                <a:latin typeface="Minion-Regular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Minion-Regular"/>
              </a:rPr>
              <a:t>P</a:t>
            </a:r>
            <a:r>
              <a:rPr lang="en-IN" sz="2400" b="0" i="0" u="none" strike="noStrike" baseline="0" dirty="0">
                <a:latin typeface="Minion-Regular"/>
              </a:rPr>
              <a:t>artial category can hold a </a:t>
            </a:r>
            <a:r>
              <a:rPr lang="en-IN" sz="2400" b="0" i="1" u="none" strike="noStrike" baseline="0" dirty="0">
                <a:latin typeface="Minion-Italic"/>
              </a:rPr>
              <a:t>subset of the union</a:t>
            </a:r>
            <a:r>
              <a:rPr lang="en-IN" sz="2400" b="0" u="none" strike="noStrike" baseline="0" dirty="0">
                <a:latin typeface="Minion-Italic"/>
              </a:rPr>
              <a:t>.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F0051-2A60-4B11-B293-C5AAFD2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09969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Subclass and Superclass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E1513C-D33F-4AD4-ABB1-F666735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914400"/>
            <a:ext cx="10884023" cy="58592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 entity type may have additional meaningful subgroupings of its entities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Example: </a:t>
            </a:r>
            <a:r>
              <a:rPr lang="en-IN" dirty="0"/>
              <a:t>EMPLOYEE may be further grouped into: </a:t>
            </a:r>
          </a:p>
          <a:p>
            <a:pPr lvl="2"/>
            <a:r>
              <a:rPr lang="en-IN" dirty="0"/>
              <a:t>SECRETARY, ENGINEER, TECHNICIAN, …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Based on the EMPLOYEE’s Job</a:t>
            </a:r>
          </a:p>
          <a:p>
            <a:pPr lvl="2"/>
            <a:r>
              <a:rPr lang="en-IN" dirty="0"/>
              <a:t>MANAGER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EMPLOYEEs who are managers (the role they play)</a:t>
            </a:r>
          </a:p>
          <a:p>
            <a:pPr lvl="2"/>
            <a:r>
              <a:rPr lang="en-IN" dirty="0"/>
              <a:t>SALARIED_EMPLOYEE, HOURLY_EMPLOYEE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/>
              <a:t>Based on the EMPLOYEE’s method of pay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EER diagrams extend ER diagrams to represent these additional subgroupings, called </a:t>
            </a:r>
            <a:r>
              <a:rPr lang="en-IN" b="1" dirty="0">
                <a:solidFill>
                  <a:srgbClr val="7030A0"/>
                </a:solidFill>
              </a:rPr>
              <a:t>subclasses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subtypes.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/>
              <a:t>Each of these subgroupings is a subset of EMPLOYEE entities</a:t>
            </a:r>
            <a:r>
              <a:rPr lang="en-IN" altLang="en-US" sz="2800" b="1" dirty="0">
                <a:solidFill>
                  <a:srgbClr val="7030A0"/>
                </a:solidFill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Each is called a subclass of EMPLOYEE.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EMPLOYEE is the </a:t>
            </a:r>
            <a:r>
              <a:rPr lang="en-US" altLang="en-US" sz="2800" b="1" dirty="0">
                <a:solidFill>
                  <a:srgbClr val="7030A0"/>
                </a:solidFill>
              </a:rPr>
              <a:t>superclass</a:t>
            </a:r>
            <a:r>
              <a:rPr lang="en-US" altLang="en-US" sz="2800" dirty="0"/>
              <a:t> for each of these subclasses.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5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A7D04B-5D1B-4612-AEB2-7F698EC5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8" y="896645"/>
            <a:ext cx="10946167" cy="5859262"/>
          </a:xfrm>
        </p:spPr>
        <p:txBody>
          <a:bodyPr>
            <a:normAutofit fontScale="925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Consider the ternary relationship </a:t>
            </a:r>
            <a:r>
              <a:rPr lang="en-IN" i="1" dirty="0" err="1"/>
              <a:t>proj_guide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Suppose we want to record evaluations of a student by a guide on a project.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40A83E5-A42E-4370-9C59-AB8AD8CB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4E0402-B51F-48F7-82EA-1EF874A2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15" y="790109"/>
            <a:ext cx="5420243" cy="44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92DFE5-8C76-4454-B40A-40F6A0E5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878888"/>
            <a:ext cx="11017187" cy="589477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sets </a:t>
            </a:r>
            <a:r>
              <a:rPr lang="en-IN" i="1" dirty="0" err="1"/>
              <a:t>eval_for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proj_guide</a:t>
            </a:r>
            <a:r>
              <a:rPr lang="en-IN" dirty="0"/>
              <a:t> represent overlapping information.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There is redundant information, since every instructor, student, project combination in </a:t>
            </a:r>
            <a:r>
              <a:rPr lang="en-IN" i="1" dirty="0" err="1"/>
              <a:t>eval_for</a:t>
            </a:r>
            <a:r>
              <a:rPr lang="en-IN" dirty="0"/>
              <a:t> must also be in </a:t>
            </a:r>
            <a:r>
              <a:rPr lang="en-IN" i="1" dirty="0" err="1"/>
              <a:t>proj_guide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Every </a:t>
            </a:r>
            <a:r>
              <a:rPr lang="en-IN" i="1" dirty="0" err="1"/>
              <a:t>eval_for</a:t>
            </a:r>
            <a:r>
              <a:rPr lang="en-IN" i="1" dirty="0"/>
              <a:t> </a:t>
            </a:r>
            <a:r>
              <a:rPr lang="en-IN" dirty="0"/>
              <a:t>relationship corresponds to a </a:t>
            </a:r>
            <a:r>
              <a:rPr lang="en-IN" i="1" dirty="0" err="1"/>
              <a:t>proj_guide</a:t>
            </a:r>
            <a:r>
              <a:rPr lang="en-IN" dirty="0"/>
              <a:t> relationship.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2800" dirty="0">
                <a:ea typeface="ＭＳ Ｐゴシック" panose="020B0600070205080204" pitchFamily="34" charset="-128"/>
              </a:rPr>
              <a:t>ome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28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2800" dirty="0">
                <a:ea typeface="ＭＳ Ｐゴシック" panose="020B0600070205080204" pitchFamily="34" charset="-128"/>
              </a:rPr>
              <a:t>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ea typeface="ＭＳ Ｐゴシック" panose="020B0600070205080204" pitchFamily="34" charset="-128"/>
              </a:rPr>
              <a:t>W</a:t>
            </a:r>
            <a:r>
              <a:rPr lang="en-US" altLang="en-US" sz="2800" dirty="0">
                <a:ea typeface="ＭＳ Ｐゴシック" panose="020B0600070205080204" pitchFamily="34" charset="-128"/>
              </a:rPr>
              <a:t>e can’t discard the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2800" dirty="0">
                <a:ea typeface="ＭＳ Ｐゴシック" panose="020B0600070205080204" pitchFamily="34" charset="-128"/>
              </a:rPr>
              <a:t> relationship.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sz="2800" dirty="0">
                <a:ea typeface="ＭＳ Ｐゴシック" panose="020B0600070205080204" pitchFamily="34" charset="-128"/>
              </a:rPr>
              <a:t>Eliminate this redundancy via </a:t>
            </a:r>
            <a:r>
              <a:rPr lang="en-IN" altLang="en-US" sz="2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aggregation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>
                <a:ea typeface="ＭＳ Ｐゴシック" panose="020B0600070205080204" pitchFamily="34" charset="-128"/>
              </a:rPr>
              <a:t>Abstraction of relationship into new entity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4A87F7A-8DD5-4215-9689-53FFDE8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4277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C762F-0A0C-48EC-A7D1-50F3A1AA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322" y="967666"/>
            <a:ext cx="4740676" cy="578824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Aggregation is an abstraction through which relationships are treated as higher-level entities.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We regard relationship set </a:t>
            </a:r>
            <a:r>
              <a:rPr lang="en-IN" i="1" dirty="0" err="1"/>
              <a:t>proj</a:t>
            </a:r>
            <a:r>
              <a:rPr lang="en-IN" i="1" dirty="0"/>
              <a:t> guide</a:t>
            </a:r>
            <a:r>
              <a:rPr lang="en-IN" dirty="0"/>
              <a:t> (relating entity sets instructor, student, and project) as a higher-level entity set </a:t>
            </a:r>
            <a:r>
              <a:rPr lang="en-IN" i="1" dirty="0" err="1"/>
              <a:t>proj_guide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>
                <a:ea typeface="ＭＳ Ｐゴシック" panose="020B0600070205080204" pitchFamily="34" charset="-128"/>
              </a:rPr>
              <a:t>A student is guided by a particular instructor on a particular project.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8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AE76334-BCA4-4603-A644-59903F3A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87EB6F-4505-4149-A413-E1FB1A38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89" y="1083762"/>
            <a:ext cx="6130344" cy="49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106E1-16E5-4120-8679-28359DF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785463-F2E4-4458-961D-B842BE6B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7" y="870012"/>
            <a:ext cx="10928411" cy="588589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One limitation of the E-R model is that it cannot express relationships among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ER diagram is not capable of representing relationship between an entity and a relationship which may be required in some scenarios.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those cases, a relationship with its corresponding entities is aggregated into a higher level entity.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Aggregation is an abstraction through which we can represent relationships as higher level entity sets.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0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6D6B86-2480-4FC1-B066-2D7C1465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408" y="905522"/>
            <a:ext cx="4465467" cy="586814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Employee working for a project may require some machinery.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REQUIRE relationship is needed between relationship WORKS_FOR and entity MACHINERY.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Using aggregation, WORKS_FOR relationship with its entities EMPLOYEE and PROJECT is aggregated into single entity</a:t>
            </a:r>
            <a:r>
              <a:rPr lang="en-IN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73239"/>
                </a:solidFill>
                <a:latin typeface="urw-din"/>
              </a:rPr>
              <a:t>R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elationship REQUIRE is created between aggregated entity and MACHINERY.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D7D5494-F07D-4029-8A27-D9A89F30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94877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491268-5468-447C-B24C-30510B9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0" y="843378"/>
            <a:ext cx="6238274" cy="49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5B906-4713-42EE-8BA6-133AA2FE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96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Formal Definitions for the EER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44EEAB-9CE6-49DE-8CAE-5C411912C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1162974"/>
            <a:ext cx="10928412" cy="56106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 is a set or collection of entities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could be entity type, subclass, superclass, or category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rgbClr val="7030A0"/>
                </a:solidFill>
              </a:rPr>
              <a:t>Subclass</a:t>
            </a:r>
            <a:r>
              <a:rPr lang="en-IN" altLang="en-US" dirty="0"/>
              <a:t> S is a class whose: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altLang="en-US" dirty="0"/>
              <a:t>Type inherits all the attributes and relationship of a class 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altLang="en-US" dirty="0"/>
              <a:t>Set of entities must always be a subset of the set of entities of the other class C</a:t>
            </a:r>
          </a:p>
          <a:p>
            <a:pPr lvl="2" algn="just"/>
            <a:r>
              <a:rPr lang="en-IN" altLang="en-US" dirty="0"/>
              <a:t>S ⊆ C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dirty="0"/>
              <a:t>C is called the superclass of 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dirty="0"/>
              <a:t>A superclass/subclass relationship exists between S and 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Specialization</a:t>
            </a:r>
            <a:r>
              <a:rPr lang="en-US" altLang="en-US" dirty="0"/>
              <a:t> Z = {S</a:t>
            </a:r>
            <a:r>
              <a:rPr lang="en-US" altLang="en-US" baseline="-25000" dirty="0"/>
              <a:t>1</a:t>
            </a:r>
            <a:r>
              <a:rPr lang="en-US" altLang="en-US" dirty="0"/>
              <a:t>, S</a:t>
            </a:r>
            <a:r>
              <a:rPr lang="en-US" altLang="en-US" baseline="-25000" dirty="0"/>
              <a:t>2</a:t>
            </a:r>
            <a:r>
              <a:rPr lang="en-US" altLang="en-US" dirty="0"/>
              <a:t>,…, S</a:t>
            </a:r>
            <a:r>
              <a:rPr lang="en-US" altLang="en-US" baseline="-25000" dirty="0"/>
              <a:t>n</a:t>
            </a:r>
            <a:r>
              <a:rPr lang="en-US" altLang="en-US" dirty="0"/>
              <a:t>} is a set of subclasses with same superclass 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altLang="en-US" dirty="0"/>
              <a:t>G is called generalized entity type (or the superclass of the specialization, or </a:t>
            </a:r>
            <a:r>
              <a:rPr lang="en-IN" altLang="en-US" b="1" dirty="0">
                <a:solidFill>
                  <a:srgbClr val="7030A0"/>
                </a:solidFill>
              </a:rPr>
              <a:t>generalization </a:t>
            </a:r>
            <a:r>
              <a:rPr lang="en-IN" altLang="en-US" dirty="0"/>
              <a:t>of the subclasses {S</a:t>
            </a:r>
            <a:r>
              <a:rPr lang="en-IN" altLang="en-US" baseline="-25000" dirty="0"/>
              <a:t>1</a:t>
            </a:r>
            <a:r>
              <a:rPr lang="en-IN" altLang="en-US" dirty="0"/>
              <a:t>, S</a:t>
            </a:r>
            <a:r>
              <a:rPr lang="en-IN" altLang="en-US" baseline="-25000" dirty="0"/>
              <a:t>2</a:t>
            </a:r>
            <a:r>
              <a:rPr lang="en-IN" altLang="en-US" dirty="0"/>
              <a:t>, ..., S</a:t>
            </a:r>
            <a:r>
              <a:rPr lang="en-IN" altLang="en-US" baseline="-25000" dirty="0"/>
              <a:t>n</a:t>
            </a:r>
            <a:r>
              <a:rPr lang="en-IN" altLang="en-US" dirty="0"/>
              <a:t>}).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7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D8B84-B42B-4C19-95CC-10C07777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1100830"/>
            <a:ext cx="10946166" cy="56639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Z is </a:t>
            </a:r>
            <a:r>
              <a:rPr lang="en-IN" b="1" dirty="0">
                <a:solidFill>
                  <a:srgbClr val="7030A0"/>
                </a:solidFill>
              </a:rPr>
              <a:t>total</a:t>
            </a:r>
            <a:r>
              <a:rPr lang="en-IN" dirty="0"/>
              <a:t> if we always have: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</a:t>
            </a:r>
            <a:r>
              <a:rPr lang="en-IN" baseline="-25000" dirty="0"/>
              <a:t>1</a:t>
            </a:r>
            <a:r>
              <a:rPr lang="en-IN" dirty="0"/>
              <a:t> ∪ S</a:t>
            </a:r>
            <a:r>
              <a:rPr lang="en-IN" baseline="-25000" dirty="0"/>
              <a:t>2</a:t>
            </a:r>
            <a:r>
              <a:rPr lang="en-IN" dirty="0"/>
              <a:t> ∪ … ∪ S</a:t>
            </a:r>
            <a:r>
              <a:rPr lang="en-IN" baseline="-25000" dirty="0"/>
              <a:t>n</a:t>
            </a:r>
            <a:r>
              <a:rPr lang="en-IN" dirty="0"/>
              <a:t> = 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Otherwise, Z is </a:t>
            </a:r>
            <a:r>
              <a:rPr lang="en-IN" dirty="0">
                <a:solidFill>
                  <a:srgbClr val="7030A0"/>
                </a:solidFill>
              </a:rPr>
              <a:t>partial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Z is </a:t>
            </a:r>
            <a:r>
              <a:rPr lang="en-IN" b="1" dirty="0">
                <a:solidFill>
                  <a:srgbClr val="7030A0"/>
                </a:solidFill>
              </a:rPr>
              <a:t>disjoint</a:t>
            </a:r>
            <a:r>
              <a:rPr lang="en-IN" dirty="0"/>
              <a:t> if we always have: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</a:t>
            </a:r>
            <a:r>
              <a:rPr lang="en-IN" baseline="-25000" dirty="0"/>
              <a:t>i</a:t>
            </a:r>
            <a:r>
              <a:rPr lang="en-IN" dirty="0"/>
              <a:t> ∩ </a:t>
            </a:r>
            <a:r>
              <a:rPr lang="en-IN" dirty="0" err="1"/>
              <a:t>S</a:t>
            </a:r>
            <a:r>
              <a:rPr lang="en-IN" baseline="-25000" dirty="0" err="1"/>
              <a:t>j</a:t>
            </a:r>
            <a:r>
              <a:rPr lang="en-IN" dirty="0"/>
              <a:t> = Ø (empty-set) for </a:t>
            </a:r>
            <a:r>
              <a:rPr lang="en-IN" dirty="0" err="1"/>
              <a:t>i</a:t>
            </a:r>
            <a:r>
              <a:rPr lang="en-IN" dirty="0"/>
              <a:t> ≠ j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Otherwise, Z is </a:t>
            </a:r>
            <a:r>
              <a:rPr lang="en-US" altLang="en-US" b="1" dirty="0">
                <a:solidFill>
                  <a:srgbClr val="7030A0"/>
                </a:solidFill>
              </a:rPr>
              <a:t>overlapping</a:t>
            </a:r>
            <a:r>
              <a:rPr lang="en-US" alt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Category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UNION type </a:t>
            </a:r>
            <a:r>
              <a:rPr lang="en-IN" dirty="0"/>
              <a:t>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 class that is a subset of the union of n different </a:t>
            </a:r>
            <a:r>
              <a:rPr lang="en-IN" dirty="0" err="1"/>
              <a:t>superclasses</a:t>
            </a:r>
            <a:r>
              <a:rPr lang="en-IN" dirty="0"/>
              <a:t> D</a:t>
            </a:r>
            <a:r>
              <a:rPr lang="en-IN" baseline="-25000" dirty="0"/>
              <a:t>1</a:t>
            </a:r>
            <a:r>
              <a:rPr lang="en-IN" dirty="0"/>
              <a:t>, D</a:t>
            </a:r>
            <a:r>
              <a:rPr lang="en-IN" baseline="-25000" dirty="0"/>
              <a:t>2</a:t>
            </a:r>
            <a:r>
              <a:rPr lang="en-IN" dirty="0"/>
              <a:t>,…,</a:t>
            </a:r>
            <a:r>
              <a:rPr lang="en-IN" dirty="0" err="1"/>
              <a:t>D</a:t>
            </a:r>
            <a:r>
              <a:rPr lang="en-IN" baseline="-25000" dirty="0" err="1"/>
              <a:t>n</a:t>
            </a:r>
            <a:r>
              <a:rPr lang="en-IN" dirty="0"/>
              <a:t>, n&gt;1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 ⊆ (D</a:t>
            </a:r>
            <a:r>
              <a:rPr lang="en-IN" baseline="-25000" dirty="0"/>
              <a:t>1</a:t>
            </a:r>
            <a:r>
              <a:rPr lang="en-IN" dirty="0"/>
              <a:t> ∪ D</a:t>
            </a:r>
            <a:r>
              <a:rPr lang="en-IN" baseline="-25000" dirty="0"/>
              <a:t>2</a:t>
            </a:r>
            <a:r>
              <a:rPr lang="en-IN" dirty="0"/>
              <a:t> ∪ … ∪ </a:t>
            </a:r>
            <a:r>
              <a:rPr lang="en-IN" dirty="0" err="1"/>
              <a:t>D</a:t>
            </a:r>
            <a:r>
              <a:rPr lang="en-IN" baseline="-25000" dirty="0" err="1"/>
              <a:t>n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0EB2F2-D523-4F29-B624-E91B87DD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96" y="18892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Formal Definitions for the EER Model Concepts</a:t>
            </a:r>
          </a:p>
        </p:txBody>
      </p:sp>
    </p:spTree>
    <p:extLst>
      <p:ext uri="{BB962C8B-B14F-4D97-AF65-F5344CB8AC3E}">
        <p14:creationId xmlns:p14="http://schemas.microsoft.com/office/powerpoint/2010/main" val="17225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48A4CE9-DD7F-496D-BCD3-122EBF7B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09969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Subclass and Superclass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121C2F-3BBC-4739-97F1-913E3D7C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67" y="924928"/>
            <a:ext cx="3345598" cy="58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2C49D-82E5-461B-B53F-71F20C69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8" y="923278"/>
            <a:ext cx="10892901" cy="58503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Superclass/subclass relationships: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EMPLOYEE/SECRETARY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EMPLOYEE/TECHNICIAN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EMPLOYEE/MANAGER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These are also called </a:t>
            </a:r>
            <a:r>
              <a:rPr lang="en-IN" b="1" dirty="0">
                <a:solidFill>
                  <a:srgbClr val="7030A0"/>
                </a:solidFill>
              </a:rPr>
              <a:t>IS-A </a:t>
            </a:r>
            <a:r>
              <a:rPr lang="en-IN" dirty="0">
                <a:solidFill>
                  <a:srgbClr val="7030A0"/>
                </a:solidFill>
              </a:rPr>
              <a:t>(</a:t>
            </a:r>
            <a:r>
              <a:rPr lang="en-IN" dirty="0"/>
              <a:t>or </a:t>
            </a:r>
            <a:r>
              <a:rPr lang="en-IN" b="1" dirty="0">
                <a:solidFill>
                  <a:srgbClr val="7030A0"/>
                </a:solidFill>
              </a:rPr>
              <a:t>IS-AN</a:t>
            </a:r>
            <a:r>
              <a:rPr lang="en-IN" dirty="0"/>
              <a:t>)</a:t>
            </a:r>
            <a:r>
              <a:rPr lang="en-IN" b="1" dirty="0">
                <a:solidFill>
                  <a:srgbClr val="7030A0"/>
                </a:solidFill>
              </a:rPr>
              <a:t> relationships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SECRETARY IS-AN EMPLOYEE, TECHNICIAN IS-AN EMPLOYEE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An entity that is member of a subclass represents the same real-world entity as some member of the superclass</a:t>
            </a:r>
            <a:r>
              <a:rPr lang="en-IN" altLang="en-US" sz="28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subclass member is the same entity in a distinct specific role.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An entity cannot exist in the database only by being a member of a subclass; it must also be a member of the superclass.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 member of the superclass can be optionally included as a member of any number of its subclasses.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395F18C-EDB1-4C15-BDC2-8E1648D2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09969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Subclass and Superclass </a:t>
            </a:r>
          </a:p>
        </p:txBody>
      </p:sp>
    </p:spTree>
    <p:extLst>
      <p:ext uri="{BB962C8B-B14F-4D97-AF65-F5344CB8AC3E}">
        <p14:creationId xmlns:p14="http://schemas.microsoft.com/office/powerpoint/2010/main" val="34869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6A18A0-3BB8-4ED6-B40E-9C7F10D4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976544"/>
            <a:ext cx="10919533" cy="577936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Examples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salaried employee who is also an engineer belongs to the two subclasses: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ENGINEER, and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SALARIED_EMPLOYEE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salaried employee who is also an engineering manager belongs to the three subclasses: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MANAGER,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ENGINEER, and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SALARIED_EMPLOYEE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It is not necessary that every entity in a superclass be a member of some subclass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235C11-0845-4093-91AF-8881F6F3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"/>
            <a:ext cx="10515600" cy="109969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Subclass and Superclass </a:t>
            </a:r>
          </a:p>
        </p:txBody>
      </p:sp>
    </p:spTree>
    <p:extLst>
      <p:ext uri="{BB962C8B-B14F-4D97-AF65-F5344CB8AC3E}">
        <p14:creationId xmlns:p14="http://schemas.microsoft.com/office/powerpoint/2010/main" val="40125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4F41-111C-48F3-B676-5D6366BF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17959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</a:rPr>
              <a:t>Inheritance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C2E219-5BD6-427D-A7C2-2F7ADC07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1065320"/>
            <a:ext cx="10848512" cy="570834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An entity that is member of a subclass </a:t>
            </a:r>
            <a:r>
              <a:rPr lang="en-US" altLang="en-US" i="1" dirty="0"/>
              <a:t>inherits</a:t>
            </a:r>
            <a:r>
              <a:rPr lang="en-US" altLang="en-US" dirty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All attributes of the entity as a member of the superclass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All relationships of the entity as a member of the superclass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/>
              <a:t>Example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SECRETARY (as well as TECHNICIAN and ENGINEER) inherit the attributes Name, SSN, …, from EMPLOYEE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Every SECRETARY entity will have values for the inherited attributes.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6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5E3E0-1BBD-4AA8-86FF-FF117831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17450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40EA72-F1BA-494B-976A-5590ED5F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4" y="985421"/>
            <a:ext cx="10910656" cy="575273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The process of </a:t>
            </a:r>
            <a:r>
              <a:rPr lang="en-IN" dirty="0" smtClean="0"/>
              <a:t>defining </a:t>
            </a:r>
            <a:r>
              <a:rPr lang="en-IN" dirty="0" smtClean="0">
                <a:solidFill>
                  <a:srgbClr val="C00000"/>
                </a:solidFill>
              </a:rPr>
              <a:t>set of subclasses </a:t>
            </a:r>
            <a:r>
              <a:rPr lang="en-IN" dirty="0"/>
              <a:t>within an entity set is called </a:t>
            </a:r>
            <a:r>
              <a:rPr lang="en-IN" dirty="0">
                <a:solidFill>
                  <a:srgbClr val="C00000"/>
                </a:solidFill>
              </a:rPr>
              <a:t>specialization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/>
              <a:t>The </a:t>
            </a:r>
            <a:r>
              <a:rPr lang="en-US" altLang="en-US" dirty="0"/>
              <a:t>set of subclasses is based upon some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distinguishing characteristics</a:t>
            </a:r>
            <a:r>
              <a:rPr lang="en-US" altLang="en-US" dirty="0"/>
              <a:t> of the entities in the superclass.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/>
              <a:t>Example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{</a:t>
            </a:r>
            <a:r>
              <a:rPr lang="en-US" altLang="en-US" dirty="0">
                <a:solidFill>
                  <a:srgbClr val="C00000"/>
                </a:solidFill>
              </a:rPr>
              <a:t>SECRETARY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C00000"/>
                </a:solidFill>
              </a:rPr>
              <a:t>ENGINEER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C00000"/>
                </a:solidFill>
              </a:rPr>
              <a:t>TECHNICIAN</a:t>
            </a:r>
            <a:r>
              <a:rPr lang="en-US" altLang="en-US" dirty="0"/>
              <a:t>} is a specialization of EMPLOYEE based upon </a:t>
            </a:r>
            <a:r>
              <a:rPr lang="en-US" altLang="en-US" i="1" dirty="0">
                <a:solidFill>
                  <a:srgbClr val="00B050"/>
                </a:solidFill>
              </a:rPr>
              <a:t>job type</a:t>
            </a:r>
            <a:r>
              <a:rPr lang="en-US" altLang="en-US" i="1" dirty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MANAGER is a specialization of EMPLOYEE based on the </a:t>
            </a:r>
            <a:r>
              <a:rPr lang="en-IN" altLang="en-US" i="1" dirty="0">
                <a:solidFill>
                  <a:srgbClr val="00B050"/>
                </a:solidFill>
              </a:rPr>
              <a:t>role the employee plays</a:t>
            </a:r>
            <a:r>
              <a:rPr lang="en-IN" altLang="en-US" dirty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{SALARIED_EMPLOYEE, HOURLY_EMPLOYEE} is a specialization of </a:t>
            </a:r>
            <a:r>
              <a:rPr lang="en-IN" altLang="en-US" dirty="0"/>
              <a:t>EMPLOYEE </a:t>
            </a:r>
            <a:r>
              <a:rPr lang="en-US" altLang="en-US" sz="2400" dirty="0"/>
              <a:t>based on </a:t>
            </a:r>
            <a:r>
              <a:rPr lang="en-US" altLang="en-US" sz="2400" i="1" dirty="0">
                <a:solidFill>
                  <a:srgbClr val="00B050"/>
                </a:solidFill>
              </a:rPr>
              <a:t>method of pay</a:t>
            </a:r>
            <a:r>
              <a:rPr lang="en-US" altLang="en-US" sz="2400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May have </a:t>
            </a:r>
            <a:r>
              <a:rPr lang="en-US" altLang="en-US" dirty="0">
                <a:solidFill>
                  <a:srgbClr val="C00000"/>
                </a:solidFill>
              </a:rPr>
              <a:t>several</a:t>
            </a:r>
            <a:r>
              <a:rPr lang="en-US" altLang="en-US" dirty="0"/>
              <a:t> specializations of the same superclass.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Superclass/subclass relationships and specialization can be diagrammatically represented in EER diagrams.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altLang="en-US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i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1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EABBF3D-5F9C-41EE-8CDF-95815E46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17450"/>
          </a:xfrm>
        </p:spPr>
        <p:txBody>
          <a:bodyPr/>
          <a:lstStyle/>
          <a:p>
            <a:pPr algn="ctr"/>
            <a:r>
              <a:rPr lang="en-US" altLang="en-US" sz="4400" b="1" dirty="0">
                <a:solidFill>
                  <a:schemeClr val="accent4">
                    <a:lumMod val="50000"/>
                  </a:schemeClr>
                </a:solidFill>
              </a:rPr>
              <a:t>Specialization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2812E8-CFA0-4596-BD69-B5C24665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66" y="1375900"/>
            <a:ext cx="7616882" cy="4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2056</Words>
  <Application>Microsoft Office PowerPoint</Application>
  <PresentationFormat>Custom</PresentationFormat>
  <Paragraphs>245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Extended Entity-Relationship  (EER) Model</vt:lpstr>
      <vt:lpstr>EER Model</vt:lpstr>
      <vt:lpstr>Subclass and Superclass</vt:lpstr>
      <vt:lpstr>Subclass and Superclass </vt:lpstr>
      <vt:lpstr>Subclass and Superclass </vt:lpstr>
      <vt:lpstr>Subclass and Superclass </vt:lpstr>
      <vt:lpstr>Inheritance</vt:lpstr>
      <vt:lpstr>Specialization</vt:lpstr>
      <vt:lpstr>Specialization</vt:lpstr>
      <vt:lpstr>EER diagram notation to represent subclasses and specialization</vt:lpstr>
      <vt:lpstr>Specialization</vt:lpstr>
      <vt:lpstr>Specialization</vt:lpstr>
      <vt:lpstr>Specialization</vt:lpstr>
      <vt:lpstr>Specialization</vt:lpstr>
      <vt:lpstr>Generalization</vt:lpstr>
      <vt:lpstr>Generalization</vt:lpstr>
      <vt:lpstr>Notations for Generalization and Specialization</vt:lpstr>
      <vt:lpstr>Generalization</vt:lpstr>
      <vt:lpstr>Constraints</vt:lpstr>
      <vt:lpstr>Constraints</vt:lpstr>
      <vt:lpstr>Example of disjoint partial Specialization</vt:lpstr>
      <vt:lpstr>Example of overlapping total Specialization</vt:lpstr>
      <vt:lpstr>Specialization/Generalization Hierarchies</vt:lpstr>
      <vt:lpstr>Specialization lattice</vt:lpstr>
      <vt:lpstr>Specialization/Generalization Hierarchies and Lattices</vt:lpstr>
      <vt:lpstr>Specialization / Generalization Lattice Example (UNIVERSITY)</vt:lpstr>
      <vt:lpstr>Categories (UNION TYPES) </vt:lpstr>
      <vt:lpstr>PowerPoint Presentation</vt:lpstr>
      <vt:lpstr>PowerPoint Presentation</vt:lpstr>
      <vt:lpstr>Aggregation</vt:lpstr>
      <vt:lpstr>Aggregation</vt:lpstr>
      <vt:lpstr>Aggregation</vt:lpstr>
      <vt:lpstr>Aggregation</vt:lpstr>
      <vt:lpstr>Aggregation</vt:lpstr>
      <vt:lpstr>Formal Definitions for the EER Model Concepts</vt:lpstr>
      <vt:lpstr>Formal Definitions for the EER Model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Entity-Relationship  (EER) Modeling</dc:title>
  <dc:creator>PRATIK ROY</dc:creator>
  <cp:lastModifiedBy>hp</cp:lastModifiedBy>
  <cp:revision>37</cp:revision>
  <dcterms:created xsi:type="dcterms:W3CDTF">2021-09-28T02:26:27Z</dcterms:created>
  <dcterms:modified xsi:type="dcterms:W3CDTF">2022-01-27T05:56:44Z</dcterms:modified>
</cp:coreProperties>
</file>