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75" r:id="rId9"/>
    <p:sldId id="262" r:id="rId10"/>
    <p:sldId id="263" r:id="rId11"/>
    <p:sldId id="276" r:id="rId12"/>
    <p:sldId id="264" r:id="rId13"/>
    <p:sldId id="265" r:id="rId14"/>
    <p:sldId id="277" r:id="rId15"/>
    <p:sldId id="266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B3B68-7168-445D-9C26-2B2971C3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3664AA-BB2F-409B-8936-0717D7C03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62D586-7102-4F64-9886-77A4F3B8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9896B5-E1A1-452B-AB7A-668FE050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DA6CCE-8753-43EC-9936-7629721A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1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18DB2-139D-49E3-8B40-404E4E3D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856A15-F2D7-4BDA-88C8-898B64DC8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985FDC-00D6-4602-91C5-3749AB12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C9ECEC-8843-4BBA-8937-6AD250B9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1398-FCD4-497E-9322-AA3FB845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744DD8-E6EF-4278-B073-0642D36A0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0C9D66-1808-4593-9A93-F360F863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028260-ACD7-4A60-9D8F-28464711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9ED29B-DB4E-47DD-A4EE-F7A496DB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B21DE9-D64A-49CD-B57B-23B13D82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C87CF-318D-4209-AD94-045BAFE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00403B-9DBE-4E95-815E-FC660FDA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02DFA9-6DCE-48E0-AF9D-E987A674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CDEB1F-EBBF-423B-801B-6704140D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E8EEB2-D33E-4F66-B126-EE775016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3016-DC6F-4A3E-B773-33FB312D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4D52C7-5F06-4D6D-8E7F-31FAD44CD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9D78E0-7FA8-45CF-9CFF-8DA9CBDD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3BFA0C-877C-4537-A2C6-C272E775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C3953-CC51-4E9B-A7B2-C7547ACA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3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EB74BA-774F-4529-8EAA-F0E90F0A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A67C1-608E-4054-AE68-0A3088A7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7AAE91-17D9-4DC2-8D1F-A6EC3D37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93B32D-2133-4A36-8127-E9E4B3BC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77E975-21AB-4345-A919-1D4AF23A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EA1B09-534C-4A47-83BE-F89F1805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0A021-C19D-4706-9852-DAE5C0D8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E8F262-B590-4C73-9741-7FCD145F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5C5D1F-DF7B-48B4-B0C7-0BCF9CAD9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58C13F-012D-434F-ABE6-77EC2D54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8F887C9-83C0-4F67-9DF1-9494FA44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E9D9CE3-F1D2-4B9A-8022-4AF065A0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B2CDFE-A1BF-4BC3-9107-7D39E0AA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A784CC0-3691-4219-B7EA-FCC4996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2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E33C6-A876-4B5C-943C-B58039E8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67ED059-0124-462B-9001-BE3D1360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FDD991-64BF-4592-8675-E3507060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1E77282-F7F8-4C7C-AE50-20131A35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2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A9E65D6-4811-488A-84C6-03A4951C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E882319-9ADD-4862-A0A5-42A7D4F6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572AF4-47F3-4743-9127-1DBD43AC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C2C9E-5EA1-4674-A262-52A1D221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DDF4-B7C4-4465-8EAA-3CDD494B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90EF77-C24B-45A0-B832-F0BCA8AF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783BECA-373D-4F69-9A04-AF21A02A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786DB0-1006-4765-9015-7DDF3F50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F81B182-5545-4C77-8567-4537DC1F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1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B8B7B-040F-4723-88C2-9F034A87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94D54F-2170-45F6-BD4E-A00CAF71B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781169-9C9E-408D-92AB-BF56BDD7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F0C256-120A-4D3D-90F5-D6CEAE08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BE04FF-84FC-406B-82E5-CEC9849A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9945B7-42F8-48DF-BA36-35CEFA31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1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579956C-9EDA-4758-BEA4-A710B30B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C6BB8F-087C-47BC-8AB2-5D8E0404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A269DF-41BA-41FC-A4F9-BA26E9251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B435-A632-4AAF-8AE2-ECE0100C880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068B3B-382D-494B-A133-52FB15A69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844C97-F18F-48AC-A26A-C3C52F5C7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E863-134E-4B77-9A84-ECA0E341A06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BB53475-FAE4-4C1D-9C26-3FF245415D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" y="26870"/>
            <a:ext cx="760888" cy="7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14D1DF-DC5E-47A3-816E-DFA1E9C4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Reduction of ER Model to Relational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43CE2-07E2-4A95-8FFD-8B4F47A4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14407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Binary 1:1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8F3747-8E85-471E-AC6D-8BDE7585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0" y="994299"/>
            <a:ext cx="10804125" cy="576160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each binary 1:1 relationship type R in the ER schema, identify the relations S and T that correspond to the entity types participating in 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There are three possible approaches: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7030A0"/>
                </a:solidFill>
              </a:rPr>
              <a:t>Foreign Key (2 relations) approach:</a:t>
            </a:r>
            <a:r>
              <a:rPr lang="en-US" altLang="en-US" sz="2400" dirty="0"/>
              <a:t> Choose one of the relations, say S and include a foreign key in S the primary key of T. It is better to choose an entity type with total participation in R in the role of 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/>
              <a:t>Example</a:t>
            </a:r>
            <a:r>
              <a:rPr lang="en-US" altLang="en-US" sz="2400" dirty="0"/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altLang="en-US" dirty="0"/>
              <a:t>1:1 relation MANAGES is mapped by choosing the participating entity type DEPARTMENT to serve in the role of S, because its participation in the MANAGES relationship type is total.</a:t>
            </a:r>
          </a:p>
          <a:p>
            <a:pPr lvl="2" algn="just">
              <a:lnSpc>
                <a:spcPct val="100000"/>
              </a:lnSpc>
            </a:pPr>
            <a:r>
              <a:rPr lang="en-IN" altLang="en-US" dirty="0"/>
              <a:t>Include the primary key of the EMPLOYEE relation as foreign key in the DEPARTMENT relation.</a:t>
            </a:r>
          </a:p>
          <a:p>
            <a:pPr lvl="2" algn="just">
              <a:lnSpc>
                <a:spcPct val="100000"/>
              </a:lnSpc>
            </a:pPr>
            <a:r>
              <a:rPr lang="en-IN" altLang="en-US" dirty="0"/>
              <a:t>Include simple attribute </a:t>
            </a:r>
            <a:r>
              <a:rPr lang="en-IN" altLang="en-US" dirty="0" err="1"/>
              <a:t>Start_date</a:t>
            </a:r>
            <a:r>
              <a:rPr lang="en-IN" altLang="en-US" dirty="0"/>
              <a:t> of MANAGES relationship type in DEPARTMENT relation.</a:t>
            </a:r>
            <a:endParaRPr lang="en-US" altLang="en-US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47ADDF-B749-43F2-843D-C0C18FFE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76" y="5863701"/>
            <a:ext cx="5923765" cy="8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547B51-A06D-46E6-90C9-6E4E421E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94" y="189909"/>
            <a:ext cx="7476923" cy="65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B2E0C0-DEBD-4DA3-B4B8-CAF05668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038687"/>
            <a:ext cx="10848513" cy="57172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Merged relation (1 relation) option:</a:t>
            </a:r>
            <a:r>
              <a:rPr lang="en-IN" dirty="0"/>
              <a:t> An alternate mapping of a 1:1 relationship type is possible by merging the two entity types and the relationship into a single relation. This may be appropriate when both </a:t>
            </a:r>
            <a:r>
              <a:rPr lang="en-IN" i="1" dirty="0"/>
              <a:t>participations are total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Cross-reference or relationship relation (3 relations) option:</a:t>
            </a:r>
            <a:r>
              <a:rPr lang="en-IN" dirty="0"/>
              <a:t> The third alternative is to set up a third relation R for the purpose of cross-referencing the primary keys of the two relations S and T representing the entity types.</a:t>
            </a:r>
          </a:p>
          <a:p>
            <a:pPr algn="just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EA6B13B-35A9-4E2B-A41D-C919B0B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14407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Binary 1:1 Relationship Types</a:t>
            </a:r>
          </a:p>
        </p:txBody>
      </p:sp>
    </p:spTree>
    <p:extLst>
      <p:ext uri="{BB962C8B-B14F-4D97-AF65-F5344CB8AC3E}">
        <p14:creationId xmlns:p14="http://schemas.microsoft.com/office/powerpoint/2010/main" val="7429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76260-F5AE-444E-AA91-7D2BDA29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1529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Binary 1:N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8A1B7E-7A7F-4F06-BF47-EA032F69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985420"/>
            <a:ext cx="10901779" cy="579711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each regular binary 1:N relationship type R, identify the relation S that represent the participating entity type at the N-side of the relationship type.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Include as foreign key in S the primary key of the relation T that represents the other entity type participating in 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Include any simple attributes of the 1:N relation type as attributes of S.</a:t>
            </a:r>
            <a:endParaRPr lang="en-IN" altLang="en-US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Example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1:N relationship types WORKS_FOR, CONTROLS, and SUPERVISION.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WORKS_FOR we include the primary key DNUMBER of the DEPARTMENT relation as foreign key in the EMPLOYEE relation.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8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547B51-A06D-46E6-90C9-6E4E421E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94" y="189909"/>
            <a:ext cx="7476923" cy="65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C3E050-6F0C-4B9F-9946-765ED9BD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5295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Binary M:N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450180-EE44-4E08-B555-01073D6D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1003176"/>
            <a:ext cx="11026066" cy="576160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each regular binary M:N relationship type R, create a new relation S to represent R. This is a </a:t>
            </a:r>
            <a:r>
              <a:rPr lang="en-IN" i="1" dirty="0"/>
              <a:t>relationship relation</a:t>
            </a:r>
            <a:r>
              <a:rPr lang="en-IN" dirty="0"/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Include as foreign key attributes in S the primary keys of the relations that represent the participating entity types; </a:t>
            </a:r>
            <a:r>
              <a:rPr lang="en-IN" i="1" dirty="0"/>
              <a:t>their combination will form the primary key</a:t>
            </a:r>
            <a:r>
              <a:rPr lang="en-IN" dirty="0"/>
              <a:t> of 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Also include any simple attributes of the M:N relationship type (or simple components of composite attributes) as attributes of 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Example</a:t>
            </a:r>
            <a:endParaRPr lang="en-IN" dirty="0"/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M:N relationship type WORKS_ON is mapped by creating a relation WORKS_ON in relational database schema.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primary keys of the PROJECT and EMPLOYEE relations are included as foreign keys in WORKS_ON. 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HOURS in WORKS_ON represents the HOURS attribute of the relation type. The primary key of the WORKS_ON relation is combination of foreign key attributes {ESSN, PNO}.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3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547B51-A06D-46E6-90C9-6E4E421E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94" y="189909"/>
            <a:ext cx="7476923" cy="65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D3B3E9-3DB3-4210-B644-D9C30B6B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6418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Multivalued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3531B9-EBEF-44B8-A292-01749D86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87" y="976544"/>
            <a:ext cx="11034943" cy="57971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each multivalued attribute A, create a new relation 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 will include an attribute corresponding to A, plus the primary key attribute K as foreign key in R of the relation that represents the entity type or relationship type that has A as a multivalued attribute.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primary key of R is the combination of A and K.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If the multivalued attribute is composite, we include its simple components.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Example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relation DEPT_LOCATIONS is created.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DLOCATION represents the multivalued attribute LOCATIONS of DEPARTMENT, while DNUMBER as foreign key represents primary key of DEPARTMENT relation.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Primary key of R is the combination of {DNUMBER, DLOCATION}.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4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F881A-88B2-4C38-8185-C800FB1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09081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N-</a:t>
            </a:r>
            <a:r>
              <a:rPr lang="en-IN" b="1" dirty="0" err="1">
                <a:solidFill>
                  <a:schemeClr val="accent4">
                    <a:lumMod val="50000"/>
                  </a:schemeClr>
                </a:solidFill>
              </a:rPr>
              <a:t>ary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4291B3-8149-423C-BAE0-F3BAED97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967666"/>
            <a:ext cx="10981678" cy="5814874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each n-</a:t>
            </a:r>
            <a:r>
              <a:rPr lang="en-IN" dirty="0" err="1"/>
              <a:t>ary</a:t>
            </a:r>
            <a:r>
              <a:rPr lang="en-IN" dirty="0"/>
              <a:t> relationship type R, where n&gt;2, create a new relationship S to represent 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Include as foreign key attributes in S the primary keys of the relations that represent the participating entity types.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I</a:t>
            </a:r>
            <a:r>
              <a:rPr lang="en-US" altLang="en-US" sz="2800" dirty="0"/>
              <a:t>nclude any simple attributes of the n-</a:t>
            </a:r>
            <a:r>
              <a:rPr lang="en-US" altLang="en-US" sz="2800" dirty="0" err="1"/>
              <a:t>ary</a:t>
            </a:r>
            <a:r>
              <a:rPr lang="en-US" altLang="en-US" sz="2800" dirty="0"/>
              <a:t> relationship type (or simple components of composite attributes) as attributes of 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Example</a:t>
            </a:r>
            <a:endParaRPr lang="en-IN" b="1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relationship type SUPPLY in next slide.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This can be mapped to relation SUPPLY shown in the relational schema, whose primary key is combination of three foreign keys {SNAME, PARTNO, PROJNAME}.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8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077189B-E783-4711-9121-D0265233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3755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N-</a:t>
            </a:r>
            <a:r>
              <a:rPr lang="en-IN" b="1" dirty="0" err="1">
                <a:solidFill>
                  <a:schemeClr val="accent4">
                    <a:lumMod val="50000"/>
                  </a:schemeClr>
                </a:solidFill>
              </a:rPr>
              <a:t>ary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 Relationship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8830A77-B3EF-4F24-BC6E-BB252D51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3" y="2761973"/>
            <a:ext cx="6378867" cy="2173192"/>
          </a:xfrm>
          <a:prstGeom prst="rect">
            <a:avLst/>
          </a:prstGeom>
        </p:spPr>
      </p:pic>
      <p:pic>
        <p:nvPicPr>
          <p:cNvPr id="7" name="Picture 2" descr="fig09_04.jpg">
            <a:extLst>
              <a:ext uri="{FF2B5EF4-FFF2-40B4-BE49-F238E27FC236}">
                <a16:creationId xmlns="" xmlns:a16="http://schemas.microsoft.com/office/drawing/2014/main" id="{293FC75B-5951-415A-8147-5284837B2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31351" y="1669004"/>
            <a:ext cx="4660540" cy="3994950"/>
          </a:xfrm>
          <a:noFill/>
        </p:spPr>
      </p:pic>
    </p:spTree>
    <p:extLst>
      <p:ext uri="{BB962C8B-B14F-4D97-AF65-F5344CB8AC3E}">
        <p14:creationId xmlns:p14="http://schemas.microsoft.com/office/powerpoint/2010/main" val="22468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B5C23E-9EB4-408F-BC7A-2352FB32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8"/>
            <a:ext cx="10515600" cy="12417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ER-to-Relational Mapping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748569-CCC7-43A5-B255-870B2D31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1003177"/>
            <a:ext cx="10848511" cy="575273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Mapping of Regular Entity Types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Mapping of Weak Entity Types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Mapping of Binary 1:1 Relation Types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Mapping of Binary 1:N Relationship Types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Mapping of Binary M:N Relationship Types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Mapping of Multivalued attributes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Mapping of N-</a:t>
            </a:r>
            <a:r>
              <a:rPr lang="en-IN" dirty="0" err="1"/>
              <a:t>ary</a:t>
            </a:r>
            <a:r>
              <a:rPr lang="en-IN" dirty="0"/>
              <a:t> Relationship Types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Options for Mapping Specialization or Generalization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Mapping of Aggregation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31A88-1A0D-4388-B941-554E219C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"/>
            <a:ext cx="10515600" cy="127724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Correspondence between ER and Relational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D5B3AB-92DB-4115-AC8F-43EFB853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83" y="1639836"/>
            <a:ext cx="10192922" cy="47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DBF83-BE12-466F-9F0A-C5B8D0FD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9" y="18892"/>
            <a:ext cx="10515600" cy="112632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Specialization/Generalization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7E497F-D1D6-4E7A-BAAD-4BA25FF2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012054"/>
            <a:ext cx="7474997" cy="57527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Method 1</a:t>
            </a:r>
            <a:r>
              <a:rPr lang="en-IN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Form a schema for higher-level entity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Form a schema for each lower-level entity set, include primary key of higher-level entity set and local attributes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dirty="0">
                <a:ea typeface="ＭＳ Ｐゴシック" panose="020B0600070205080204" pitchFamily="34" charset="-128"/>
              </a:rPr>
              <a:t> requires accessing two relations, one corresponding to low-level schema and one corresponding to high-level schema.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A92522-6D90-4D56-966E-0B4A30A6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1" y="1478465"/>
            <a:ext cx="3663624" cy="3785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DD28231-0C4F-4B1F-AA09-0623BC9C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13" y="3189832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60370-1F24-417E-8A97-4199D449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82" y="985420"/>
            <a:ext cx="6871315" cy="5779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Method 2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Form a schema for each entity set with all local and inherited attributes.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city</a:t>
            </a:r>
            <a:r>
              <a:rPr lang="en-US" altLang="en-US" dirty="0">
                <a:ea typeface="ＭＳ Ｐゴシック" panose="020B0600070205080204" pitchFamily="34" charset="-128"/>
              </a:rPr>
              <a:t> may be stored redundantly for people who are both students and employees.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FADD2CD-6C87-4715-8AB9-7942D66E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75" y="18892"/>
            <a:ext cx="10515600" cy="112632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Specialization/Generalization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199FBB-C8A2-4428-B9F3-B9767A73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59" y="1700406"/>
            <a:ext cx="3728623" cy="3853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95AF519-722E-4E3F-B70A-03A35C33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09" y="2348290"/>
            <a:ext cx="4627999" cy="12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37C5A8-A4FD-43B4-A155-DC5F87E2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139" y="1145220"/>
            <a:ext cx="6223245" cy="5619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To represent aggregation, create a schema containing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Primary key of the aggregated relationship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Primary key of the associated entity set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Any descriptive attributes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our example: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Schema </a:t>
            </a:r>
            <a:r>
              <a:rPr lang="en-IN" dirty="0" err="1"/>
              <a:t>eval_for</a:t>
            </a:r>
            <a:r>
              <a:rPr lang="en-IN" dirty="0"/>
              <a:t> is:</a:t>
            </a:r>
          </a:p>
          <a:p>
            <a:pPr marL="0" indent="0" algn="just">
              <a:buNone/>
            </a:pPr>
            <a:r>
              <a:rPr lang="en-IN" sz="2000" dirty="0"/>
              <a:t>              </a:t>
            </a:r>
            <a:r>
              <a:rPr lang="en-IN" sz="2200" dirty="0" err="1"/>
              <a:t>eval_for</a:t>
            </a:r>
            <a:r>
              <a:rPr lang="en-IN" sz="2200" dirty="0"/>
              <a:t> (</a:t>
            </a:r>
            <a:r>
              <a:rPr lang="en-IN" sz="2200" dirty="0" err="1"/>
              <a:t>s_ID</a:t>
            </a:r>
            <a:r>
              <a:rPr lang="en-IN" sz="2200" dirty="0"/>
              <a:t>, </a:t>
            </a:r>
            <a:r>
              <a:rPr lang="en-IN" sz="2200" dirty="0" err="1"/>
              <a:t>project_id</a:t>
            </a:r>
            <a:r>
              <a:rPr lang="en-IN" sz="2200" dirty="0"/>
              <a:t>, </a:t>
            </a:r>
            <a:r>
              <a:rPr lang="en-IN" sz="2200" dirty="0" err="1"/>
              <a:t>i_ID</a:t>
            </a:r>
            <a:r>
              <a:rPr lang="en-IN" sz="2200" dirty="0"/>
              <a:t>, </a:t>
            </a:r>
            <a:r>
              <a:rPr lang="en-IN" sz="2200" dirty="0" err="1"/>
              <a:t>evaluation_id</a:t>
            </a:r>
            <a:r>
              <a:rPr lang="en-IN" sz="2200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The schema </a:t>
            </a:r>
            <a:r>
              <a:rPr lang="en-IN" dirty="0" err="1"/>
              <a:t>proj_guide</a:t>
            </a:r>
            <a:r>
              <a:rPr lang="en-IN" dirty="0"/>
              <a:t> is redundant.</a:t>
            </a:r>
          </a:p>
          <a:p>
            <a:pPr algn="just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8B8D027-A157-475A-AA7D-71E59E84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75" y="18892"/>
            <a:ext cx="10515600" cy="112632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Aggregation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58848B-C4A1-4691-8387-9ED5AB1D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77" y="1999299"/>
            <a:ext cx="4522718" cy="36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20137-E5B2-4B10-AB2F-97E0474B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</a:rPr>
              <a:t>The ER conceptual schema diagram for the COMPANY database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547B51-A06D-46E6-90C9-6E4E421E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86" y="1344455"/>
            <a:ext cx="6212544" cy="54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412D95-A26C-496A-A98A-108A2188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7306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Regular 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7FC9D1-EF39-4B85-BA57-7188FBAF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8" y="985420"/>
            <a:ext cx="10946167" cy="57882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For each regular (strong) entity type E in the ER schema, create a relation R that includes all the simple attributes of E</a:t>
            </a:r>
            <a:r>
              <a:rPr lang="en-IN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Include </a:t>
            </a:r>
            <a:r>
              <a:rPr lang="en-IN" dirty="0"/>
              <a:t>only the simple component attributes of a composite attribute.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Choose one of the key attributes of </a:t>
            </a:r>
            <a:r>
              <a:rPr lang="en-IN" i="1" dirty="0"/>
              <a:t>E </a:t>
            </a:r>
            <a:r>
              <a:rPr lang="en-IN" dirty="0"/>
              <a:t>as the primary key for </a:t>
            </a:r>
            <a:r>
              <a:rPr lang="en-IN" i="1" dirty="0"/>
              <a:t>R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If the chosen key of </a:t>
            </a:r>
            <a:r>
              <a:rPr lang="en-IN" i="1" dirty="0"/>
              <a:t>E </a:t>
            </a:r>
            <a:r>
              <a:rPr lang="en-IN" dirty="0"/>
              <a:t>is a composite, then the set of simple attributes that form it will together form the primary key of </a:t>
            </a:r>
            <a:r>
              <a:rPr lang="en-IN" i="1" dirty="0"/>
              <a:t>R</a:t>
            </a:r>
            <a:r>
              <a:rPr lang="en-IN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026" name="Picture 2" descr="D:\GLA\DBMS\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4" y="4659168"/>
            <a:ext cx="3447073" cy="15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25381"/>
              </p:ext>
            </p:extLst>
          </p:nvPr>
        </p:nvGraphicFramePr>
        <p:xfrm>
          <a:off x="5181599" y="5409911"/>
          <a:ext cx="642850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7127"/>
                <a:gridCol w="1607127"/>
                <a:gridCol w="1607127"/>
                <a:gridCol w="1607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Make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09" y="494151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9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547B51-A06D-46E6-90C9-6E4E421E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23" y="189908"/>
            <a:ext cx="7246014" cy="63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36C6138-9588-4966-B16D-8F842F5D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7306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Mapping of Regular Entity 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FC8CDE-F8E8-420E-B95E-C0A3C317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72" y="932154"/>
            <a:ext cx="9814995" cy="3409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0DC32E-0105-482C-9F00-DCFEC7137809}"/>
              </a:ext>
            </a:extLst>
          </p:cNvPr>
          <p:cNvSpPr txBox="1"/>
          <p:nvPr/>
        </p:nvSpPr>
        <p:spPr>
          <a:xfrm>
            <a:off x="996517" y="4457421"/>
            <a:ext cx="110238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/>
              <a:t>Example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We create the relations EMPLOYEE, DEPARTMENT, and PROJECT in the relational schema corresponding to the regular entities in the ER diagram.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sz="2400" dirty="0"/>
              <a:t>SSN, DNUMBER, and PNUMBER are the primary keys for the relations EMPLOYEE, DEPARTMENT, and PROJECT as shown.</a:t>
            </a:r>
          </a:p>
        </p:txBody>
      </p:sp>
    </p:spTree>
    <p:extLst>
      <p:ext uri="{BB962C8B-B14F-4D97-AF65-F5344CB8AC3E}">
        <p14:creationId xmlns:p14="http://schemas.microsoft.com/office/powerpoint/2010/main" val="37004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65A6F-0716-44E3-8E89-C006A58B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01091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Mapping of Weak Entity Types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817BAB-FF3F-41C3-AA1B-FF1D11E1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65" y="905523"/>
            <a:ext cx="10972799" cy="5859262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each weak entity type W in the ER schema with owner entity type E, create a relation R and include all simple attributes (or simple components of composite attributes) of W as attributes of 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Include as foreign key attributes of R the primary key attribute(s) of the relation(s) that correspond to the owner entity type(s).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primary key of R is the combination of the primary key(s) of the owner(s) and the partial key of the weak entity type W, if any.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If there is a weak entity type E</a:t>
            </a:r>
            <a:r>
              <a:rPr lang="en-IN" baseline="-25000" dirty="0"/>
              <a:t>2</a:t>
            </a:r>
            <a:r>
              <a:rPr lang="en-IN" dirty="0"/>
              <a:t> whose owner is also a weak entity type E</a:t>
            </a:r>
            <a:r>
              <a:rPr lang="en-IN" baseline="-25000" dirty="0"/>
              <a:t>1</a:t>
            </a:r>
            <a:r>
              <a:rPr lang="en-IN" dirty="0"/>
              <a:t>, then E</a:t>
            </a:r>
            <a:r>
              <a:rPr lang="en-IN" baseline="-25000" dirty="0"/>
              <a:t>1 </a:t>
            </a:r>
            <a:r>
              <a:rPr lang="en-IN" dirty="0"/>
              <a:t>should be mapped before E</a:t>
            </a:r>
            <a:r>
              <a:rPr lang="en-IN" baseline="-25000" dirty="0"/>
              <a:t>2</a:t>
            </a:r>
            <a:r>
              <a:rPr lang="en-IN" dirty="0"/>
              <a:t> to determine its primary key first.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7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547B51-A06D-46E6-90C9-6E4E421E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94" y="189909"/>
            <a:ext cx="7476923" cy="65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3959FB-287D-48CF-90DA-06263247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23" y="772356"/>
            <a:ext cx="10351363" cy="587701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Example</a:t>
            </a:r>
            <a:r>
              <a:rPr lang="en-IN" dirty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Create the relation DEPENDENT correspond to the weak entity type DEPENDENT.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Include the primary key SSN of the EMPLOYEE relation as a foreign key attribute of DEPENDENT (renamed to ESSN).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primary key of the DEPENDENT relation is the combination {ESSN, DEPENDENT_NAME} because DEPENDENT_NAME is the partial key of DEPENDENT. 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BF17BAD-601B-4981-9767-892DBF1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01091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Mapping of Weak Entity Types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F6BB34-D6FA-4093-B6FE-4E64E97B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8" y="4377410"/>
            <a:ext cx="8386869" cy="10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1273</Words>
  <Application>Microsoft Office PowerPoint</Application>
  <PresentationFormat>Custom</PresentationFormat>
  <Paragraphs>110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Reduction of ER Model to Relational Model</vt:lpstr>
      <vt:lpstr>ER-to-Relational Mapping Algorithm</vt:lpstr>
      <vt:lpstr>The ER conceptual schema diagram for the COMPANY database</vt:lpstr>
      <vt:lpstr>Mapping of Regular Entity Types</vt:lpstr>
      <vt:lpstr>PowerPoint Presentation</vt:lpstr>
      <vt:lpstr>Mapping of Regular Entity Types</vt:lpstr>
      <vt:lpstr>Mapping of Weak Entity Types</vt:lpstr>
      <vt:lpstr>PowerPoint Presentation</vt:lpstr>
      <vt:lpstr>Mapping of Weak Entity Types</vt:lpstr>
      <vt:lpstr>Mapping of Binary 1:1 Relationship Types</vt:lpstr>
      <vt:lpstr>PowerPoint Presentation</vt:lpstr>
      <vt:lpstr>Mapping of Binary 1:1 Relationship Types</vt:lpstr>
      <vt:lpstr>Mapping of Binary 1:N Relationship Types</vt:lpstr>
      <vt:lpstr>PowerPoint Presentation</vt:lpstr>
      <vt:lpstr>Mapping of Binary M:N Relationship Types</vt:lpstr>
      <vt:lpstr>PowerPoint Presentation</vt:lpstr>
      <vt:lpstr>Mapping of Multivalued attributes</vt:lpstr>
      <vt:lpstr>Mapping of N-ary Relationship Types</vt:lpstr>
      <vt:lpstr>Mapping of N-ary Relationship Types</vt:lpstr>
      <vt:lpstr>Correspondence between ER and Relational Models</vt:lpstr>
      <vt:lpstr>Mapping of Specialization/Generalization </vt:lpstr>
      <vt:lpstr>Mapping of Specialization/Generalization</vt:lpstr>
      <vt:lpstr>Mapping of Aggregation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 of ER Model to Relational Model</dc:title>
  <dc:creator>PRATIK ROY</dc:creator>
  <cp:lastModifiedBy>hp</cp:lastModifiedBy>
  <cp:revision>26</cp:revision>
  <dcterms:created xsi:type="dcterms:W3CDTF">2021-10-06T02:10:22Z</dcterms:created>
  <dcterms:modified xsi:type="dcterms:W3CDTF">2022-02-02T11:14:46Z</dcterms:modified>
</cp:coreProperties>
</file>