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89" r:id="rId4"/>
    <p:sldId id="286" r:id="rId5"/>
    <p:sldId id="287"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9E86-51D1-48BC-A011-6571080A45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202586-3D78-40A4-9AB3-4F5E943FC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87AC89-7608-4619-8763-F228EAFAF7B2}"/>
              </a:ext>
            </a:extLst>
          </p:cNvPr>
          <p:cNvSpPr>
            <a:spLocks noGrp="1"/>
          </p:cNvSpPr>
          <p:nvPr>
            <p:ph type="dt" sz="half" idx="10"/>
          </p:nvPr>
        </p:nvSpPr>
        <p:spPr/>
        <p:txBody>
          <a:bodyPr/>
          <a:lstStyle/>
          <a:p>
            <a:fld id="{8124F797-5CCD-4128-BFC7-3E2FF72F03DD}" type="datetimeFigureOut">
              <a:rPr lang="en-IN" smtClean="0"/>
              <a:t>05-01-2022</a:t>
            </a:fld>
            <a:endParaRPr lang="en-IN"/>
          </a:p>
        </p:txBody>
      </p:sp>
      <p:sp>
        <p:nvSpPr>
          <p:cNvPr id="5" name="Footer Placeholder 4">
            <a:extLst>
              <a:ext uri="{FF2B5EF4-FFF2-40B4-BE49-F238E27FC236}">
                <a16:creationId xmlns:a16="http://schemas.microsoft.com/office/drawing/2014/main" id="{DA8DD363-1DF0-4840-88FB-2048308671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C4CF99-86D1-4F22-A31C-C3A3B233B39B}"/>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1642744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790F5-07F6-405A-ADC5-DDA2F36457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8AB38C-5163-41A6-AE76-FE09B8CDE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3BC314-93A9-4FFF-90EE-731406656A5D}"/>
              </a:ext>
            </a:extLst>
          </p:cNvPr>
          <p:cNvSpPr>
            <a:spLocks noGrp="1"/>
          </p:cNvSpPr>
          <p:nvPr>
            <p:ph type="dt" sz="half" idx="10"/>
          </p:nvPr>
        </p:nvSpPr>
        <p:spPr/>
        <p:txBody>
          <a:bodyPr/>
          <a:lstStyle/>
          <a:p>
            <a:fld id="{8124F797-5CCD-4128-BFC7-3E2FF72F03DD}" type="datetimeFigureOut">
              <a:rPr lang="en-IN" smtClean="0"/>
              <a:t>05-01-2022</a:t>
            </a:fld>
            <a:endParaRPr lang="en-IN"/>
          </a:p>
        </p:txBody>
      </p:sp>
      <p:sp>
        <p:nvSpPr>
          <p:cNvPr id="5" name="Footer Placeholder 4">
            <a:extLst>
              <a:ext uri="{FF2B5EF4-FFF2-40B4-BE49-F238E27FC236}">
                <a16:creationId xmlns:a16="http://schemas.microsoft.com/office/drawing/2014/main" id="{63803A98-74EA-447F-856A-ADC50D9703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A9765E-B34A-4716-9590-AD890C7390EB}"/>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249764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B02BF9-DCC5-4037-984D-E83C3126E4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7BFBC0-E9B2-4990-8526-6CE0BFA2D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069E61-33DE-4385-A93E-8CFB7A8643F7}"/>
              </a:ext>
            </a:extLst>
          </p:cNvPr>
          <p:cNvSpPr>
            <a:spLocks noGrp="1"/>
          </p:cNvSpPr>
          <p:nvPr>
            <p:ph type="dt" sz="half" idx="10"/>
          </p:nvPr>
        </p:nvSpPr>
        <p:spPr/>
        <p:txBody>
          <a:bodyPr/>
          <a:lstStyle/>
          <a:p>
            <a:fld id="{8124F797-5CCD-4128-BFC7-3E2FF72F03DD}" type="datetimeFigureOut">
              <a:rPr lang="en-IN" smtClean="0"/>
              <a:t>05-01-2022</a:t>
            </a:fld>
            <a:endParaRPr lang="en-IN"/>
          </a:p>
        </p:txBody>
      </p:sp>
      <p:sp>
        <p:nvSpPr>
          <p:cNvPr id="5" name="Footer Placeholder 4">
            <a:extLst>
              <a:ext uri="{FF2B5EF4-FFF2-40B4-BE49-F238E27FC236}">
                <a16:creationId xmlns:a16="http://schemas.microsoft.com/office/drawing/2014/main" id="{3CE9D3C0-9674-4048-828C-4483ED5A00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83178D-707D-4A28-8BA6-D3451CD8A964}"/>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3189431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FAB5-4CD0-474C-AB60-B6672AC115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999C78-A0D3-45F8-B0F7-4AD0D6CF05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01DE1E-9A05-45B0-A358-D6C11FAB0887}"/>
              </a:ext>
            </a:extLst>
          </p:cNvPr>
          <p:cNvSpPr>
            <a:spLocks noGrp="1"/>
          </p:cNvSpPr>
          <p:nvPr>
            <p:ph type="dt" sz="half" idx="10"/>
          </p:nvPr>
        </p:nvSpPr>
        <p:spPr/>
        <p:txBody>
          <a:bodyPr/>
          <a:lstStyle/>
          <a:p>
            <a:fld id="{8124F797-5CCD-4128-BFC7-3E2FF72F03DD}" type="datetimeFigureOut">
              <a:rPr lang="en-IN" smtClean="0"/>
              <a:t>05-01-2022</a:t>
            </a:fld>
            <a:endParaRPr lang="en-IN"/>
          </a:p>
        </p:txBody>
      </p:sp>
      <p:sp>
        <p:nvSpPr>
          <p:cNvPr id="5" name="Footer Placeholder 4">
            <a:extLst>
              <a:ext uri="{FF2B5EF4-FFF2-40B4-BE49-F238E27FC236}">
                <a16:creationId xmlns:a16="http://schemas.microsoft.com/office/drawing/2014/main" id="{4C1A1819-3E70-4CAE-9872-E9FED84366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577D98-6658-4B69-9399-792E4209864C}"/>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334134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AA7B-7E70-4586-B58E-B90F1C4AD8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842941-727B-46FA-8E59-9E15EEB22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EC3091-C074-44AA-8A9D-E90C436AFEBB}"/>
              </a:ext>
            </a:extLst>
          </p:cNvPr>
          <p:cNvSpPr>
            <a:spLocks noGrp="1"/>
          </p:cNvSpPr>
          <p:nvPr>
            <p:ph type="dt" sz="half" idx="10"/>
          </p:nvPr>
        </p:nvSpPr>
        <p:spPr/>
        <p:txBody>
          <a:bodyPr/>
          <a:lstStyle/>
          <a:p>
            <a:fld id="{8124F797-5CCD-4128-BFC7-3E2FF72F03DD}" type="datetimeFigureOut">
              <a:rPr lang="en-IN" smtClean="0"/>
              <a:t>05-01-2022</a:t>
            </a:fld>
            <a:endParaRPr lang="en-IN"/>
          </a:p>
        </p:txBody>
      </p:sp>
      <p:sp>
        <p:nvSpPr>
          <p:cNvPr id="5" name="Footer Placeholder 4">
            <a:extLst>
              <a:ext uri="{FF2B5EF4-FFF2-40B4-BE49-F238E27FC236}">
                <a16:creationId xmlns:a16="http://schemas.microsoft.com/office/drawing/2014/main" id="{5828DEC8-DEC1-4728-B199-EB2F31C60C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70BB59-0823-4FD2-BC02-F1CD52819A2B}"/>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195123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8D77-6544-478C-A8F3-A30A275524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BB43E2-E43B-4DF8-9487-D6A5580846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EB7890-4B38-472F-A650-AACFF208E5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4B7393-BE66-41E1-87D7-FFC1EC92288B}"/>
              </a:ext>
            </a:extLst>
          </p:cNvPr>
          <p:cNvSpPr>
            <a:spLocks noGrp="1"/>
          </p:cNvSpPr>
          <p:nvPr>
            <p:ph type="dt" sz="half" idx="10"/>
          </p:nvPr>
        </p:nvSpPr>
        <p:spPr/>
        <p:txBody>
          <a:bodyPr/>
          <a:lstStyle/>
          <a:p>
            <a:fld id="{8124F797-5CCD-4128-BFC7-3E2FF72F03DD}" type="datetimeFigureOut">
              <a:rPr lang="en-IN" smtClean="0"/>
              <a:t>05-01-2022</a:t>
            </a:fld>
            <a:endParaRPr lang="en-IN"/>
          </a:p>
        </p:txBody>
      </p:sp>
      <p:sp>
        <p:nvSpPr>
          <p:cNvPr id="6" name="Footer Placeholder 5">
            <a:extLst>
              <a:ext uri="{FF2B5EF4-FFF2-40B4-BE49-F238E27FC236}">
                <a16:creationId xmlns:a16="http://schemas.microsoft.com/office/drawing/2014/main" id="{DABE7EE2-1DAE-4C26-AEDF-4CAA591BF2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4C7A60-12E7-438B-ACBF-E30FA7ADBBA9}"/>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1072218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94F3-6B87-4CF2-8E30-58E2DDA2D0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FBE9A0-AA18-43BD-9E85-30BF578A4A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E7FCBE-9AD6-4E95-99CC-6CD4BF1782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B436B2-5D7F-4B66-8AD8-408E63788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827B00-20B3-477A-8594-4C2F59255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831C80-00FE-4869-95C7-49F563813DDA}"/>
              </a:ext>
            </a:extLst>
          </p:cNvPr>
          <p:cNvSpPr>
            <a:spLocks noGrp="1"/>
          </p:cNvSpPr>
          <p:nvPr>
            <p:ph type="dt" sz="half" idx="10"/>
          </p:nvPr>
        </p:nvSpPr>
        <p:spPr/>
        <p:txBody>
          <a:bodyPr/>
          <a:lstStyle/>
          <a:p>
            <a:fld id="{8124F797-5CCD-4128-BFC7-3E2FF72F03DD}" type="datetimeFigureOut">
              <a:rPr lang="en-IN" smtClean="0"/>
              <a:t>05-01-2022</a:t>
            </a:fld>
            <a:endParaRPr lang="en-IN"/>
          </a:p>
        </p:txBody>
      </p:sp>
      <p:sp>
        <p:nvSpPr>
          <p:cNvPr id="8" name="Footer Placeholder 7">
            <a:extLst>
              <a:ext uri="{FF2B5EF4-FFF2-40B4-BE49-F238E27FC236}">
                <a16:creationId xmlns:a16="http://schemas.microsoft.com/office/drawing/2014/main" id="{EEEBDEFB-358E-40B3-9BBE-5C55664311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0E80A5-5AD6-4C93-A243-EE7C815E24E6}"/>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1729854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5E88-0CDB-4069-BA14-0ECC0926A3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0B88FE-27E9-4094-B904-2DA5CC726415}"/>
              </a:ext>
            </a:extLst>
          </p:cNvPr>
          <p:cNvSpPr>
            <a:spLocks noGrp="1"/>
          </p:cNvSpPr>
          <p:nvPr>
            <p:ph type="dt" sz="half" idx="10"/>
          </p:nvPr>
        </p:nvSpPr>
        <p:spPr/>
        <p:txBody>
          <a:bodyPr/>
          <a:lstStyle/>
          <a:p>
            <a:fld id="{8124F797-5CCD-4128-BFC7-3E2FF72F03DD}" type="datetimeFigureOut">
              <a:rPr lang="en-IN" smtClean="0"/>
              <a:t>05-01-2022</a:t>
            </a:fld>
            <a:endParaRPr lang="en-IN"/>
          </a:p>
        </p:txBody>
      </p:sp>
      <p:sp>
        <p:nvSpPr>
          <p:cNvPr id="4" name="Footer Placeholder 3">
            <a:extLst>
              <a:ext uri="{FF2B5EF4-FFF2-40B4-BE49-F238E27FC236}">
                <a16:creationId xmlns:a16="http://schemas.microsoft.com/office/drawing/2014/main" id="{33B2FFA1-4B48-47AF-B3F9-9DD2FFA90F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4E7B127-8E99-42A4-92CE-6C47F32B6F05}"/>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4168762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DE94BC-3AF6-47EB-9402-7B2AC8F09A7B}"/>
              </a:ext>
            </a:extLst>
          </p:cNvPr>
          <p:cNvSpPr>
            <a:spLocks noGrp="1"/>
          </p:cNvSpPr>
          <p:nvPr>
            <p:ph type="dt" sz="half" idx="10"/>
          </p:nvPr>
        </p:nvSpPr>
        <p:spPr/>
        <p:txBody>
          <a:bodyPr/>
          <a:lstStyle/>
          <a:p>
            <a:fld id="{8124F797-5CCD-4128-BFC7-3E2FF72F03DD}" type="datetimeFigureOut">
              <a:rPr lang="en-IN" smtClean="0"/>
              <a:t>05-01-2022</a:t>
            </a:fld>
            <a:endParaRPr lang="en-IN"/>
          </a:p>
        </p:txBody>
      </p:sp>
      <p:sp>
        <p:nvSpPr>
          <p:cNvPr id="3" name="Footer Placeholder 2">
            <a:extLst>
              <a:ext uri="{FF2B5EF4-FFF2-40B4-BE49-F238E27FC236}">
                <a16:creationId xmlns:a16="http://schemas.microsoft.com/office/drawing/2014/main" id="{BE1A5CDB-43DB-48BD-AA49-B3C8120092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92FFC3-08D1-49F0-BF5A-E279063745B6}"/>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959553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8A53-9F5F-48F1-BF5C-A58348BB7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8F239B-4CC9-4554-9D71-79B137F7FA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B775DF-03C5-4A74-8C1B-484D1BE7F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B793B-A005-42FD-88FA-A7253F683215}"/>
              </a:ext>
            </a:extLst>
          </p:cNvPr>
          <p:cNvSpPr>
            <a:spLocks noGrp="1"/>
          </p:cNvSpPr>
          <p:nvPr>
            <p:ph type="dt" sz="half" idx="10"/>
          </p:nvPr>
        </p:nvSpPr>
        <p:spPr/>
        <p:txBody>
          <a:bodyPr/>
          <a:lstStyle/>
          <a:p>
            <a:fld id="{8124F797-5CCD-4128-BFC7-3E2FF72F03DD}" type="datetimeFigureOut">
              <a:rPr lang="en-IN" smtClean="0"/>
              <a:t>05-01-2022</a:t>
            </a:fld>
            <a:endParaRPr lang="en-IN"/>
          </a:p>
        </p:txBody>
      </p:sp>
      <p:sp>
        <p:nvSpPr>
          <p:cNvPr id="6" name="Footer Placeholder 5">
            <a:extLst>
              <a:ext uri="{FF2B5EF4-FFF2-40B4-BE49-F238E27FC236}">
                <a16:creationId xmlns:a16="http://schemas.microsoft.com/office/drawing/2014/main" id="{F9F83EE0-1A72-44B4-8529-CA3AAC4D13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8E5FF8-00E0-4B01-96ED-72D08E8CFE82}"/>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298054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C3A0-EC1A-48F1-8C22-D66FADDEA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DEB8BB-56AF-4C52-8FF8-EE3B3EFB95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D61F51-67C7-4C21-8778-88BF0ED53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94EF1-5328-458E-88BF-C8A5763C0EFB}"/>
              </a:ext>
            </a:extLst>
          </p:cNvPr>
          <p:cNvSpPr>
            <a:spLocks noGrp="1"/>
          </p:cNvSpPr>
          <p:nvPr>
            <p:ph type="dt" sz="half" idx="10"/>
          </p:nvPr>
        </p:nvSpPr>
        <p:spPr/>
        <p:txBody>
          <a:bodyPr/>
          <a:lstStyle/>
          <a:p>
            <a:fld id="{8124F797-5CCD-4128-BFC7-3E2FF72F03DD}" type="datetimeFigureOut">
              <a:rPr lang="en-IN" smtClean="0"/>
              <a:t>05-01-2022</a:t>
            </a:fld>
            <a:endParaRPr lang="en-IN"/>
          </a:p>
        </p:txBody>
      </p:sp>
      <p:sp>
        <p:nvSpPr>
          <p:cNvPr id="6" name="Footer Placeholder 5">
            <a:extLst>
              <a:ext uri="{FF2B5EF4-FFF2-40B4-BE49-F238E27FC236}">
                <a16:creationId xmlns:a16="http://schemas.microsoft.com/office/drawing/2014/main" id="{9E37DF2C-C998-4A3B-9CE5-D4D88C8799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AD3822-D943-4E5A-A12A-B6BA131E3BAD}"/>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3752131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C9A3A9-0147-427E-BA2D-9CF42479AD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08EBD1-5A4D-4AC5-A795-F67D24C661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A40346-208C-481B-AC9E-ECCEAD8F8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4F797-5CCD-4128-BFC7-3E2FF72F03DD}" type="datetimeFigureOut">
              <a:rPr lang="en-IN" smtClean="0"/>
              <a:t>05-01-2022</a:t>
            </a:fld>
            <a:endParaRPr lang="en-IN"/>
          </a:p>
        </p:txBody>
      </p:sp>
      <p:sp>
        <p:nvSpPr>
          <p:cNvPr id="5" name="Footer Placeholder 4">
            <a:extLst>
              <a:ext uri="{FF2B5EF4-FFF2-40B4-BE49-F238E27FC236}">
                <a16:creationId xmlns:a16="http://schemas.microsoft.com/office/drawing/2014/main" id="{341544E7-20A7-46B7-8312-D3114271AF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EC26AF-9CFB-413B-B664-EDB5967B60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A3A683-906C-421E-BD3C-0A28A689C8C4}" type="slidenum">
              <a:rPr lang="en-IN" smtClean="0"/>
              <a:t>‹#›</a:t>
            </a:fld>
            <a:endParaRPr lang="en-IN"/>
          </a:p>
        </p:txBody>
      </p:sp>
      <p:sp>
        <p:nvSpPr>
          <p:cNvPr id="7" name="Rectangle 6">
            <a:extLst>
              <a:ext uri="{FF2B5EF4-FFF2-40B4-BE49-F238E27FC236}">
                <a16:creationId xmlns:a16="http://schemas.microsoft.com/office/drawing/2014/main" id="{1C53F8B4-E2E2-4B57-880F-7734A99C823F}"/>
              </a:ext>
            </a:extLst>
          </p:cNvPr>
          <p:cNvSpPr/>
          <p:nvPr userDrawn="1"/>
        </p:nvSpPr>
        <p:spPr>
          <a:xfrm>
            <a:off x="0" y="17587"/>
            <a:ext cx="1099038" cy="958359"/>
          </a:xfrm>
          <a:prstGeom prst="rect">
            <a:avLst/>
          </a:prstGeom>
          <a:blipFill>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5871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1.emf"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3.emf"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4.emf"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emf"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emf" /><Relationship Id="rId2" Type="http://schemas.openxmlformats.org/officeDocument/2006/relationships/image" Target="../media/image4.emf" /><Relationship Id="rId1" Type="http://schemas.openxmlformats.org/officeDocument/2006/relationships/slideLayout" Target="../slideLayouts/slideLayout2.xml" /><Relationship Id="rId4" Type="http://schemas.openxmlformats.org/officeDocument/2006/relationships/image" Target="../media/image6.jpeg" /></Relationships>
</file>

<file path=ppt/slides/_rels/slide5.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 Id="rId4" Type="http://schemas.openxmlformats.org/officeDocument/2006/relationships/image" Target="../media/image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54295-AD7B-466B-9D7E-0B91AE73D744}"/>
              </a:ext>
            </a:extLst>
          </p:cNvPr>
          <p:cNvSpPr>
            <a:spLocks noGrp="1"/>
          </p:cNvSpPr>
          <p:nvPr>
            <p:ph type="ctrTitle"/>
          </p:nvPr>
        </p:nvSpPr>
        <p:spPr>
          <a:xfrm>
            <a:off x="1524000" y="1276349"/>
            <a:ext cx="9144000" cy="1014413"/>
          </a:xfrm>
        </p:spPr>
        <p:txBody>
          <a:bodyPr/>
          <a:lstStyle/>
          <a:p>
            <a:r>
              <a:rPr lang="en-IN" b="1" dirty="0">
                <a:solidFill>
                  <a:schemeClr val="accent2">
                    <a:lumMod val="50000"/>
                  </a:schemeClr>
                </a:solidFill>
              </a:rPr>
              <a:t>Introduction to DBMS</a:t>
            </a:r>
          </a:p>
        </p:txBody>
      </p:sp>
      <p:sp>
        <p:nvSpPr>
          <p:cNvPr id="3" name="Subtitle 2">
            <a:extLst>
              <a:ext uri="{FF2B5EF4-FFF2-40B4-BE49-F238E27FC236}">
                <a16:creationId xmlns:a16="http://schemas.microsoft.com/office/drawing/2014/main" id="{B6FFE1B6-B18A-401A-B7ED-AB2BA8F81148}"/>
              </a:ext>
            </a:extLst>
          </p:cNvPr>
          <p:cNvSpPr>
            <a:spLocks noGrp="1"/>
          </p:cNvSpPr>
          <p:nvPr>
            <p:ph type="subTitle" idx="4294967295"/>
          </p:nvPr>
        </p:nvSpPr>
        <p:spPr>
          <a:xfrm>
            <a:off x="1524000" y="3744081"/>
            <a:ext cx="9144000" cy="1655762"/>
          </a:xfrm>
        </p:spPr>
        <p:txBody>
          <a:bodyPr/>
          <a:lstStyle/>
          <a:p>
            <a:pPr marL="0" indent="0" algn="ctr">
              <a:buNone/>
            </a:pPr>
            <a:endParaRPr lang="en-IN" dirty="0"/>
          </a:p>
        </p:txBody>
      </p:sp>
    </p:spTree>
    <p:extLst>
      <p:ext uri="{BB962C8B-B14F-4D97-AF65-F5344CB8AC3E}">
        <p14:creationId xmlns:p14="http://schemas.microsoft.com/office/powerpoint/2010/main" val="1901163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95CB-D606-41EC-8B18-CDCB143C9F74}"/>
              </a:ext>
            </a:extLst>
          </p:cNvPr>
          <p:cNvSpPr>
            <a:spLocks noGrp="1"/>
          </p:cNvSpPr>
          <p:nvPr>
            <p:ph type="title"/>
          </p:nvPr>
        </p:nvSpPr>
        <p:spPr>
          <a:xfrm>
            <a:off x="838200" y="27770"/>
            <a:ext cx="10515600" cy="833360"/>
          </a:xfrm>
        </p:spPr>
        <p:txBody>
          <a:bodyPr/>
          <a:lstStyle/>
          <a:p>
            <a:pPr algn="ctr"/>
            <a:r>
              <a:rPr lang="en-US" altLang="en-US" b="1" dirty="0">
                <a:solidFill>
                  <a:schemeClr val="accent2">
                    <a:lumMod val="50000"/>
                  </a:schemeClr>
                </a:solidFill>
              </a:rPr>
              <a:t>What a DBMS Facilitates</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id="{D636507C-A933-4288-A4A1-16555251F5D8}"/>
              </a:ext>
            </a:extLst>
          </p:cNvPr>
          <p:cNvSpPr>
            <a:spLocks noGrp="1"/>
          </p:cNvSpPr>
          <p:nvPr>
            <p:ph idx="1"/>
          </p:nvPr>
        </p:nvSpPr>
        <p:spPr>
          <a:xfrm>
            <a:off x="213064" y="941033"/>
            <a:ext cx="11771790" cy="5805996"/>
          </a:xfrm>
        </p:spPr>
        <p:txBody>
          <a:bodyPr>
            <a:normAutofit/>
          </a:bodyPr>
          <a:lstStyle/>
          <a:p>
            <a:pPr>
              <a:buFont typeface="Wingdings" panose="05000000000000000000" pitchFamily="2" charset="2"/>
              <a:buChar char="q"/>
            </a:pPr>
            <a:r>
              <a:rPr lang="en-IN" dirty="0"/>
              <a:t>DBMS is a general-purpose software system that facilitates the processes of </a:t>
            </a:r>
            <a:r>
              <a:rPr lang="en-IN" dirty="0">
                <a:solidFill>
                  <a:schemeClr val="accent2">
                    <a:lumMod val="75000"/>
                  </a:schemeClr>
                </a:solidFill>
              </a:rPr>
              <a:t>defining</a:t>
            </a:r>
            <a:r>
              <a:rPr lang="en-IN" dirty="0"/>
              <a:t>, </a:t>
            </a:r>
            <a:r>
              <a:rPr lang="en-IN" dirty="0">
                <a:solidFill>
                  <a:schemeClr val="accent6">
                    <a:lumMod val="50000"/>
                  </a:schemeClr>
                </a:solidFill>
              </a:rPr>
              <a:t>constructing</a:t>
            </a:r>
            <a:r>
              <a:rPr lang="en-IN" dirty="0"/>
              <a:t>, </a:t>
            </a:r>
            <a:r>
              <a:rPr lang="en-IN" dirty="0">
                <a:solidFill>
                  <a:srgbClr val="7030A0"/>
                </a:solidFill>
              </a:rPr>
              <a:t>manipulating</a:t>
            </a:r>
            <a:r>
              <a:rPr lang="en-IN" dirty="0"/>
              <a:t>, and </a:t>
            </a:r>
            <a:r>
              <a:rPr lang="en-IN" dirty="0">
                <a:solidFill>
                  <a:schemeClr val="accent5"/>
                </a:solidFill>
              </a:rPr>
              <a:t>sharing</a:t>
            </a:r>
            <a:r>
              <a:rPr lang="en-IN" dirty="0"/>
              <a:t> databases among various users and applications.</a:t>
            </a:r>
          </a:p>
          <a:p>
            <a:pPr>
              <a:buFont typeface="Wingdings" panose="05000000000000000000" pitchFamily="2" charset="2"/>
              <a:buChar char="q"/>
            </a:pPr>
            <a:r>
              <a:rPr lang="en-IN" i="1" dirty="0">
                <a:solidFill>
                  <a:srgbClr val="7030A0"/>
                </a:solidFill>
              </a:rPr>
              <a:t>Define</a:t>
            </a:r>
            <a:r>
              <a:rPr lang="en-IN" dirty="0"/>
              <a:t> a particular database in terms of its data types, structures, and constraints</a:t>
            </a:r>
          </a:p>
          <a:p>
            <a:pPr>
              <a:buFont typeface="Wingdings" panose="05000000000000000000" pitchFamily="2" charset="2"/>
              <a:buChar char="q"/>
            </a:pPr>
            <a:r>
              <a:rPr lang="en-IN" i="1" dirty="0">
                <a:solidFill>
                  <a:srgbClr val="7030A0"/>
                </a:solidFill>
              </a:rPr>
              <a:t>Construct</a:t>
            </a:r>
            <a:r>
              <a:rPr lang="en-IN" dirty="0"/>
              <a:t> or load the initial database contents on a secondary storage medium</a:t>
            </a:r>
          </a:p>
          <a:p>
            <a:pPr>
              <a:buFont typeface="Wingdings" panose="05000000000000000000" pitchFamily="2" charset="2"/>
              <a:buChar char="q"/>
            </a:pPr>
            <a:r>
              <a:rPr lang="en-IN" i="1" dirty="0">
                <a:solidFill>
                  <a:srgbClr val="7030A0"/>
                </a:solidFill>
              </a:rPr>
              <a:t>Manipulating</a:t>
            </a:r>
            <a:r>
              <a:rPr lang="en-IN" dirty="0"/>
              <a:t> the database:</a:t>
            </a:r>
          </a:p>
          <a:p>
            <a:pPr lvl="1">
              <a:buFont typeface="Wingdings" panose="05000000000000000000" pitchFamily="2" charset="2"/>
              <a:buChar char="§"/>
            </a:pPr>
            <a:r>
              <a:rPr lang="en-IN" dirty="0"/>
              <a:t>Retrieval: Querying, generating reports</a:t>
            </a:r>
          </a:p>
          <a:p>
            <a:pPr lvl="1">
              <a:buFont typeface="Wingdings" panose="05000000000000000000" pitchFamily="2" charset="2"/>
              <a:buChar char="§"/>
            </a:pPr>
            <a:r>
              <a:rPr lang="en-IN" dirty="0"/>
              <a:t>Modification: Insertions, deletions and updates to its content</a:t>
            </a:r>
          </a:p>
          <a:p>
            <a:pPr lvl="1">
              <a:buFont typeface="Wingdings" panose="05000000000000000000" pitchFamily="2" charset="2"/>
              <a:buChar char="§"/>
            </a:pPr>
            <a:r>
              <a:rPr lang="en-IN" dirty="0"/>
              <a:t>Accessing the database through Web applications (e.g., GLA Module)</a:t>
            </a:r>
          </a:p>
          <a:p>
            <a:pPr>
              <a:buFont typeface="Wingdings" panose="05000000000000000000" pitchFamily="2" charset="2"/>
              <a:buChar char="q"/>
            </a:pPr>
            <a:r>
              <a:rPr lang="en-IN" i="1" dirty="0">
                <a:solidFill>
                  <a:srgbClr val="7030A0"/>
                </a:solidFill>
              </a:rPr>
              <a:t>Processing</a:t>
            </a:r>
            <a:r>
              <a:rPr lang="en-IN" dirty="0"/>
              <a:t> and </a:t>
            </a:r>
            <a:r>
              <a:rPr lang="en-IN" i="1" dirty="0">
                <a:solidFill>
                  <a:srgbClr val="7030A0"/>
                </a:solidFill>
              </a:rPr>
              <a:t>sharing</a:t>
            </a:r>
            <a:r>
              <a:rPr lang="en-IN" dirty="0"/>
              <a:t> by a set of concurrent users and application programs – yet, keeping all data valid and consistent</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2296072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15DE-31D4-4E48-8B84-985532579FC9}"/>
              </a:ext>
            </a:extLst>
          </p:cNvPr>
          <p:cNvSpPr>
            <a:spLocks noGrp="1"/>
          </p:cNvSpPr>
          <p:nvPr>
            <p:ph type="title"/>
          </p:nvPr>
        </p:nvSpPr>
        <p:spPr>
          <a:xfrm>
            <a:off x="838200" y="36648"/>
            <a:ext cx="10515600" cy="833360"/>
          </a:xfrm>
        </p:spPr>
        <p:txBody>
          <a:bodyPr/>
          <a:lstStyle/>
          <a:p>
            <a:pPr algn="ctr"/>
            <a:r>
              <a:rPr lang="en-US" altLang="en-US" b="1" dirty="0">
                <a:solidFill>
                  <a:schemeClr val="accent2">
                    <a:lumMod val="50000"/>
                  </a:schemeClr>
                </a:solidFill>
              </a:rPr>
              <a:t>Other DBMS Functionalities</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id="{E4157313-4390-49BA-9C2A-B64A4BC29B70}"/>
              </a:ext>
            </a:extLst>
          </p:cNvPr>
          <p:cNvSpPr>
            <a:spLocks noGrp="1"/>
          </p:cNvSpPr>
          <p:nvPr>
            <p:ph idx="1"/>
          </p:nvPr>
        </p:nvSpPr>
        <p:spPr>
          <a:xfrm>
            <a:off x="230819" y="1846557"/>
            <a:ext cx="11718525" cy="3781886"/>
          </a:xfrm>
        </p:spPr>
        <p:txBody>
          <a:bodyPr>
            <a:normAutofit/>
          </a:bodyPr>
          <a:lstStyle/>
          <a:p>
            <a:pPr algn="just">
              <a:lnSpc>
                <a:spcPct val="150000"/>
              </a:lnSpc>
              <a:buFont typeface="Wingdings" panose="05000000000000000000" pitchFamily="2" charset="2"/>
              <a:buChar char="q"/>
            </a:pPr>
            <a:r>
              <a:rPr lang="en-IN" dirty="0"/>
              <a:t>DBMS may additionally provide:</a:t>
            </a:r>
          </a:p>
          <a:p>
            <a:pPr lvl="1" algn="just">
              <a:lnSpc>
                <a:spcPct val="150000"/>
              </a:lnSpc>
              <a:buFont typeface="Wingdings" panose="05000000000000000000" pitchFamily="2" charset="2"/>
              <a:buChar char="§"/>
            </a:pPr>
            <a:r>
              <a:rPr lang="en-IN" dirty="0">
                <a:solidFill>
                  <a:srgbClr val="7030A0"/>
                </a:solidFill>
              </a:rPr>
              <a:t>Protection</a:t>
            </a:r>
            <a:r>
              <a:rPr lang="en-IN" dirty="0"/>
              <a:t> or </a:t>
            </a:r>
            <a:r>
              <a:rPr lang="en-IN" dirty="0">
                <a:solidFill>
                  <a:srgbClr val="7030A0"/>
                </a:solidFill>
              </a:rPr>
              <a:t>security</a:t>
            </a:r>
            <a:r>
              <a:rPr lang="en-IN" dirty="0"/>
              <a:t> measures to prevent unauthorized access</a:t>
            </a:r>
          </a:p>
          <a:p>
            <a:pPr lvl="1" algn="just">
              <a:lnSpc>
                <a:spcPct val="150000"/>
              </a:lnSpc>
              <a:buFont typeface="Wingdings" panose="05000000000000000000" pitchFamily="2" charset="2"/>
              <a:buChar char="§"/>
            </a:pPr>
            <a:r>
              <a:rPr lang="en-IN" dirty="0"/>
              <a:t>Presentation and visualization of data</a:t>
            </a:r>
          </a:p>
          <a:p>
            <a:pPr lvl="1" algn="just">
              <a:lnSpc>
                <a:spcPct val="150000"/>
              </a:lnSpc>
              <a:buFont typeface="Wingdings" panose="05000000000000000000" pitchFamily="2" charset="2"/>
              <a:buChar char="§"/>
            </a:pPr>
            <a:r>
              <a:rPr lang="en-IN" dirty="0">
                <a:solidFill>
                  <a:srgbClr val="7030A0"/>
                </a:solidFill>
              </a:rPr>
              <a:t>Maintenance</a:t>
            </a:r>
            <a:r>
              <a:rPr lang="en-IN" dirty="0"/>
              <a:t> of the database and associated programs over the lifetime of the database application</a:t>
            </a:r>
          </a:p>
          <a:p>
            <a:pPr algn="just">
              <a:lnSpc>
                <a:spcPct val="150000"/>
              </a:lnSpc>
            </a:pPr>
            <a:endParaRPr lang="en-IN" dirty="0"/>
          </a:p>
        </p:txBody>
      </p:sp>
    </p:spTree>
    <p:extLst>
      <p:ext uri="{BB962C8B-B14F-4D97-AF65-F5344CB8AC3E}">
        <p14:creationId xmlns:p14="http://schemas.microsoft.com/office/powerpoint/2010/main" val="424882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3CA9-215E-4B4D-AD27-D75FBDD7E3D3}"/>
              </a:ext>
            </a:extLst>
          </p:cNvPr>
          <p:cNvSpPr>
            <a:spLocks noGrp="1"/>
          </p:cNvSpPr>
          <p:nvPr>
            <p:ph type="title"/>
          </p:nvPr>
        </p:nvSpPr>
        <p:spPr>
          <a:xfrm>
            <a:off x="838200" y="18892"/>
            <a:ext cx="10515600" cy="842238"/>
          </a:xfrm>
        </p:spPr>
        <p:txBody>
          <a:bodyPr/>
          <a:lstStyle/>
          <a:p>
            <a:pPr algn="ctr"/>
            <a:r>
              <a:rPr lang="en-US" altLang="en-US" b="1" dirty="0">
                <a:solidFill>
                  <a:schemeClr val="accent2">
                    <a:lumMod val="50000"/>
                  </a:schemeClr>
                </a:solidFill>
              </a:rPr>
              <a:t>Application Programs and DBMS</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id="{2BBA46CD-BF03-4DB4-A9CD-A9998F7BBBD4}"/>
              </a:ext>
            </a:extLst>
          </p:cNvPr>
          <p:cNvSpPr>
            <a:spLocks noGrp="1"/>
          </p:cNvSpPr>
          <p:nvPr>
            <p:ph idx="1"/>
          </p:nvPr>
        </p:nvSpPr>
        <p:spPr>
          <a:xfrm>
            <a:off x="275207" y="2272684"/>
            <a:ext cx="11691891" cy="3364636"/>
          </a:xfrm>
        </p:spPr>
        <p:txBody>
          <a:bodyPr>
            <a:normAutofit/>
          </a:bodyPr>
          <a:lstStyle/>
          <a:p>
            <a:pPr algn="just">
              <a:lnSpc>
                <a:spcPct val="150000"/>
              </a:lnSpc>
              <a:buFont typeface="Wingdings" panose="05000000000000000000" pitchFamily="2" charset="2"/>
              <a:buChar char="q"/>
            </a:pPr>
            <a:r>
              <a:rPr lang="en-IN" dirty="0"/>
              <a:t>Applications interact with a database by generating</a:t>
            </a:r>
          </a:p>
          <a:p>
            <a:pPr lvl="1" algn="just">
              <a:lnSpc>
                <a:spcPct val="150000"/>
              </a:lnSpc>
              <a:buFont typeface="Wingdings" panose="05000000000000000000" pitchFamily="2" charset="2"/>
              <a:buChar char="§"/>
            </a:pPr>
            <a:r>
              <a:rPr lang="en-IN" dirty="0">
                <a:solidFill>
                  <a:srgbClr val="7030A0"/>
                </a:solidFill>
              </a:rPr>
              <a:t>Queries:</a:t>
            </a:r>
            <a:r>
              <a:rPr lang="en-IN" dirty="0"/>
              <a:t> that access different parts of data and formulate the result of a request</a:t>
            </a:r>
          </a:p>
          <a:p>
            <a:pPr lvl="1" algn="just">
              <a:lnSpc>
                <a:spcPct val="150000"/>
              </a:lnSpc>
              <a:buFont typeface="Wingdings" panose="05000000000000000000" pitchFamily="2" charset="2"/>
              <a:buChar char="§"/>
            </a:pPr>
            <a:r>
              <a:rPr lang="en-IN" dirty="0">
                <a:solidFill>
                  <a:srgbClr val="7030A0"/>
                </a:solidFill>
              </a:rPr>
              <a:t>Transactions:</a:t>
            </a:r>
            <a:r>
              <a:rPr lang="en-IN" dirty="0"/>
              <a:t> that may read some data and “update” certain values or generate new data and store that in the database</a:t>
            </a:r>
          </a:p>
          <a:p>
            <a:pPr algn="just">
              <a:lnSpc>
                <a:spcPct val="150000"/>
              </a:lnSpc>
            </a:pPr>
            <a:endParaRPr lang="en-IN" dirty="0"/>
          </a:p>
        </p:txBody>
      </p:sp>
    </p:spTree>
    <p:extLst>
      <p:ext uri="{BB962C8B-B14F-4D97-AF65-F5344CB8AC3E}">
        <p14:creationId xmlns:p14="http://schemas.microsoft.com/office/powerpoint/2010/main" val="105766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7F33-4D3B-4B51-981E-1C09E9D24EA0}"/>
              </a:ext>
            </a:extLst>
          </p:cNvPr>
          <p:cNvSpPr>
            <a:spLocks noGrp="1"/>
          </p:cNvSpPr>
          <p:nvPr>
            <p:ph type="title"/>
          </p:nvPr>
        </p:nvSpPr>
        <p:spPr>
          <a:xfrm>
            <a:off x="838200" y="27772"/>
            <a:ext cx="10515600" cy="975403"/>
          </a:xfrm>
        </p:spPr>
        <p:txBody>
          <a:bodyPr/>
          <a:lstStyle/>
          <a:p>
            <a:pPr algn="ctr"/>
            <a:r>
              <a:rPr lang="en-US" altLang="en-US" sz="4400" b="1" dirty="0">
                <a:solidFill>
                  <a:schemeClr val="accent2">
                    <a:lumMod val="50000"/>
                  </a:schemeClr>
                </a:solidFill>
              </a:rPr>
              <a:t>Simplified database system environment</a:t>
            </a:r>
            <a:endParaRPr lang="en-IN" b="1" dirty="0">
              <a:solidFill>
                <a:schemeClr val="accent2">
                  <a:lumMod val="50000"/>
                </a:schemeClr>
              </a:solidFill>
            </a:endParaRPr>
          </a:p>
        </p:txBody>
      </p:sp>
      <p:pic>
        <p:nvPicPr>
          <p:cNvPr id="4" name="Picture 3">
            <a:extLst>
              <a:ext uri="{FF2B5EF4-FFF2-40B4-BE49-F238E27FC236}">
                <a16:creationId xmlns:a16="http://schemas.microsoft.com/office/drawing/2014/main" id="{DA3DD895-3F02-4006-A680-9D4F8E2F0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751" y="882198"/>
            <a:ext cx="5148870" cy="5948030"/>
          </a:xfrm>
          <a:prstGeom prst="rect">
            <a:avLst/>
          </a:prstGeom>
        </p:spPr>
      </p:pic>
    </p:spTree>
    <p:extLst>
      <p:ext uri="{BB962C8B-B14F-4D97-AF65-F5344CB8AC3E}">
        <p14:creationId xmlns:p14="http://schemas.microsoft.com/office/powerpoint/2010/main" val="3141902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63D4-EAFE-4000-9C85-76B832E971ED}"/>
              </a:ext>
            </a:extLst>
          </p:cNvPr>
          <p:cNvSpPr>
            <a:spLocks noGrp="1"/>
          </p:cNvSpPr>
          <p:nvPr>
            <p:ph type="title"/>
          </p:nvPr>
        </p:nvSpPr>
        <p:spPr>
          <a:xfrm>
            <a:off x="838200" y="27769"/>
            <a:ext cx="10515600" cy="815605"/>
          </a:xfrm>
        </p:spPr>
        <p:txBody>
          <a:bodyPr/>
          <a:lstStyle/>
          <a:p>
            <a:pPr algn="ctr"/>
            <a:r>
              <a:rPr lang="en-US" altLang="en-US" b="1" dirty="0">
                <a:solidFill>
                  <a:schemeClr val="accent2">
                    <a:lumMod val="50000"/>
                  </a:schemeClr>
                </a:solidFill>
              </a:rPr>
              <a:t>Example of a Database</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id="{92967535-0FBC-4FB2-BA71-9DD4634AC42F}"/>
              </a:ext>
            </a:extLst>
          </p:cNvPr>
          <p:cNvSpPr>
            <a:spLocks noGrp="1"/>
          </p:cNvSpPr>
          <p:nvPr>
            <p:ph idx="1"/>
          </p:nvPr>
        </p:nvSpPr>
        <p:spPr>
          <a:xfrm>
            <a:off x="177553" y="843374"/>
            <a:ext cx="11816179" cy="5859267"/>
          </a:xfrm>
        </p:spPr>
        <p:txBody>
          <a:bodyPr/>
          <a:lstStyle/>
          <a:p>
            <a:pPr>
              <a:lnSpc>
                <a:spcPct val="150000"/>
              </a:lnSpc>
              <a:buFont typeface="Wingdings" panose="05000000000000000000" pitchFamily="2" charset="2"/>
              <a:buChar char="q"/>
            </a:pPr>
            <a:r>
              <a:rPr lang="en-IN" dirty="0"/>
              <a:t>Mini-world for the example:</a:t>
            </a:r>
          </a:p>
          <a:p>
            <a:pPr lvl="1">
              <a:lnSpc>
                <a:spcPct val="150000"/>
              </a:lnSpc>
              <a:buFont typeface="Wingdings" panose="05000000000000000000" pitchFamily="2" charset="2"/>
              <a:buChar char="§"/>
            </a:pPr>
            <a:r>
              <a:rPr lang="en-IN" dirty="0"/>
              <a:t>Part of a UNIVERSITY environment</a:t>
            </a:r>
          </a:p>
          <a:p>
            <a:pPr>
              <a:lnSpc>
                <a:spcPct val="150000"/>
              </a:lnSpc>
              <a:buFont typeface="Wingdings" panose="05000000000000000000" pitchFamily="2" charset="2"/>
              <a:buChar char="q"/>
            </a:pPr>
            <a:r>
              <a:rPr lang="en-IN" dirty="0"/>
              <a:t>Some mini-world entities:</a:t>
            </a:r>
          </a:p>
          <a:p>
            <a:pPr lvl="1">
              <a:lnSpc>
                <a:spcPct val="150000"/>
              </a:lnSpc>
              <a:buFont typeface="Wingdings" panose="05000000000000000000" pitchFamily="2" charset="2"/>
              <a:buChar char="§"/>
            </a:pPr>
            <a:r>
              <a:rPr lang="en-IN" dirty="0"/>
              <a:t>STUDENTs</a:t>
            </a:r>
          </a:p>
          <a:p>
            <a:pPr lvl="1">
              <a:lnSpc>
                <a:spcPct val="150000"/>
              </a:lnSpc>
              <a:buFont typeface="Wingdings" panose="05000000000000000000" pitchFamily="2" charset="2"/>
              <a:buChar char="§"/>
            </a:pPr>
            <a:r>
              <a:rPr lang="en-IN" dirty="0"/>
              <a:t>COURSEs</a:t>
            </a:r>
          </a:p>
          <a:p>
            <a:pPr lvl="1">
              <a:lnSpc>
                <a:spcPct val="150000"/>
              </a:lnSpc>
              <a:buFont typeface="Wingdings" panose="05000000000000000000" pitchFamily="2" charset="2"/>
              <a:buChar char="§"/>
            </a:pPr>
            <a:r>
              <a:rPr lang="en-IN" dirty="0"/>
              <a:t>SECTIONs (of COURSEs)</a:t>
            </a:r>
          </a:p>
          <a:p>
            <a:pPr lvl="1">
              <a:lnSpc>
                <a:spcPct val="150000"/>
              </a:lnSpc>
              <a:buFont typeface="Wingdings" panose="05000000000000000000" pitchFamily="2" charset="2"/>
              <a:buChar char="§"/>
            </a:pPr>
            <a:r>
              <a:rPr lang="en-IN" dirty="0"/>
              <a:t>(Academic) DEPARTMENTs</a:t>
            </a:r>
          </a:p>
          <a:p>
            <a:pPr lvl="1">
              <a:lnSpc>
                <a:spcPct val="150000"/>
              </a:lnSpc>
              <a:buFont typeface="Wingdings" panose="05000000000000000000" pitchFamily="2" charset="2"/>
              <a:buChar char="§"/>
            </a:pPr>
            <a:r>
              <a:rPr lang="en-IN" dirty="0"/>
              <a:t>INSTRUCTORs</a:t>
            </a:r>
          </a:p>
          <a:p>
            <a:pPr>
              <a:lnSpc>
                <a:spcPct val="150000"/>
              </a:lnSpc>
            </a:pPr>
            <a:endParaRPr lang="en-IN" dirty="0"/>
          </a:p>
        </p:txBody>
      </p:sp>
    </p:spTree>
    <p:extLst>
      <p:ext uri="{BB962C8B-B14F-4D97-AF65-F5344CB8AC3E}">
        <p14:creationId xmlns:p14="http://schemas.microsoft.com/office/powerpoint/2010/main" val="834625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9AF989-263C-4133-8B16-59B9AD269BBE}"/>
              </a:ext>
            </a:extLst>
          </p:cNvPr>
          <p:cNvSpPr>
            <a:spLocks noGrp="1"/>
          </p:cNvSpPr>
          <p:nvPr>
            <p:ph idx="1"/>
          </p:nvPr>
        </p:nvSpPr>
        <p:spPr>
          <a:xfrm>
            <a:off x="230819" y="949911"/>
            <a:ext cx="11780668" cy="5743852"/>
          </a:xfrm>
        </p:spPr>
        <p:txBody>
          <a:bodyPr>
            <a:normAutofit lnSpcReduction="10000"/>
          </a:bodyPr>
          <a:lstStyle/>
          <a:p>
            <a:pPr>
              <a:lnSpc>
                <a:spcPct val="150000"/>
              </a:lnSpc>
              <a:buFont typeface="Wingdings" panose="05000000000000000000" pitchFamily="2" charset="2"/>
              <a:buChar char="q"/>
            </a:pPr>
            <a:r>
              <a:rPr lang="en-IN" dirty="0"/>
              <a:t>Some mini-world relationships:</a:t>
            </a:r>
          </a:p>
          <a:p>
            <a:pPr lvl="1">
              <a:lnSpc>
                <a:spcPct val="150000"/>
              </a:lnSpc>
              <a:buFont typeface="Wingdings" panose="05000000000000000000" pitchFamily="2" charset="2"/>
              <a:buChar char="§"/>
            </a:pPr>
            <a:r>
              <a:rPr lang="en-IN" dirty="0"/>
              <a:t>SECTIONs are of specific COURSEs</a:t>
            </a:r>
          </a:p>
          <a:p>
            <a:pPr lvl="1">
              <a:lnSpc>
                <a:spcPct val="150000"/>
              </a:lnSpc>
              <a:buFont typeface="Wingdings" panose="05000000000000000000" pitchFamily="2" charset="2"/>
              <a:buChar char="§"/>
            </a:pPr>
            <a:r>
              <a:rPr lang="en-IN" dirty="0"/>
              <a:t>STUDENTs take SECTIONs</a:t>
            </a:r>
          </a:p>
          <a:p>
            <a:pPr lvl="1">
              <a:lnSpc>
                <a:spcPct val="150000"/>
              </a:lnSpc>
              <a:buFont typeface="Wingdings" panose="05000000000000000000" pitchFamily="2" charset="2"/>
              <a:buChar char="§"/>
            </a:pPr>
            <a:r>
              <a:rPr lang="en-IN" dirty="0"/>
              <a:t>COURSEs have  prerequisite COURSEs</a:t>
            </a:r>
          </a:p>
          <a:p>
            <a:pPr lvl="1">
              <a:lnSpc>
                <a:spcPct val="150000"/>
              </a:lnSpc>
              <a:buFont typeface="Wingdings" panose="05000000000000000000" pitchFamily="2" charset="2"/>
              <a:buChar char="§"/>
            </a:pPr>
            <a:r>
              <a:rPr lang="en-IN" dirty="0"/>
              <a:t>INSTRUCTORs teach  SECTIONs</a:t>
            </a:r>
          </a:p>
          <a:p>
            <a:pPr lvl="1">
              <a:lnSpc>
                <a:spcPct val="150000"/>
              </a:lnSpc>
              <a:buFont typeface="Wingdings" panose="05000000000000000000" pitchFamily="2" charset="2"/>
              <a:buChar char="§"/>
            </a:pPr>
            <a:r>
              <a:rPr lang="en-IN" dirty="0"/>
              <a:t>COURSEs are offered by  DEPARTMENTs</a:t>
            </a:r>
          </a:p>
          <a:p>
            <a:pPr lvl="1">
              <a:lnSpc>
                <a:spcPct val="150000"/>
              </a:lnSpc>
              <a:buFont typeface="Wingdings" panose="05000000000000000000" pitchFamily="2" charset="2"/>
              <a:buChar char="§"/>
            </a:pPr>
            <a:r>
              <a:rPr lang="en-IN" dirty="0"/>
              <a:t>STUDENTs major in  DEPARTMENTs</a:t>
            </a:r>
          </a:p>
          <a:p>
            <a:pPr>
              <a:lnSpc>
                <a:spcPct val="150000"/>
              </a:lnSpc>
              <a:buFont typeface="Wingdings" panose="05000000000000000000" pitchFamily="2" charset="2"/>
              <a:buChar char="q"/>
            </a:pPr>
            <a:r>
              <a:rPr lang="en-IN" dirty="0"/>
              <a:t>The above entities and relationships are typically expressed in a conceptual data model, such as the entity-relationship (ER) data or UML class model.</a:t>
            </a:r>
          </a:p>
        </p:txBody>
      </p:sp>
      <p:sp>
        <p:nvSpPr>
          <p:cNvPr id="4" name="Title 1">
            <a:extLst>
              <a:ext uri="{FF2B5EF4-FFF2-40B4-BE49-F238E27FC236}">
                <a16:creationId xmlns:a16="http://schemas.microsoft.com/office/drawing/2014/main" id="{9373A84F-4044-4334-A89D-2424E04E2AD3}"/>
              </a:ext>
            </a:extLst>
          </p:cNvPr>
          <p:cNvSpPr>
            <a:spLocks noGrp="1"/>
          </p:cNvSpPr>
          <p:nvPr>
            <p:ph type="title"/>
          </p:nvPr>
        </p:nvSpPr>
        <p:spPr>
          <a:xfrm>
            <a:off x="838200" y="27769"/>
            <a:ext cx="10515600" cy="815605"/>
          </a:xfrm>
        </p:spPr>
        <p:txBody>
          <a:bodyPr/>
          <a:lstStyle/>
          <a:p>
            <a:pPr algn="ctr"/>
            <a:r>
              <a:rPr lang="en-US" altLang="en-US" b="1" dirty="0">
                <a:solidFill>
                  <a:schemeClr val="accent2">
                    <a:lumMod val="50000"/>
                  </a:schemeClr>
                </a:solidFill>
              </a:rPr>
              <a:t>Example of a Database</a:t>
            </a:r>
            <a:endParaRPr lang="en-IN" b="1" dirty="0">
              <a:solidFill>
                <a:schemeClr val="accent2">
                  <a:lumMod val="50000"/>
                </a:schemeClr>
              </a:solidFill>
            </a:endParaRPr>
          </a:p>
        </p:txBody>
      </p:sp>
    </p:spTree>
    <p:extLst>
      <p:ext uri="{BB962C8B-B14F-4D97-AF65-F5344CB8AC3E}">
        <p14:creationId xmlns:p14="http://schemas.microsoft.com/office/powerpoint/2010/main" val="167461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D1CDBB-405B-4D8E-B026-C34CD9B5476D}"/>
              </a:ext>
            </a:extLst>
          </p:cNvPr>
          <p:cNvSpPr>
            <a:spLocks noGrp="1"/>
          </p:cNvSpPr>
          <p:nvPr>
            <p:ph type="title"/>
          </p:nvPr>
        </p:nvSpPr>
        <p:spPr>
          <a:xfrm>
            <a:off x="838200" y="27769"/>
            <a:ext cx="10515600" cy="815605"/>
          </a:xfrm>
        </p:spPr>
        <p:txBody>
          <a:bodyPr/>
          <a:lstStyle/>
          <a:p>
            <a:pPr algn="ctr"/>
            <a:r>
              <a:rPr lang="en-US" altLang="en-US" b="1" dirty="0">
                <a:solidFill>
                  <a:schemeClr val="accent2">
                    <a:lumMod val="50000"/>
                  </a:schemeClr>
                </a:solidFill>
              </a:rPr>
              <a:t>Example of a Database</a:t>
            </a:r>
            <a:endParaRPr lang="en-IN" b="1" dirty="0">
              <a:solidFill>
                <a:schemeClr val="accent2">
                  <a:lumMod val="50000"/>
                </a:schemeClr>
              </a:solidFill>
            </a:endParaRPr>
          </a:p>
        </p:txBody>
      </p:sp>
      <p:pic>
        <p:nvPicPr>
          <p:cNvPr id="6" name="Picture 5">
            <a:extLst>
              <a:ext uri="{FF2B5EF4-FFF2-40B4-BE49-F238E27FC236}">
                <a16:creationId xmlns:a16="http://schemas.microsoft.com/office/drawing/2014/main" id="{5B689B3A-BA1A-4B32-8885-5F9DF9A2DC1D}"/>
              </a:ext>
            </a:extLst>
          </p:cNvPr>
          <p:cNvPicPr>
            <a:picLocks noChangeAspect="1"/>
          </p:cNvPicPr>
          <p:nvPr/>
        </p:nvPicPr>
        <p:blipFill>
          <a:blip r:embed="rId2"/>
          <a:stretch>
            <a:fillRect/>
          </a:stretch>
        </p:blipFill>
        <p:spPr>
          <a:xfrm>
            <a:off x="4429956" y="790106"/>
            <a:ext cx="3396943" cy="6014625"/>
          </a:xfrm>
          <a:prstGeom prst="rect">
            <a:avLst/>
          </a:prstGeom>
        </p:spPr>
      </p:pic>
    </p:spTree>
    <p:extLst>
      <p:ext uri="{BB962C8B-B14F-4D97-AF65-F5344CB8AC3E}">
        <p14:creationId xmlns:p14="http://schemas.microsoft.com/office/powerpoint/2010/main" val="123721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735F-855A-4B36-BA27-A32E6411381C}"/>
              </a:ext>
            </a:extLst>
          </p:cNvPr>
          <p:cNvSpPr>
            <a:spLocks noGrp="1"/>
          </p:cNvSpPr>
          <p:nvPr>
            <p:ph type="title"/>
          </p:nvPr>
        </p:nvSpPr>
        <p:spPr>
          <a:xfrm>
            <a:off x="838200" y="1140"/>
            <a:ext cx="10515600" cy="1325563"/>
          </a:xfrm>
        </p:spPr>
        <p:txBody>
          <a:bodyPr/>
          <a:lstStyle/>
          <a:p>
            <a:pPr algn="ctr"/>
            <a:r>
              <a:rPr lang="en-US" altLang="en-US" b="1" dirty="0">
                <a:solidFill>
                  <a:schemeClr val="accent2">
                    <a:lumMod val="50000"/>
                  </a:schemeClr>
                </a:solidFill>
              </a:rPr>
              <a:t>The relational model</a:t>
            </a:r>
            <a:endParaRPr lang="en-IN" b="1" dirty="0">
              <a:solidFill>
                <a:schemeClr val="accent2">
                  <a:lumMod val="50000"/>
                </a:schemeClr>
              </a:solidFill>
            </a:endParaRPr>
          </a:p>
        </p:txBody>
      </p:sp>
      <p:pic>
        <p:nvPicPr>
          <p:cNvPr id="4" name="Content Placeholder 5">
            <a:extLst>
              <a:ext uri="{FF2B5EF4-FFF2-40B4-BE49-F238E27FC236}">
                <a16:creationId xmlns:a16="http://schemas.microsoft.com/office/drawing/2014/main" id="{098E0C3F-A0B7-41BC-8907-E2E97DDAA1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22726" y="1372908"/>
            <a:ext cx="6438900" cy="4849812"/>
          </a:xfrm>
        </p:spPr>
      </p:pic>
    </p:spTree>
    <p:extLst>
      <p:ext uri="{BB962C8B-B14F-4D97-AF65-F5344CB8AC3E}">
        <p14:creationId xmlns:p14="http://schemas.microsoft.com/office/powerpoint/2010/main" val="3840499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A30D0-199B-4833-A4BF-72C3FC80A4DB}"/>
              </a:ext>
            </a:extLst>
          </p:cNvPr>
          <p:cNvSpPr>
            <a:spLocks noGrp="1"/>
          </p:cNvSpPr>
          <p:nvPr>
            <p:ph type="title"/>
          </p:nvPr>
        </p:nvSpPr>
        <p:spPr>
          <a:xfrm>
            <a:off x="1202185" y="18895"/>
            <a:ext cx="10515600" cy="957648"/>
          </a:xfrm>
        </p:spPr>
        <p:txBody>
          <a:bodyPr/>
          <a:lstStyle/>
          <a:p>
            <a:r>
              <a:rPr lang="en-US" altLang="en-US" b="1" dirty="0">
                <a:solidFill>
                  <a:schemeClr val="accent2">
                    <a:lumMod val="50000"/>
                  </a:schemeClr>
                </a:solidFill>
              </a:rPr>
              <a:t>Main Characteristics of the Database Approach</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id="{F9D0A91E-CDD3-445A-9C2E-F5581A7C6F01}"/>
              </a:ext>
            </a:extLst>
          </p:cNvPr>
          <p:cNvSpPr>
            <a:spLocks noGrp="1"/>
          </p:cNvSpPr>
          <p:nvPr>
            <p:ph idx="1"/>
          </p:nvPr>
        </p:nvSpPr>
        <p:spPr>
          <a:xfrm>
            <a:off x="195309" y="976542"/>
            <a:ext cx="11851689" cy="5743853"/>
          </a:xfrm>
        </p:spPr>
        <p:txBody>
          <a:bodyPr>
            <a:noAutofit/>
          </a:bodyPr>
          <a:lstStyle/>
          <a:p>
            <a:pPr algn="just">
              <a:lnSpc>
                <a:spcPct val="150000"/>
              </a:lnSpc>
              <a:buFont typeface="Wingdings" panose="05000000000000000000" pitchFamily="2" charset="2"/>
              <a:buChar char="q"/>
            </a:pPr>
            <a:r>
              <a:rPr lang="en-IN" sz="1800" b="0" i="0" u="none" strike="noStrike" baseline="0" dirty="0">
                <a:latin typeface="Minion-Regular"/>
              </a:rPr>
              <a:t>A number of characteristics distinguish the database approach from the much older approach of programming with files. In traditional </a:t>
            </a:r>
            <a:r>
              <a:rPr lang="en-IN" sz="1800" b="1" i="0" u="none" strike="noStrike" baseline="0" dirty="0">
                <a:solidFill>
                  <a:schemeClr val="accent2">
                    <a:lumMod val="75000"/>
                  </a:schemeClr>
                </a:solidFill>
                <a:latin typeface="Minion-Bold"/>
              </a:rPr>
              <a:t>file processing</a:t>
            </a:r>
            <a:r>
              <a:rPr lang="en-IN" sz="1800" b="0" i="0" u="none" strike="noStrike" baseline="0" dirty="0">
                <a:latin typeface="Minion-Regular"/>
              </a:rPr>
              <a:t>, each user defines and implements the files needed for a specific software application as part of programming the application. For example, one user, the </a:t>
            </a:r>
            <a:r>
              <a:rPr lang="en-IN" sz="1800" b="0" i="1" u="none" strike="noStrike" baseline="0" dirty="0">
                <a:latin typeface="Minion-Italic"/>
              </a:rPr>
              <a:t>grade reporting office, </a:t>
            </a:r>
            <a:r>
              <a:rPr lang="en-IN" sz="1800" b="0" i="0" u="none" strike="noStrike" baseline="0" dirty="0">
                <a:latin typeface="Minion-Regular"/>
              </a:rPr>
              <a:t>may keep files on students and their grades. Programs to print a student’s transcript and to enter new grades are implemented as part of the application. A second user, the </a:t>
            </a:r>
            <a:r>
              <a:rPr lang="en-IN" sz="1800" b="0" i="1" u="none" strike="noStrike" baseline="0" dirty="0">
                <a:latin typeface="Minion-Italic"/>
              </a:rPr>
              <a:t>accounting office</a:t>
            </a:r>
            <a:r>
              <a:rPr lang="en-IN" sz="1800" b="0" i="0" u="none" strike="noStrike" baseline="0" dirty="0">
                <a:latin typeface="Minion-Regular"/>
              </a:rPr>
              <a:t>, may keep track of students’ fees and their payments. Although both users are interested in data about students, each user maintains separate files—and programs to manipulate these files—because each requires some data not available from the other user’s files. This redundancy in defining and storing data results in wasted storage space and in redundant efforts to maintain common up-to-date data.</a:t>
            </a:r>
          </a:p>
          <a:p>
            <a:pPr algn="just">
              <a:lnSpc>
                <a:spcPct val="150000"/>
              </a:lnSpc>
              <a:buFont typeface="Wingdings" panose="05000000000000000000" pitchFamily="2" charset="2"/>
              <a:buChar char="q"/>
            </a:pPr>
            <a:r>
              <a:rPr lang="en-IN" sz="1800" dirty="0"/>
              <a:t>In the database approach, a single repository maintains data that is defined once and then accessed by various users. In file systems, each application is free to name data elements independently. In contrast, in a database, the names or labels of data are defined once, and used repeatedly by queries, transactions, and applications.</a:t>
            </a:r>
          </a:p>
        </p:txBody>
      </p:sp>
    </p:spTree>
    <p:extLst>
      <p:ext uri="{BB962C8B-B14F-4D97-AF65-F5344CB8AC3E}">
        <p14:creationId xmlns:p14="http://schemas.microsoft.com/office/powerpoint/2010/main" val="1729940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41ACA-2B33-4999-B817-751363E0B99E}"/>
              </a:ext>
            </a:extLst>
          </p:cNvPr>
          <p:cNvSpPr>
            <a:spLocks noGrp="1"/>
          </p:cNvSpPr>
          <p:nvPr>
            <p:ph idx="1"/>
          </p:nvPr>
        </p:nvSpPr>
        <p:spPr>
          <a:xfrm>
            <a:off x="230818" y="976543"/>
            <a:ext cx="11807301" cy="4128118"/>
          </a:xfrm>
        </p:spPr>
        <p:txBody>
          <a:bodyPr/>
          <a:lstStyle/>
          <a:p>
            <a:pPr>
              <a:lnSpc>
                <a:spcPct val="150000"/>
              </a:lnSpc>
              <a:buFont typeface="Wingdings" panose="05000000000000000000" pitchFamily="2" charset="2"/>
              <a:buChar char="q"/>
            </a:pPr>
            <a:r>
              <a:rPr lang="en-IN" dirty="0"/>
              <a:t>The main characteristics of the database approach versus the file-processing approach are the following:</a:t>
            </a:r>
          </a:p>
          <a:p>
            <a:pPr lvl="1">
              <a:lnSpc>
                <a:spcPct val="150000"/>
              </a:lnSpc>
              <a:buFont typeface="Wingdings" panose="05000000000000000000" pitchFamily="2" charset="2"/>
              <a:buChar char="§"/>
            </a:pPr>
            <a:r>
              <a:rPr lang="en-IN" dirty="0"/>
              <a:t>Self-describing nature of a database system</a:t>
            </a:r>
          </a:p>
          <a:p>
            <a:pPr lvl="1">
              <a:lnSpc>
                <a:spcPct val="150000"/>
              </a:lnSpc>
              <a:buFont typeface="Wingdings" panose="05000000000000000000" pitchFamily="2" charset="2"/>
              <a:buChar char="§"/>
            </a:pPr>
            <a:r>
              <a:rPr lang="en-IN" dirty="0"/>
              <a:t>Insulation between programs and data, and data abstraction</a:t>
            </a:r>
          </a:p>
          <a:p>
            <a:pPr lvl="1">
              <a:lnSpc>
                <a:spcPct val="150000"/>
              </a:lnSpc>
              <a:buFont typeface="Wingdings" panose="05000000000000000000" pitchFamily="2" charset="2"/>
              <a:buChar char="§"/>
            </a:pPr>
            <a:r>
              <a:rPr lang="en-IN" dirty="0"/>
              <a:t>Support of multiple views of the data</a:t>
            </a:r>
          </a:p>
          <a:p>
            <a:pPr lvl="1">
              <a:lnSpc>
                <a:spcPct val="150000"/>
              </a:lnSpc>
              <a:buFont typeface="Wingdings" panose="05000000000000000000" pitchFamily="2" charset="2"/>
              <a:buChar char="§"/>
            </a:pPr>
            <a:r>
              <a:rPr lang="en-IN" dirty="0"/>
              <a:t>Sharing of data and multiuser transaction processing</a:t>
            </a:r>
          </a:p>
        </p:txBody>
      </p:sp>
      <p:sp>
        <p:nvSpPr>
          <p:cNvPr id="4" name="Title 1">
            <a:extLst>
              <a:ext uri="{FF2B5EF4-FFF2-40B4-BE49-F238E27FC236}">
                <a16:creationId xmlns:a16="http://schemas.microsoft.com/office/drawing/2014/main" id="{4025A05A-999F-40A6-A567-AB3C72AA6B78}"/>
              </a:ext>
            </a:extLst>
          </p:cNvPr>
          <p:cNvSpPr>
            <a:spLocks noGrp="1"/>
          </p:cNvSpPr>
          <p:nvPr>
            <p:ph type="title"/>
          </p:nvPr>
        </p:nvSpPr>
        <p:spPr>
          <a:xfrm>
            <a:off x="1140043" y="18895"/>
            <a:ext cx="10515600" cy="957648"/>
          </a:xfrm>
        </p:spPr>
        <p:txBody>
          <a:bodyPr/>
          <a:lstStyle/>
          <a:p>
            <a:r>
              <a:rPr lang="en-US" altLang="en-US" b="1" dirty="0">
                <a:solidFill>
                  <a:schemeClr val="accent2">
                    <a:lumMod val="50000"/>
                  </a:schemeClr>
                </a:solidFill>
              </a:rPr>
              <a:t>Main Characteristics of the Database Approach</a:t>
            </a:r>
            <a:endParaRPr lang="en-IN" b="1" dirty="0">
              <a:solidFill>
                <a:schemeClr val="accent2">
                  <a:lumMod val="50000"/>
                </a:schemeClr>
              </a:solidFill>
            </a:endParaRPr>
          </a:p>
        </p:txBody>
      </p:sp>
    </p:spTree>
    <p:extLst>
      <p:ext uri="{BB962C8B-B14F-4D97-AF65-F5344CB8AC3E}">
        <p14:creationId xmlns:p14="http://schemas.microsoft.com/office/powerpoint/2010/main" val="2736236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6006-F7A0-4538-917D-06DB984267D0}"/>
              </a:ext>
            </a:extLst>
          </p:cNvPr>
          <p:cNvSpPr>
            <a:spLocks noGrp="1"/>
          </p:cNvSpPr>
          <p:nvPr>
            <p:ph type="title"/>
          </p:nvPr>
        </p:nvSpPr>
        <p:spPr>
          <a:xfrm>
            <a:off x="1677878" y="18892"/>
            <a:ext cx="8077938" cy="487135"/>
          </a:xfrm>
        </p:spPr>
        <p:txBody>
          <a:bodyPr>
            <a:normAutofit fontScale="90000"/>
          </a:bodyPr>
          <a:lstStyle/>
          <a:p>
            <a:pPr algn="ctr"/>
            <a:r>
              <a:rPr lang="en-IN" b="1" dirty="0">
                <a:solidFill>
                  <a:schemeClr val="accent2">
                    <a:lumMod val="50000"/>
                  </a:schemeClr>
                </a:solidFill>
              </a:rPr>
              <a:t>Course Overview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052513"/>
            <a:ext cx="113538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96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FC6FD-759B-4AD3-A9E6-EB97877F357F}"/>
              </a:ext>
            </a:extLst>
          </p:cNvPr>
          <p:cNvSpPr>
            <a:spLocks noGrp="1"/>
          </p:cNvSpPr>
          <p:nvPr>
            <p:ph idx="1"/>
          </p:nvPr>
        </p:nvSpPr>
        <p:spPr>
          <a:xfrm>
            <a:off x="221941" y="976542"/>
            <a:ext cx="11789545" cy="5752731"/>
          </a:xfrm>
        </p:spPr>
        <p:txBody>
          <a:bodyPr>
            <a:noAutofit/>
          </a:bodyPr>
          <a:lstStyle/>
          <a:p>
            <a:pPr algn="just">
              <a:lnSpc>
                <a:spcPct val="100000"/>
              </a:lnSpc>
              <a:buFont typeface="Wingdings" panose="05000000000000000000" pitchFamily="2" charset="2"/>
              <a:buChar char="q"/>
            </a:pPr>
            <a:r>
              <a:rPr lang="en-IN" sz="2200" dirty="0">
                <a:solidFill>
                  <a:srgbClr val="7030A0"/>
                </a:solidFill>
              </a:rPr>
              <a:t>Self-describing nature of a database system</a:t>
            </a:r>
          </a:p>
          <a:p>
            <a:pPr lvl="1" algn="just">
              <a:lnSpc>
                <a:spcPct val="100000"/>
              </a:lnSpc>
              <a:buFont typeface="Wingdings" panose="05000000000000000000" pitchFamily="2" charset="2"/>
              <a:buChar char="§"/>
            </a:pPr>
            <a:r>
              <a:rPr lang="en-IN" sz="2200" dirty="0"/>
              <a:t>Database system contains not only the database itself but also a complete definition or description of the database structure and constraints.</a:t>
            </a:r>
          </a:p>
          <a:p>
            <a:pPr lvl="1" algn="just">
              <a:lnSpc>
                <a:spcPct val="100000"/>
              </a:lnSpc>
              <a:buFont typeface="Wingdings" panose="05000000000000000000" pitchFamily="2" charset="2"/>
              <a:buChar char="§"/>
            </a:pPr>
            <a:r>
              <a:rPr lang="en-IN" sz="2200" dirty="0"/>
              <a:t>This definition is stored in the DBMS </a:t>
            </a:r>
            <a:r>
              <a:rPr lang="en-IN" sz="2200" b="1" dirty="0" err="1">
                <a:solidFill>
                  <a:srgbClr val="002060"/>
                </a:solidFill>
              </a:rPr>
              <a:t>catalog</a:t>
            </a:r>
            <a:r>
              <a:rPr lang="en-IN" sz="2200" dirty="0"/>
              <a:t>, which contains information such as the structure of each file, the type and storage format of each data item, and various constraints on the data.</a:t>
            </a:r>
          </a:p>
          <a:p>
            <a:pPr lvl="1" algn="just">
              <a:lnSpc>
                <a:spcPct val="100000"/>
              </a:lnSpc>
              <a:buFont typeface="Wingdings" panose="05000000000000000000" pitchFamily="2" charset="2"/>
              <a:buChar char="§"/>
            </a:pPr>
            <a:r>
              <a:rPr lang="en-US" altLang="en-US" sz="2200" dirty="0">
                <a:ea typeface="ＭＳ Ｐゴシック" charset="0"/>
              </a:rPr>
              <a:t>A DBMS </a:t>
            </a:r>
            <a:r>
              <a:rPr lang="en-US" altLang="en-US" sz="2200" b="1" dirty="0">
                <a:solidFill>
                  <a:srgbClr val="002060"/>
                </a:solidFill>
                <a:ea typeface="ＭＳ Ｐゴシック" charset="0"/>
              </a:rPr>
              <a:t>catalog</a:t>
            </a:r>
            <a:r>
              <a:rPr lang="en-US" altLang="en-US" sz="2200" dirty="0">
                <a:ea typeface="ＭＳ Ｐゴシック" charset="0"/>
              </a:rPr>
              <a:t> stores the description of a particular database (e.g. data structures, types, and constraints).</a:t>
            </a:r>
          </a:p>
          <a:p>
            <a:pPr lvl="1" algn="just">
              <a:lnSpc>
                <a:spcPct val="100000"/>
              </a:lnSpc>
              <a:buFont typeface="Wingdings" panose="05000000000000000000" pitchFamily="2" charset="2"/>
              <a:buChar char="§"/>
            </a:pPr>
            <a:r>
              <a:rPr lang="en-US" altLang="en-US" sz="2200" dirty="0"/>
              <a:t>The description is called </a:t>
            </a:r>
            <a:r>
              <a:rPr lang="en-US" altLang="en-US" sz="2200" b="1" dirty="0">
                <a:solidFill>
                  <a:srgbClr val="002060"/>
                </a:solidFill>
              </a:rPr>
              <a:t>meta-data</a:t>
            </a:r>
            <a:r>
              <a:rPr lang="en-US" altLang="en-US" sz="2200" dirty="0"/>
              <a:t>.</a:t>
            </a:r>
          </a:p>
          <a:p>
            <a:pPr lvl="1" algn="just">
              <a:lnSpc>
                <a:spcPct val="100000"/>
              </a:lnSpc>
              <a:buFont typeface="Wingdings" panose="05000000000000000000" pitchFamily="2" charset="2"/>
              <a:buChar char="§"/>
            </a:pPr>
            <a:r>
              <a:rPr lang="en-US" altLang="en-US" sz="2200" dirty="0"/>
              <a:t>This allows the DBMS software to work with different database applications.</a:t>
            </a:r>
          </a:p>
          <a:p>
            <a:pPr lvl="1" algn="just">
              <a:lnSpc>
                <a:spcPct val="100000"/>
              </a:lnSpc>
              <a:buFont typeface="Wingdings" panose="05000000000000000000" pitchFamily="2" charset="2"/>
              <a:buChar char="§"/>
            </a:pPr>
            <a:r>
              <a:rPr lang="en-IN" altLang="en-US" sz="2200" dirty="0">
                <a:ea typeface="ＭＳ Ｐゴシック" charset="0"/>
              </a:rPr>
              <a:t>In traditional file processing, data definition is typically part of the application programs themselves. Hence, these programs are constrained to work with only one specific database, whose structure is declared in the application programs. For example, an application program written in C++ may have struct or class declarations. Whereas file-processing software can access only specific databases, DBMS software can access diverse databases by extracting the database definitions from the </a:t>
            </a:r>
            <a:r>
              <a:rPr lang="en-IN" altLang="en-US" sz="2200" dirty="0" err="1">
                <a:ea typeface="ＭＳ Ｐゴシック" charset="0"/>
              </a:rPr>
              <a:t>catalog</a:t>
            </a:r>
            <a:r>
              <a:rPr lang="en-IN" altLang="en-US" sz="2200" dirty="0">
                <a:ea typeface="ＭＳ Ｐゴシック" charset="0"/>
              </a:rPr>
              <a:t> and using these definitions.</a:t>
            </a:r>
            <a:endParaRPr lang="en-US" altLang="en-US" sz="2200" dirty="0">
              <a:ea typeface="ＭＳ Ｐゴシック" charset="0"/>
            </a:endParaRPr>
          </a:p>
          <a:p>
            <a:pPr lvl="1" algn="just">
              <a:lnSpc>
                <a:spcPct val="100000"/>
              </a:lnSpc>
              <a:buFont typeface="Wingdings" panose="05000000000000000000" pitchFamily="2" charset="2"/>
              <a:buChar char="§"/>
            </a:pPr>
            <a:endParaRPr lang="en-IN" sz="2200" dirty="0"/>
          </a:p>
          <a:p>
            <a:pPr algn="just">
              <a:lnSpc>
                <a:spcPct val="100000"/>
              </a:lnSpc>
              <a:buFont typeface="Wingdings" panose="05000000000000000000" pitchFamily="2" charset="2"/>
              <a:buChar char="q"/>
            </a:pPr>
            <a:endParaRPr lang="en-IN" sz="2200" dirty="0"/>
          </a:p>
        </p:txBody>
      </p:sp>
      <p:sp>
        <p:nvSpPr>
          <p:cNvPr id="4" name="Title 1">
            <a:extLst>
              <a:ext uri="{FF2B5EF4-FFF2-40B4-BE49-F238E27FC236}">
                <a16:creationId xmlns:a16="http://schemas.microsoft.com/office/drawing/2014/main" id="{CD323C4B-C7A5-469E-B905-18020D2B4975}"/>
              </a:ext>
            </a:extLst>
          </p:cNvPr>
          <p:cNvSpPr>
            <a:spLocks noGrp="1"/>
          </p:cNvSpPr>
          <p:nvPr>
            <p:ph type="title"/>
          </p:nvPr>
        </p:nvSpPr>
        <p:spPr>
          <a:xfrm>
            <a:off x="1353105" y="18895"/>
            <a:ext cx="10515600" cy="957648"/>
          </a:xfrm>
        </p:spPr>
        <p:txBody>
          <a:bodyPr/>
          <a:lstStyle/>
          <a:p>
            <a:r>
              <a:rPr lang="en-US" altLang="en-US" b="1" dirty="0">
                <a:solidFill>
                  <a:schemeClr val="accent2">
                    <a:lumMod val="50000"/>
                  </a:schemeClr>
                </a:solidFill>
              </a:rPr>
              <a:t>Main Characteristics of the Database Approach</a:t>
            </a:r>
            <a:endParaRPr lang="en-IN" b="1" dirty="0">
              <a:solidFill>
                <a:schemeClr val="accent2">
                  <a:lumMod val="50000"/>
                </a:schemeClr>
              </a:solidFill>
            </a:endParaRPr>
          </a:p>
        </p:txBody>
      </p:sp>
    </p:spTree>
    <p:extLst>
      <p:ext uri="{BB962C8B-B14F-4D97-AF65-F5344CB8AC3E}">
        <p14:creationId xmlns:p14="http://schemas.microsoft.com/office/powerpoint/2010/main" val="3674648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ADCF6-57A8-4C8D-996E-4C73B33FF670}"/>
              </a:ext>
            </a:extLst>
          </p:cNvPr>
          <p:cNvSpPr>
            <a:spLocks noGrp="1"/>
          </p:cNvSpPr>
          <p:nvPr>
            <p:ph type="title"/>
          </p:nvPr>
        </p:nvSpPr>
        <p:spPr>
          <a:xfrm>
            <a:off x="838200" y="18892"/>
            <a:ext cx="10515600" cy="966530"/>
          </a:xfrm>
        </p:spPr>
        <p:txBody>
          <a:bodyPr/>
          <a:lstStyle/>
          <a:p>
            <a:pPr algn="ctr"/>
            <a:r>
              <a:rPr lang="en-US" altLang="en-US" sz="4400" b="1" dirty="0">
                <a:solidFill>
                  <a:schemeClr val="accent2">
                    <a:lumMod val="50000"/>
                  </a:schemeClr>
                </a:solidFill>
              </a:rPr>
              <a:t>Example of a simplified database catalog</a:t>
            </a:r>
            <a:endParaRPr lang="en-IN" b="1" dirty="0">
              <a:solidFill>
                <a:schemeClr val="accent2">
                  <a:lumMod val="50000"/>
                </a:schemeClr>
              </a:solidFill>
            </a:endParaRPr>
          </a:p>
        </p:txBody>
      </p:sp>
      <p:pic>
        <p:nvPicPr>
          <p:cNvPr id="5" name="Picture 4">
            <a:extLst>
              <a:ext uri="{FF2B5EF4-FFF2-40B4-BE49-F238E27FC236}">
                <a16:creationId xmlns:a16="http://schemas.microsoft.com/office/drawing/2014/main" id="{7634559C-013B-45DA-9531-49155A5CBEDB}"/>
              </a:ext>
            </a:extLst>
          </p:cNvPr>
          <p:cNvPicPr>
            <a:picLocks noChangeAspect="1"/>
          </p:cNvPicPr>
          <p:nvPr/>
        </p:nvPicPr>
        <p:blipFill>
          <a:blip r:embed="rId2"/>
          <a:stretch>
            <a:fillRect/>
          </a:stretch>
        </p:blipFill>
        <p:spPr>
          <a:xfrm>
            <a:off x="3043707" y="894623"/>
            <a:ext cx="5150382" cy="5639342"/>
          </a:xfrm>
          <a:prstGeom prst="rect">
            <a:avLst/>
          </a:prstGeom>
        </p:spPr>
      </p:pic>
    </p:spTree>
    <p:extLst>
      <p:ext uri="{BB962C8B-B14F-4D97-AF65-F5344CB8AC3E}">
        <p14:creationId xmlns:p14="http://schemas.microsoft.com/office/powerpoint/2010/main" val="330022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549BE-0F7C-439F-97F8-65A8E802D27D}"/>
              </a:ext>
            </a:extLst>
          </p:cNvPr>
          <p:cNvSpPr>
            <a:spLocks noGrp="1"/>
          </p:cNvSpPr>
          <p:nvPr>
            <p:ph idx="1"/>
          </p:nvPr>
        </p:nvSpPr>
        <p:spPr>
          <a:xfrm>
            <a:off x="142043" y="1242872"/>
            <a:ext cx="11887200" cy="5486401"/>
          </a:xfrm>
        </p:spPr>
        <p:txBody>
          <a:bodyPr/>
          <a:lstStyle/>
          <a:p>
            <a:pPr>
              <a:buFont typeface="Wingdings" panose="05000000000000000000" pitchFamily="2" charset="2"/>
              <a:buChar char="q"/>
            </a:pPr>
            <a:r>
              <a:rPr lang="en-IN" dirty="0">
                <a:solidFill>
                  <a:srgbClr val="7030A0"/>
                </a:solidFill>
              </a:rPr>
              <a:t>Insulation between programs and data</a:t>
            </a:r>
          </a:p>
          <a:p>
            <a:pPr lvl="1">
              <a:buFont typeface="Wingdings" panose="05000000000000000000" pitchFamily="2" charset="2"/>
              <a:buChar char="§"/>
            </a:pPr>
            <a:r>
              <a:rPr lang="en-IN" dirty="0"/>
              <a:t>In traditional file processing, the structure of data files is embedded in the application programs, so any changes to the structure of a file may require changing all programs that access that file.</a:t>
            </a:r>
          </a:p>
          <a:p>
            <a:pPr lvl="1">
              <a:buFont typeface="Wingdings" panose="05000000000000000000" pitchFamily="2" charset="2"/>
              <a:buChar char="§"/>
            </a:pPr>
            <a:r>
              <a:rPr lang="en-IN" dirty="0"/>
              <a:t>By contrast, DBMS access programs do not require such changes in most cases. The structure of data files is stored in the DBMS </a:t>
            </a:r>
            <a:r>
              <a:rPr lang="en-IN" dirty="0" err="1"/>
              <a:t>catalog</a:t>
            </a:r>
            <a:r>
              <a:rPr lang="en-IN" dirty="0"/>
              <a:t> separately from the access programs.</a:t>
            </a:r>
          </a:p>
          <a:p>
            <a:pPr lvl="1">
              <a:buFont typeface="Wingdings" panose="05000000000000000000" pitchFamily="2" charset="2"/>
              <a:buChar char="§"/>
            </a:pPr>
            <a:r>
              <a:rPr lang="en-IN" dirty="0"/>
              <a:t>This property is called </a:t>
            </a:r>
            <a:r>
              <a:rPr lang="en-IN" b="1" dirty="0">
                <a:solidFill>
                  <a:srgbClr val="002060"/>
                </a:solidFill>
              </a:rPr>
              <a:t>program-data independence</a:t>
            </a:r>
            <a:r>
              <a:rPr lang="en-IN" dirty="0"/>
              <a:t>.</a:t>
            </a:r>
          </a:p>
          <a:p>
            <a:pPr lvl="1">
              <a:buFont typeface="Wingdings" panose="05000000000000000000" pitchFamily="2" charset="2"/>
              <a:buChar char="§"/>
            </a:pPr>
            <a:r>
              <a:rPr lang="en-US" altLang="en-US" sz="2400" dirty="0"/>
              <a:t>Allows changing data structures and storage organization without having to change the DBMS access programs.</a:t>
            </a:r>
            <a:endParaRPr lang="en-IN" dirty="0"/>
          </a:p>
        </p:txBody>
      </p:sp>
      <p:sp>
        <p:nvSpPr>
          <p:cNvPr id="4" name="Title 1">
            <a:extLst>
              <a:ext uri="{FF2B5EF4-FFF2-40B4-BE49-F238E27FC236}">
                <a16:creationId xmlns:a16="http://schemas.microsoft.com/office/drawing/2014/main" id="{2E14C571-0A9E-4CD9-A982-8610F668818B}"/>
              </a:ext>
            </a:extLst>
          </p:cNvPr>
          <p:cNvSpPr>
            <a:spLocks noGrp="1"/>
          </p:cNvSpPr>
          <p:nvPr>
            <p:ph type="title"/>
          </p:nvPr>
        </p:nvSpPr>
        <p:spPr>
          <a:xfrm>
            <a:off x="1175555" y="18894"/>
            <a:ext cx="10515600" cy="1223979"/>
          </a:xfrm>
        </p:spPr>
        <p:txBody>
          <a:bodyPr>
            <a:normAutofit fontScale="90000"/>
          </a:bodyPr>
          <a:lstStyle/>
          <a:p>
            <a:r>
              <a:rPr lang="en-US" altLang="en-US" b="1" dirty="0">
                <a:solidFill>
                  <a:schemeClr val="accent2">
                    <a:lumMod val="50000"/>
                  </a:schemeClr>
                </a:solidFill>
              </a:rPr>
              <a:t>Main Characteristics of the Database Approach (continued)</a:t>
            </a:r>
            <a:endParaRPr lang="en-IN" b="1" dirty="0">
              <a:solidFill>
                <a:schemeClr val="accent2">
                  <a:lumMod val="50000"/>
                </a:schemeClr>
              </a:solidFill>
            </a:endParaRPr>
          </a:p>
        </p:txBody>
      </p:sp>
    </p:spTree>
    <p:extLst>
      <p:ext uri="{BB962C8B-B14F-4D97-AF65-F5344CB8AC3E}">
        <p14:creationId xmlns:p14="http://schemas.microsoft.com/office/powerpoint/2010/main" val="581284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E07123-E221-4DAA-86FA-09855697A849}"/>
              </a:ext>
            </a:extLst>
          </p:cNvPr>
          <p:cNvSpPr>
            <a:spLocks noGrp="1"/>
          </p:cNvSpPr>
          <p:nvPr>
            <p:ph idx="1"/>
          </p:nvPr>
        </p:nvSpPr>
        <p:spPr>
          <a:xfrm>
            <a:off x="150919" y="1242872"/>
            <a:ext cx="11878323" cy="5477523"/>
          </a:xfrm>
        </p:spPr>
        <p:txBody>
          <a:bodyPr>
            <a:noAutofit/>
          </a:bodyPr>
          <a:lstStyle/>
          <a:p>
            <a:pPr algn="just">
              <a:lnSpc>
                <a:spcPct val="100000"/>
              </a:lnSpc>
              <a:buFont typeface="Wingdings" panose="05000000000000000000" pitchFamily="2" charset="2"/>
              <a:buChar char="§"/>
            </a:pPr>
            <a:r>
              <a:rPr lang="en-IN" sz="2000" dirty="0"/>
              <a:t>For example, a file access program may be written in such a way that it can access only STUDENT records of the structure as shown below:</a:t>
            </a:r>
          </a:p>
          <a:p>
            <a:pPr algn="just">
              <a:lnSpc>
                <a:spcPct val="100000"/>
              </a:lnSpc>
            </a:pPr>
            <a:endParaRPr lang="en-IN" sz="2000" dirty="0"/>
          </a:p>
          <a:p>
            <a:pPr algn="just">
              <a:lnSpc>
                <a:spcPct val="100000"/>
              </a:lnSpc>
            </a:pPr>
            <a:endParaRPr lang="en-IN" sz="2000" dirty="0"/>
          </a:p>
          <a:p>
            <a:pPr algn="just">
              <a:lnSpc>
                <a:spcPct val="100000"/>
              </a:lnSpc>
            </a:pPr>
            <a:endParaRPr lang="en-IN" sz="2000" dirty="0"/>
          </a:p>
          <a:p>
            <a:pPr algn="just">
              <a:lnSpc>
                <a:spcPct val="100000"/>
              </a:lnSpc>
            </a:pPr>
            <a:endParaRPr lang="en-IN" sz="2000" dirty="0"/>
          </a:p>
          <a:p>
            <a:pPr algn="just">
              <a:lnSpc>
                <a:spcPct val="100000"/>
              </a:lnSpc>
            </a:pPr>
            <a:endParaRPr lang="en-IN" sz="2000" dirty="0"/>
          </a:p>
          <a:p>
            <a:pPr algn="just">
              <a:lnSpc>
                <a:spcPct val="100000"/>
              </a:lnSpc>
              <a:buFont typeface="Wingdings" panose="05000000000000000000" pitchFamily="2" charset="2"/>
              <a:buChar char="§"/>
            </a:pPr>
            <a:r>
              <a:rPr lang="en-IN" sz="2000" dirty="0"/>
              <a:t>If we want to add another piece of data to each STUDENT record, say the </a:t>
            </a:r>
            <a:r>
              <a:rPr lang="en-IN" sz="2000" dirty="0" err="1"/>
              <a:t>Birth_date</a:t>
            </a:r>
            <a:r>
              <a:rPr lang="en-IN" sz="2000" dirty="0"/>
              <a:t>, such a program will no longer work and must be changed. By contrast, in a DBMS environment, we only need to change the description of STUDENT records in the </a:t>
            </a:r>
            <a:r>
              <a:rPr lang="en-IN" sz="2000" dirty="0" err="1"/>
              <a:t>catalog</a:t>
            </a:r>
            <a:r>
              <a:rPr lang="en-IN" sz="2000" dirty="0"/>
              <a:t> to reflect the inclusion of the new data item </a:t>
            </a:r>
            <a:r>
              <a:rPr lang="en-IN" sz="2000" dirty="0" err="1"/>
              <a:t>Birth_date</a:t>
            </a:r>
            <a:r>
              <a:rPr lang="en-IN" sz="2000" dirty="0"/>
              <a:t>; no programs are changed. The next time a DBMS program refers to the </a:t>
            </a:r>
            <a:r>
              <a:rPr lang="en-IN" sz="2000" dirty="0" err="1"/>
              <a:t>catalog</a:t>
            </a:r>
            <a:r>
              <a:rPr lang="en-IN" sz="2000" dirty="0"/>
              <a:t>, the new structure of STUDENT records will be accessed and used.</a:t>
            </a:r>
          </a:p>
        </p:txBody>
      </p:sp>
      <p:sp>
        <p:nvSpPr>
          <p:cNvPr id="4" name="Title 1">
            <a:extLst>
              <a:ext uri="{FF2B5EF4-FFF2-40B4-BE49-F238E27FC236}">
                <a16:creationId xmlns:a16="http://schemas.microsoft.com/office/drawing/2014/main" id="{4A9180DB-A50B-4E8B-8272-1F66DA1FD93B}"/>
              </a:ext>
            </a:extLst>
          </p:cNvPr>
          <p:cNvSpPr>
            <a:spLocks noGrp="1"/>
          </p:cNvSpPr>
          <p:nvPr>
            <p:ph type="title"/>
          </p:nvPr>
        </p:nvSpPr>
        <p:spPr>
          <a:xfrm>
            <a:off x="1237695" y="18894"/>
            <a:ext cx="10515600" cy="1223979"/>
          </a:xfrm>
        </p:spPr>
        <p:txBody>
          <a:bodyPr>
            <a:normAutofit fontScale="90000"/>
          </a:bodyPr>
          <a:lstStyle/>
          <a:p>
            <a:r>
              <a:rPr lang="en-US" altLang="en-US" b="1" dirty="0">
                <a:solidFill>
                  <a:schemeClr val="accent2">
                    <a:lumMod val="50000"/>
                  </a:schemeClr>
                </a:solidFill>
              </a:rPr>
              <a:t>Main Characteristics of the Database Approach (continued)</a:t>
            </a:r>
            <a:endParaRPr lang="en-IN" b="1" dirty="0">
              <a:solidFill>
                <a:schemeClr val="accent2">
                  <a:lumMod val="50000"/>
                </a:schemeClr>
              </a:solidFill>
            </a:endParaRPr>
          </a:p>
        </p:txBody>
      </p:sp>
      <p:pic>
        <p:nvPicPr>
          <p:cNvPr id="6" name="Picture 5">
            <a:extLst>
              <a:ext uri="{FF2B5EF4-FFF2-40B4-BE49-F238E27FC236}">
                <a16:creationId xmlns:a16="http://schemas.microsoft.com/office/drawing/2014/main" id="{D2719764-BEAA-4172-AE74-8D6C9BED1122}"/>
              </a:ext>
            </a:extLst>
          </p:cNvPr>
          <p:cNvPicPr>
            <a:picLocks noChangeAspect="1"/>
          </p:cNvPicPr>
          <p:nvPr/>
        </p:nvPicPr>
        <p:blipFill>
          <a:blip r:embed="rId2"/>
          <a:stretch>
            <a:fillRect/>
          </a:stretch>
        </p:blipFill>
        <p:spPr>
          <a:xfrm>
            <a:off x="2226418" y="2139990"/>
            <a:ext cx="7095135" cy="1584580"/>
          </a:xfrm>
          <a:prstGeom prst="rect">
            <a:avLst/>
          </a:prstGeom>
        </p:spPr>
      </p:pic>
    </p:spTree>
    <p:extLst>
      <p:ext uri="{BB962C8B-B14F-4D97-AF65-F5344CB8AC3E}">
        <p14:creationId xmlns:p14="http://schemas.microsoft.com/office/powerpoint/2010/main" val="4038332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5C79AC-A289-4455-B08B-2461EF897383}"/>
              </a:ext>
            </a:extLst>
          </p:cNvPr>
          <p:cNvSpPr>
            <a:spLocks noGrp="1"/>
          </p:cNvSpPr>
          <p:nvPr>
            <p:ph idx="1"/>
          </p:nvPr>
        </p:nvSpPr>
        <p:spPr>
          <a:xfrm>
            <a:off x="204186" y="1331650"/>
            <a:ext cx="11789546" cy="5388746"/>
          </a:xfrm>
        </p:spPr>
        <p:txBody>
          <a:bodyPr>
            <a:normAutofit/>
          </a:bodyPr>
          <a:lstStyle/>
          <a:p>
            <a:pPr algn="just">
              <a:buFont typeface="Wingdings" panose="05000000000000000000" pitchFamily="2" charset="2"/>
              <a:buChar char="q"/>
            </a:pPr>
            <a:r>
              <a:rPr lang="en-IN" dirty="0">
                <a:solidFill>
                  <a:srgbClr val="7030A0"/>
                </a:solidFill>
              </a:rPr>
              <a:t>Data Abstraction</a:t>
            </a:r>
          </a:p>
          <a:p>
            <a:pPr lvl="1" algn="just">
              <a:buFont typeface="Wingdings" panose="05000000000000000000" pitchFamily="2" charset="2"/>
              <a:buChar char="§"/>
            </a:pPr>
            <a:r>
              <a:rPr lang="en-IN" dirty="0"/>
              <a:t>The characteristic that allows program-data independence is called data abstraction.</a:t>
            </a:r>
          </a:p>
          <a:p>
            <a:pPr lvl="1" algn="just">
              <a:buFont typeface="Wingdings" panose="05000000000000000000" pitchFamily="2" charset="2"/>
              <a:buChar char="§"/>
            </a:pPr>
            <a:r>
              <a:rPr lang="en-IN" dirty="0"/>
              <a:t>A DBMS provides users with a conceptual representation of data that does not include many of the details of how the data is stored or how the operations are implemented.</a:t>
            </a:r>
          </a:p>
          <a:p>
            <a:pPr lvl="1" algn="just">
              <a:buFont typeface="Wingdings" panose="05000000000000000000" pitchFamily="2" charset="2"/>
              <a:buChar char="§"/>
            </a:pPr>
            <a:r>
              <a:rPr lang="en-IN" dirty="0"/>
              <a:t>A data model is a type of data abstraction that is used to provide this conceptual representation.</a:t>
            </a:r>
          </a:p>
          <a:p>
            <a:pPr lvl="1" algn="just">
              <a:buFont typeface="Wingdings" panose="05000000000000000000" pitchFamily="2" charset="2"/>
              <a:buChar char="§"/>
            </a:pPr>
            <a:r>
              <a:rPr lang="en-IN" dirty="0"/>
              <a:t>Data model hides storage and implementation details that are not of interest to most database users.</a:t>
            </a:r>
          </a:p>
          <a:p>
            <a:pPr lvl="1" algn="just">
              <a:buFont typeface="Wingdings" panose="05000000000000000000" pitchFamily="2" charset="2"/>
              <a:buChar char="§"/>
            </a:pPr>
            <a:r>
              <a:rPr lang="en-IN" dirty="0"/>
              <a:t>A data model is used to hide storage details and present the users with a conceptual view  of the database.</a:t>
            </a:r>
          </a:p>
          <a:p>
            <a:pPr lvl="1" algn="just">
              <a:buFont typeface="Wingdings" panose="05000000000000000000" pitchFamily="2" charset="2"/>
              <a:buChar char="§"/>
            </a:pPr>
            <a:r>
              <a:rPr lang="en-IN" dirty="0"/>
              <a:t>The data model uses logical concepts, such as objects, their properties, and their interrelationships, that may be easier for most users to understand than computer storage concepts.</a:t>
            </a:r>
          </a:p>
          <a:p>
            <a:pPr lvl="1" algn="just">
              <a:buFont typeface="Wingdings" panose="05000000000000000000" pitchFamily="2" charset="2"/>
              <a:buChar char="§"/>
            </a:pPr>
            <a:r>
              <a:rPr lang="en-IN" dirty="0"/>
              <a:t>Programs refer to the data model constructs rather than data storage details.</a:t>
            </a:r>
          </a:p>
        </p:txBody>
      </p:sp>
      <p:sp>
        <p:nvSpPr>
          <p:cNvPr id="4" name="Title 1">
            <a:extLst>
              <a:ext uri="{FF2B5EF4-FFF2-40B4-BE49-F238E27FC236}">
                <a16:creationId xmlns:a16="http://schemas.microsoft.com/office/drawing/2014/main" id="{36B9D1C0-E5D2-466D-9882-943551D81B88}"/>
              </a:ext>
            </a:extLst>
          </p:cNvPr>
          <p:cNvSpPr>
            <a:spLocks noGrp="1"/>
          </p:cNvSpPr>
          <p:nvPr>
            <p:ph type="title"/>
          </p:nvPr>
        </p:nvSpPr>
        <p:spPr>
          <a:xfrm>
            <a:off x="1095654" y="18894"/>
            <a:ext cx="10515600" cy="1223979"/>
          </a:xfrm>
        </p:spPr>
        <p:txBody>
          <a:bodyPr>
            <a:normAutofit fontScale="90000"/>
          </a:bodyPr>
          <a:lstStyle/>
          <a:p>
            <a:r>
              <a:rPr lang="en-US" altLang="en-US" b="1" dirty="0">
                <a:solidFill>
                  <a:schemeClr val="accent2">
                    <a:lumMod val="50000"/>
                  </a:schemeClr>
                </a:solidFill>
              </a:rPr>
              <a:t>Main Characteristics of the Database Approach (continued)</a:t>
            </a:r>
            <a:endParaRPr lang="en-IN" b="1" dirty="0">
              <a:solidFill>
                <a:schemeClr val="accent2">
                  <a:lumMod val="50000"/>
                </a:schemeClr>
              </a:solidFill>
            </a:endParaRPr>
          </a:p>
        </p:txBody>
      </p:sp>
    </p:spTree>
    <p:extLst>
      <p:ext uri="{BB962C8B-B14F-4D97-AF65-F5344CB8AC3E}">
        <p14:creationId xmlns:p14="http://schemas.microsoft.com/office/powerpoint/2010/main" val="3338441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FC12F7-D22F-4E7E-A882-A96950757183}"/>
              </a:ext>
            </a:extLst>
          </p:cNvPr>
          <p:cNvSpPr>
            <a:spLocks noGrp="1"/>
          </p:cNvSpPr>
          <p:nvPr>
            <p:ph idx="1"/>
          </p:nvPr>
        </p:nvSpPr>
        <p:spPr>
          <a:xfrm>
            <a:off x="150920" y="2343704"/>
            <a:ext cx="11887200" cy="3062797"/>
          </a:xfrm>
        </p:spPr>
        <p:txBody>
          <a:bodyPr/>
          <a:lstStyle/>
          <a:p>
            <a:pPr>
              <a:lnSpc>
                <a:spcPct val="100000"/>
              </a:lnSpc>
              <a:buFont typeface="Wingdings" panose="05000000000000000000" pitchFamily="2" charset="2"/>
              <a:buChar char="q"/>
            </a:pPr>
            <a:r>
              <a:rPr lang="en-IN" dirty="0">
                <a:solidFill>
                  <a:srgbClr val="7030A0"/>
                </a:solidFill>
              </a:rPr>
              <a:t>Support of multiple views of the data</a:t>
            </a:r>
          </a:p>
          <a:p>
            <a:pPr lvl="1">
              <a:lnSpc>
                <a:spcPct val="100000"/>
              </a:lnSpc>
              <a:buFont typeface="Wingdings" panose="05000000000000000000" pitchFamily="2" charset="2"/>
              <a:buChar char="§"/>
            </a:pPr>
            <a:r>
              <a:rPr lang="en-IN" dirty="0"/>
              <a:t>A database typically has many users, each of whom may require a different perspective or view of the database.</a:t>
            </a:r>
          </a:p>
          <a:p>
            <a:pPr lvl="1">
              <a:lnSpc>
                <a:spcPct val="100000"/>
              </a:lnSpc>
              <a:buFont typeface="Wingdings" panose="05000000000000000000" pitchFamily="2" charset="2"/>
              <a:buChar char="§"/>
            </a:pPr>
            <a:r>
              <a:rPr lang="en-IN" dirty="0"/>
              <a:t>A view may be a subset of the database or it may contain virtual data that is derived from the database files but is not explicitly stored.</a:t>
            </a:r>
          </a:p>
          <a:p>
            <a:pPr lvl="1">
              <a:lnSpc>
                <a:spcPct val="100000"/>
              </a:lnSpc>
              <a:buFont typeface="Wingdings" panose="05000000000000000000" pitchFamily="2" charset="2"/>
              <a:buChar char="§"/>
            </a:pPr>
            <a:r>
              <a:rPr lang="en-IN" dirty="0"/>
              <a:t>Each user may see a different view of the database, which describes only the data of interest to that user.</a:t>
            </a:r>
          </a:p>
          <a:p>
            <a:pPr>
              <a:lnSpc>
                <a:spcPct val="100000"/>
              </a:lnSpc>
            </a:pPr>
            <a:endParaRPr lang="en-IN" dirty="0"/>
          </a:p>
        </p:txBody>
      </p:sp>
      <p:sp>
        <p:nvSpPr>
          <p:cNvPr id="4" name="Title 1">
            <a:extLst>
              <a:ext uri="{FF2B5EF4-FFF2-40B4-BE49-F238E27FC236}">
                <a16:creationId xmlns:a16="http://schemas.microsoft.com/office/drawing/2014/main" id="{8356F703-74FD-4700-9A76-7ACDC683913C}"/>
              </a:ext>
            </a:extLst>
          </p:cNvPr>
          <p:cNvSpPr>
            <a:spLocks noGrp="1"/>
          </p:cNvSpPr>
          <p:nvPr>
            <p:ph type="title"/>
          </p:nvPr>
        </p:nvSpPr>
        <p:spPr>
          <a:xfrm>
            <a:off x="1246573" y="18894"/>
            <a:ext cx="10515600" cy="1223979"/>
          </a:xfrm>
        </p:spPr>
        <p:txBody>
          <a:bodyPr>
            <a:normAutofit fontScale="90000"/>
          </a:bodyPr>
          <a:lstStyle/>
          <a:p>
            <a:r>
              <a:rPr lang="en-US" altLang="en-US" b="1" dirty="0">
                <a:solidFill>
                  <a:schemeClr val="accent2">
                    <a:lumMod val="50000"/>
                  </a:schemeClr>
                </a:solidFill>
              </a:rPr>
              <a:t>Main Characteristics of the Database Approach (continued)</a:t>
            </a:r>
            <a:endParaRPr lang="en-IN" b="1" dirty="0">
              <a:solidFill>
                <a:schemeClr val="accent2">
                  <a:lumMod val="50000"/>
                </a:schemeClr>
              </a:solidFill>
            </a:endParaRPr>
          </a:p>
        </p:txBody>
      </p:sp>
    </p:spTree>
    <p:extLst>
      <p:ext uri="{BB962C8B-B14F-4D97-AF65-F5344CB8AC3E}">
        <p14:creationId xmlns:p14="http://schemas.microsoft.com/office/powerpoint/2010/main" val="59857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1390E5-4B7A-45D8-95AB-0F4C08324221}"/>
              </a:ext>
            </a:extLst>
          </p:cNvPr>
          <p:cNvSpPr>
            <a:spLocks noGrp="1"/>
          </p:cNvSpPr>
          <p:nvPr>
            <p:ph idx="1"/>
          </p:nvPr>
        </p:nvSpPr>
        <p:spPr>
          <a:xfrm>
            <a:off x="159798" y="1242873"/>
            <a:ext cx="11833934" cy="5495278"/>
          </a:xfrm>
        </p:spPr>
        <p:txBody>
          <a:bodyPr>
            <a:normAutofit fontScale="85000" lnSpcReduction="20000"/>
          </a:bodyPr>
          <a:lstStyle/>
          <a:p>
            <a:pPr>
              <a:lnSpc>
                <a:spcPct val="120000"/>
              </a:lnSpc>
              <a:buFont typeface="Wingdings" panose="05000000000000000000" pitchFamily="2" charset="2"/>
              <a:buChar char="q"/>
            </a:pPr>
            <a:r>
              <a:rPr lang="en-IN" dirty="0">
                <a:solidFill>
                  <a:srgbClr val="7030A0"/>
                </a:solidFill>
              </a:rPr>
              <a:t>Sharing of data and multi-user transaction processing</a:t>
            </a:r>
          </a:p>
          <a:p>
            <a:pPr lvl="1">
              <a:lnSpc>
                <a:spcPct val="120000"/>
              </a:lnSpc>
              <a:buFont typeface="Wingdings" panose="05000000000000000000" pitchFamily="2" charset="2"/>
              <a:buChar char="§"/>
            </a:pPr>
            <a:r>
              <a:rPr lang="en-IN" dirty="0"/>
              <a:t>Allowing a set of concurrent users to retrieve from and to update the database.</a:t>
            </a:r>
          </a:p>
          <a:p>
            <a:pPr lvl="1">
              <a:lnSpc>
                <a:spcPct val="120000"/>
              </a:lnSpc>
              <a:buFont typeface="Wingdings" panose="05000000000000000000" pitchFamily="2" charset="2"/>
              <a:buChar char="§"/>
            </a:pPr>
            <a:r>
              <a:rPr lang="en-IN" dirty="0"/>
              <a:t>A multiuser DBMS must allow multiple users to access the database at the same time.</a:t>
            </a:r>
          </a:p>
          <a:p>
            <a:pPr lvl="1">
              <a:lnSpc>
                <a:spcPct val="120000"/>
              </a:lnSpc>
              <a:buFont typeface="Wingdings" panose="05000000000000000000" pitchFamily="2" charset="2"/>
              <a:buChar char="§"/>
            </a:pPr>
            <a:r>
              <a:rPr lang="en-IN" dirty="0"/>
              <a:t>DBMS must include </a:t>
            </a:r>
            <a:r>
              <a:rPr lang="en-IN" b="1" dirty="0">
                <a:solidFill>
                  <a:srgbClr val="002060"/>
                </a:solidFill>
              </a:rPr>
              <a:t>concurrency control</a:t>
            </a:r>
            <a:r>
              <a:rPr lang="en-IN" dirty="0"/>
              <a:t> software to ensure that several users trying to update the same data do so in a controlled manner so that the result of the updates is correct.</a:t>
            </a:r>
          </a:p>
          <a:p>
            <a:pPr lvl="1">
              <a:lnSpc>
                <a:spcPct val="120000"/>
              </a:lnSpc>
              <a:buFont typeface="Wingdings" panose="05000000000000000000" pitchFamily="2" charset="2"/>
              <a:buChar char="§"/>
            </a:pPr>
            <a:r>
              <a:rPr lang="en-IN" dirty="0"/>
              <a:t>Concurrency control within the DBMS guarantees that each transaction is correctly executed or aborted. </a:t>
            </a:r>
          </a:p>
          <a:p>
            <a:pPr lvl="1">
              <a:lnSpc>
                <a:spcPct val="120000"/>
              </a:lnSpc>
              <a:buFont typeface="Wingdings" panose="05000000000000000000" pitchFamily="2" charset="2"/>
              <a:buChar char="§"/>
            </a:pPr>
            <a:r>
              <a:rPr lang="en-IN" dirty="0"/>
              <a:t>For example, when several reservation agents try to assign a seat on an airline flight, the DBMS should ensure that each seat can be accessed by only one agent at a time for assignment to a passenger.</a:t>
            </a:r>
          </a:p>
          <a:p>
            <a:pPr lvl="1">
              <a:lnSpc>
                <a:spcPct val="120000"/>
              </a:lnSpc>
              <a:buFont typeface="Wingdings" panose="05000000000000000000" pitchFamily="2" charset="2"/>
              <a:buChar char="§"/>
            </a:pPr>
            <a:r>
              <a:rPr lang="en-IN" dirty="0"/>
              <a:t>These types of applications are generally called online transaction processing (OLTP) applications.</a:t>
            </a:r>
          </a:p>
          <a:p>
            <a:pPr lvl="1">
              <a:lnSpc>
                <a:spcPct val="120000"/>
              </a:lnSpc>
              <a:buFont typeface="Wingdings" panose="05000000000000000000" pitchFamily="2" charset="2"/>
              <a:buChar char="§"/>
            </a:pPr>
            <a:r>
              <a:rPr lang="en-IN" dirty="0"/>
              <a:t>OLTP is a major part of database applications. This allows hundreds of concurrent transactions to execute per second.</a:t>
            </a:r>
          </a:p>
          <a:p>
            <a:pPr lvl="1">
              <a:lnSpc>
                <a:spcPct val="120000"/>
              </a:lnSpc>
              <a:buFont typeface="Wingdings" panose="05000000000000000000" pitchFamily="2" charset="2"/>
              <a:buChar char="§"/>
            </a:pPr>
            <a:r>
              <a:rPr lang="en-IN" dirty="0"/>
              <a:t>A </a:t>
            </a:r>
            <a:r>
              <a:rPr lang="en-IN" b="1" dirty="0">
                <a:solidFill>
                  <a:srgbClr val="002060"/>
                </a:solidFill>
              </a:rPr>
              <a:t>transaction</a:t>
            </a:r>
            <a:r>
              <a:rPr lang="en-IN" dirty="0"/>
              <a:t> is an executing program or process that includes one or more database accesses, such as reading or updating of database records.</a:t>
            </a:r>
          </a:p>
          <a:p>
            <a:pPr lvl="1">
              <a:lnSpc>
                <a:spcPct val="120000"/>
              </a:lnSpc>
              <a:buFont typeface="Wingdings" panose="05000000000000000000" pitchFamily="2" charset="2"/>
              <a:buChar char="§"/>
            </a:pPr>
            <a:r>
              <a:rPr lang="en-IN" dirty="0"/>
              <a:t>Recovery subsystem ensures each completed transaction has its effect permanently recorded in the database.</a:t>
            </a:r>
          </a:p>
          <a:p>
            <a:pPr>
              <a:lnSpc>
                <a:spcPct val="120000"/>
              </a:lnSpc>
            </a:pPr>
            <a:endParaRPr lang="en-IN" dirty="0"/>
          </a:p>
          <a:p>
            <a:pPr>
              <a:lnSpc>
                <a:spcPct val="120000"/>
              </a:lnSpc>
            </a:pPr>
            <a:endParaRPr lang="en-IN" dirty="0"/>
          </a:p>
        </p:txBody>
      </p:sp>
      <p:sp>
        <p:nvSpPr>
          <p:cNvPr id="4" name="Title 1">
            <a:extLst>
              <a:ext uri="{FF2B5EF4-FFF2-40B4-BE49-F238E27FC236}">
                <a16:creationId xmlns:a16="http://schemas.microsoft.com/office/drawing/2014/main" id="{401E7D61-FA22-470B-98A4-3CEA07047CCA}"/>
              </a:ext>
            </a:extLst>
          </p:cNvPr>
          <p:cNvSpPr>
            <a:spLocks noGrp="1"/>
          </p:cNvSpPr>
          <p:nvPr>
            <p:ph type="title"/>
          </p:nvPr>
        </p:nvSpPr>
        <p:spPr>
          <a:xfrm>
            <a:off x="1086777" y="18894"/>
            <a:ext cx="10515600" cy="1223979"/>
          </a:xfrm>
        </p:spPr>
        <p:txBody>
          <a:bodyPr>
            <a:normAutofit fontScale="90000"/>
          </a:bodyPr>
          <a:lstStyle/>
          <a:p>
            <a:r>
              <a:rPr lang="en-US" altLang="en-US" b="1" dirty="0">
                <a:solidFill>
                  <a:schemeClr val="accent2">
                    <a:lumMod val="50000"/>
                  </a:schemeClr>
                </a:solidFill>
              </a:rPr>
              <a:t>Main Characteristics of the Database Approach (continued)</a:t>
            </a:r>
            <a:endParaRPr lang="en-IN" b="1" dirty="0">
              <a:solidFill>
                <a:schemeClr val="accent2">
                  <a:lumMod val="50000"/>
                </a:schemeClr>
              </a:solidFill>
            </a:endParaRPr>
          </a:p>
        </p:txBody>
      </p:sp>
    </p:spTree>
    <p:extLst>
      <p:ext uri="{BB962C8B-B14F-4D97-AF65-F5344CB8AC3E}">
        <p14:creationId xmlns:p14="http://schemas.microsoft.com/office/powerpoint/2010/main" val="1821191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F487-AD6C-4918-8841-B2B6BB46EE24}"/>
              </a:ext>
            </a:extLst>
          </p:cNvPr>
          <p:cNvSpPr>
            <a:spLocks noGrp="1"/>
          </p:cNvSpPr>
          <p:nvPr>
            <p:ph type="title"/>
          </p:nvPr>
        </p:nvSpPr>
        <p:spPr>
          <a:xfrm>
            <a:off x="838200" y="18893"/>
            <a:ext cx="10515600" cy="851116"/>
          </a:xfrm>
        </p:spPr>
        <p:txBody>
          <a:bodyPr/>
          <a:lstStyle/>
          <a:p>
            <a:pPr algn="ctr"/>
            <a:r>
              <a:rPr lang="en-IN" b="1" dirty="0">
                <a:solidFill>
                  <a:schemeClr val="accent2">
                    <a:lumMod val="50000"/>
                  </a:schemeClr>
                </a:solidFill>
              </a:rPr>
              <a:t>Database Users</a:t>
            </a:r>
          </a:p>
        </p:txBody>
      </p:sp>
      <p:sp>
        <p:nvSpPr>
          <p:cNvPr id="3" name="Content Placeholder 2">
            <a:extLst>
              <a:ext uri="{FF2B5EF4-FFF2-40B4-BE49-F238E27FC236}">
                <a16:creationId xmlns:a16="http://schemas.microsoft.com/office/drawing/2014/main" id="{14C82A4A-7094-4971-8B4A-6BD7321834BD}"/>
              </a:ext>
            </a:extLst>
          </p:cNvPr>
          <p:cNvSpPr>
            <a:spLocks noGrp="1"/>
          </p:cNvSpPr>
          <p:nvPr>
            <p:ph idx="1"/>
          </p:nvPr>
        </p:nvSpPr>
        <p:spPr>
          <a:xfrm>
            <a:off x="168676" y="1074195"/>
            <a:ext cx="11825056" cy="5850387"/>
          </a:xfrm>
        </p:spPr>
        <p:txBody>
          <a:bodyPr>
            <a:normAutofit fontScale="92500" lnSpcReduction="10000"/>
          </a:bodyPr>
          <a:lstStyle/>
          <a:p>
            <a:pPr>
              <a:lnSpc>
                <a:spcPct val="110000"/>
              </a:lnSpc>
              <a:buFont typeface="Wingdings" panose="05000000000000000000" pitchFamily="2" charset="2"/>
              <a:buChar char="q"/>
            </a:pPr>
            <a:r>
              <a:rPr lang="en-IN" dirty="0">
                <a:solidFill>
                  <a:srgbClr val="7030A0"/>
                </a:solidFill>
              </a:rPr>
              <a:t>Database administrators</a:t>
            </a:r>
          </a:p>
          <a:p>
            <a:pPr lvl="1" algn="just">
              <a:lnSpc>
                <a:spcPct val="110000"/>
              </a:lnSpc>
              <a:buFont typeface="Wingdings" panose="05000000000000000000" pitchFamily="2" charset="2"/>
              <a:buChar char="§"/>
            </a:pPr>
            <a:r>
              <a:rPr lang="en-IN" dirty="0"/>
              <a:t>In any organization where many people use the same resources, there is a need for a chief administrator to oversee and manage these resources.</a:t>
            </a:r>
          </a:p>
          <a:p>
            <a:pPr lvl="1" algn="just">
              <a:lnSpc>
                <a:spcPct val="110000"/>
              </a:lnSpc>
              <a:buFont typeface="Wingdings" panose="05000000000000000000" pitchFamily="2" charset="2"/>
              <a:buChar char="§"/>
            </a:pPr>
            <a:r>
              <a:rPr lang="en-IN" dirty="0"/>
              <a:t>In a database environment, the primary resource is the database itself, and the secondary resource is the DBMS and related software.</a:t>
            </a:r>
          </a:p>
          <a:p>
            <a:pPr lvl="1" algn="just">
              <a:lnSpc>
                <a:spcPct val="110000"/>
              </a:lnSpc>
              <a:buFont typeface="Wingdings" panose="05000000000000000000" pitchFamily="2" charset="2"/>
              <a:buChar char="§"/>
            </a:pPr>
            <a:r>
              <a:rPr lang="en-US" altLang="en-US" dirty="0"/>
              <a:t>Database administrator (DBA) is responsible for authorizing access to the database, coordinating and monitoring its use, acquiring software and hardware resources as needed, controlling its use and monitoring efficiency of operations.</a:t>
            </a:r>
          </a:p>
          <a:p>
            <a:pPr lvl="1" algn="just">
              <a:lnSpc>
                <a:spcPct val="110000"/>
              </a:lnSpc>
              <a:buFont typeface="Wingdings" panose="05000000000000000000" pitchFamily="2" charset="2"/>
              <a:buChar char="§"/>
            </a:pPr>
            <a:r>
              <a:rPr lang="en-IN" dirty="0"/>
              <a:t>The DBA is accountable for problems such as security breaches and poor system response time.</a:t>
            </a:r>
          </a:p>
          <a:p>
            <a:pPr>
              <a:lnSpc>
                <a:spcPct val="110000"/>
              </a:lnSpc>
              <a:buFont typeface="Wingdings" panose="05000000000000000000" pitchFamily="2" charset="2"/>
              <a:buChar char="q"/>
            </a:pPr>
            <a:r>
              <a:rPr lang="en-IN" dirty="0">
                <a:solidFill>
                  <a:srgbClr val="7030A0"/>
                </a:solidFill>
              </a:rPr>
              <a:t>Database designers</a:t>
            </a:r>
          </a:p>
          <a:p>
            <a:pPr lvl="1">
              <a:lnSpc>
                <a:spcPct val="110000"/>
              </a:lnSpc>
              <a:buFont typeface="Wingdings" panose="05000000000000000000" pitchFamily="2" charset="2"/>
              <a:buChar char="§"/>
            </a:pPr>
            <a:r>
              <a:rPr lang="en-IN" dirty="0"/>
              <a:t>Database designers are responsible for identifying the data to be stored in the database and for choosing appropriate structures to represent and store this data.</a:t>
            </a:r>
          </a:p>
          <a:p>
            <a:pPr lvl="1">
              <a:lnSpc>
                <a:spcPct val="110000"/>
              </a:lnSpc>
              <a:buFont typeface="Wingdings" panose="05000000000000000000" pitchFamily="2" charset="2"/>
              <a:buChar char="§"/>
            </a:pPr>
            <a:r>
              <a:rPr lang="en-IN" dirty="0"/>
              <a:t>Responsible to define the content, the structure, the constraints, and functions or transactions against the database. They must communicate with the end-users and understand their needs.</a:t>
            </a:r>
          </a:p>
          <a:p>
            <a:pPr>
              <a:lnSpc>
                <a:spcPct val="110000"/>
              </a:lnSpc>
            </a:pPr>
            <a:endParaRPr lang="en-IN" dirty="0"/>
          </a:p>
        </p:txBody>
      </p:sp>
    </p:spTree>
    <p:extLst>
      <p:ext uri="{BB962C8B-B14F-4D97-AF65-F5344CB8AC3E}">
        <p14:creationId xmlns:p14="http://schemas.microsoft.com/office/powerpoint/2010/main" val="857053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813731-4A47-4302-816F-4C21BCA6C1EF}"/>
              </a:ext>
            </a:extLst>
          </p:cNvPr>
          <p:cNvSpPr>
            <a:spLocks noGrp="1"/>
          </p:cNvSpPr>
          <p:nvPr>
            <p:ph idx="1"/>
          </p:nvPr>
        </p:nvSpPr>
        <p:spPr>
          <a:xfrm>
            <a:off x="221941" y="1420426"/>
            <a:ext cx="11736279" cy="4021588"/>
          </a:xfrm>
        </p:spPr>
        <p:txBody>
          <a:bodyPr/>
          <a:lstStyle/>
          <a:p>
            <a:pPr algn="just">
              <a:lnSpc>
                <a:spcPct val="100000"/>
              </a:lnSpc>
              <a:buFont typeface="Wingdings" panose="05000000000000000000" pitchFamily="2" charset="2"/>
              <a:buChar char="q"/>
            </a:pPr>
            <a:r>
              <a:rPr lang="en-IN" dirty="0">
                <a:solidFill>
                  <a:srgbClr val="7030A0"/>
                </a:solidFill>
              </a:rPr>
              <a:t>End-users</a:t>
            </a:r>
            <a:r>
              <a:rPr lang="en-IN" dirty="0"/>
              <a:t> </a:t>
            </a:r>
          </a:p>
          <a:p>
            <a:pPr lvl="1" algn="just">
              <a:lnSpc>
                <a:spcPct val="100000"/>
              </a:lnSpc>
              <a:buFont typeface="Wingdings" panose="05000000000000000000" pitchFamily="2" charset="2"/>
              <a:buChar char="§"/>
            </a:pPr>
            <a:r>
              <a:rPr lang="en-IN" dirty="0"/>
              <a:t>End users are the people whose jobs require access to the database for querying, updating, and generating reports; the database primarily exists for their use.</a:t>
            </a:r>
          </a:p>
          <a:p>
            <a:pPr lvl="1" algn="just">
              <a:lnSpc>
                <a:spcPct val="100000"/>
              </a:lnSpc>
              <a:buFont typeface="Wingdings" panose="05000000000000000000" pitchFamily="2" charset="2"/>
              <a:buChar char="§"/>
            </a:pPr>
            <a:r>
              <a:rPr lang="en-IN" dirty="0"/>
              <a:t>They use the data for queries, reports and some of them update the database content. </a:t>
            </a:r>
          </a:p>
          <a:p>
            <a:pPr algn="just">
              <a:lnSpc>
                <a:spcPct val="100000"/>
              </a:lnSpc>
              <a:buFont typeface="Wingdings" panose="05000000000000000000" pitchFamily="2" charset="2"/>
              <a:buChar char="q"/>
            </a:pPr>
            <a:r>
              <a:rPr lang="en-IN" dirty="0">
                <a:solidFill>
                  <a:srgbClr val="7030A0"/>
                </a:solidFill>
              </a:rPr>
              <a:t>System Analysts and Application Programmers</a:t>
            </a:r>
          </a:p>
          <a:p>
            <a:pPr lvl="1" algn="just">
              <a:lnSpc>
                <a:spcPct val="100000"/>
              </a:lnSpc>
              <a:buFont typeface="Wingdings" panose="05000000000000000000" pitchFamily="2" charset="2"/>
              <a:buChar char="§"/>
            </a:pPr>
            <a:r>
              <a:rPr lang="en-US" altLang="en-US" b="1" dirty="0">
                <a:solidFill>
                  <a:srgbClr val="002060"/>
                </a:solidFill>
              </a:rPr>
              <a:t>System analysts: </a:t>
            </a:r>
            <a:r>
              <a:rPr lang="en-IN" altLang="en-US" dirty="0"/>
              <a:t>System analysts determine the requirements of end users and develop specifications for standard transactions that meet these requirements.</a:t>
            </a:r>
          </a:p>
          <a:p>
            <a:pPr lvl="1" algn="just">
              <a:lnSpc>
                <a:spcPct val="100000"/>
              </a:lnSpc>
              <a:buFont typeface="Wingdings" panose="05000000000000000000" pitchFamily="2" charset="2"/>
              <a:buChar char="§"/>
            </a:pPr>
            <a:r>
              <a:rPr lang="en-IN" altLang="en-US" b="1" dirty="0">
                <a:solidFill>
                  <a:srgbClr val="002060"/>
                </a:solidFill>
              </a:rPr>
              <a:t>Application programmers: </a:t>
            </a:r>
            <a:r>
              <a:rPr lang="en-IN" altLang="en-US" dirty="0"/>
              <a:t>Application programmers implement these specifications (</a:t>
            </a:r>
            <a:r>
              <a:rPr lang="en-US" altLang="en-US" dirty="0"/>
              <a:t>developed by analysts)</a:t>
            </a:r>
            <a:r>
              <a:rPr lang="en-IN" altLang="en-US" dirty="0"/>
              <a:t> as programs and </a:t>
            </a:r>
            <a:r>
              <a:rPr lang="en-US" altLang="en-US" dirty="0"/>
              <a:t>test and debug them before deployment. </a:t>
            </a:r>
            <a:endParaRPr lang="en-IN" dirty="0">
              <a:solidFill>
                <a:srgbClr val="7030A0"/>
              </a:solidFill>
            </a:endParaRPr>
          </a:p>
        </p:txBody>
      </p:sp>
      <p:sp>
        <p:nvSpPr>
          <p:cNvPr id="4" name="Title 1">
            <a:extLst>
              <a:ext uri="{FF2B5EF4-FFF2-40B4-BE49-F238E27FC236}">
                <a16:creationId xmlns:a16="http://schemas.microsoft.com/office/drawing/2014/main" id="{02B721F8-9766-483F-8E4D-5D792B96C58B}"/>
              </a:ext>
            </a:extLst>
          </p:cNvPr>
          <p:cNvSpPr>
            <a:spLocks noGrp="1"/>
          </p:cNvSpPr>
          <p:nvPr>
            <p:ph type="title"/>
          </p:nvPr>
        </p:nvSpPr>
        <p:spPr>
          <a:xfrm>
            <a:off x="838200" y="27771"/>
            <a:ext cx="10515600" cy="851116"/>
          </a:xfrm>
        </p:spPr>
        <p:txBody>
          <a:bodyPr/>
          <a:lstStyle/>
          <a:p>
            <a:pPr algn="ctr"/>
            <a:r>
              <a:rPr lang="en-IN" b="1" dirty="0">
                <a:solidFill>
                  <a:schemeClr val="accent2">
                    <a:lumMod val="50000"/>
                  </a:schemeClr>
                </a:solidFill>
              </a:rPr>
              <a:t>Database Users</a:t>
            </a:r>
          </a:p>
        </p:txBody>
      </p:sp>
    </p:spTree>
    <p:extLst>
      <p:ext uri="{BB962C8B-B14F-4D97-AF65-F5344CB8AC3E}">
        <p14:creationId xmlns:p14="http://schemas.microsoft.com/office/powerpoint/2010/main" val="4045503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31BA-AFD3-46A2-A824-D04FAF3F7587}"/>
              </a:ext>
            </a:extLst>
          </p:cNvPr>
          <p:cNvSpPr>
            <a:spLocks noGrp="1"/>
          </p:cNvSpPr>
          <p:nvPr>
            <p:ph type="title"/>
          </p:nvPr>
        </p:nvSpPr>
        <p:spPr>
          <a:xfrm>
            <a:off x="838200" y="10022"/>
            <a:ext cx="10515600" cy="975403"/>
          </a:xfrm>
        </p:spPr>
        <p:txBody>
          <a:bodyPr/>
          <a:lstStyle/>
          <a:p>
            <a:pPr algn="ctr"/>
            <a:r>
              <a:rPr lang="en-IN" b="1" dirty="0">
                <a:solidFill>
                  <a:schemeClr val="accent2">
                    <a:lumMod val="50000"/>
                  </a:schemeClr>
                </a:solidFill>
              </a:rPr>
              <a:t>Advantages of Using the Database Approach</a:t>
            </a:r>
          </a:p>
        </p:txBody>
      </p:sp>
      <p:sp>
        <p:nvSpPr>
          <p:cNvPr id="3" name="Content Placeholder 2">
            <a:extLst>
              <a:ext uri="{FF2B5EF4-FFF2-40B4-BE49-F238E27FC236}">
                <a16:creationId xmlns:a16="http://schemas.microsoft.com/office/drawing/2014/main" id="{B2664DD0-F7BF-4851-8F27-5ABA926A0A83}"/>
              </a:ext>
            </a:extLst>
          </p:cNvPr>
          <p:cNvSpPr>
            <a:spLocks noGrp="1"/>
          </p:cNvSpPr>
          <p:nvPr>
            <p:ph idx="1"/>
          </p:nvPr>
        </p:nvSpPr>
        <p:spPr>
          <a:xfrm>
            <a:off x="133165" y="941036"/>
            <a:ext cx="11878322" cy="5912528"/>
          </a:xfrm>
        </p:spPr>
        <p:txBody>
          <a:bodyPr>
            <a:normAutofit fontScale="85000" lnSpcReduction="10000"/>
          </a:bodyPr>
          <a:lstStyle/>
          <a:p>
            <a:pPr algn="just">
              <a:lnSpc>
                <a:spcPct val="110000"/>
              </a:lnSpc>
              <a:buFont typeface="Wingdings" panose="05000000000000000000" pitchFamily="2" charset="2"/>
              <a:buChar char="q"/>
            </a:pPr>
            <a:r>
              <a:rPr lang="en-IN" b="1" dirty="0">
                <a:solidFill>
                  <a:srgbClr val="7030A0"/>
                </a:solidFill>
              </a:rPr>
              <a:t>Controlling redundancy in data storage and in development and maintenance efforts</a:t>
            </a:r>
          </a:p>
          <a:p>
            <a:pPr lvl="1" algn="just">
              <a:lnSpc>
                <a:spcPct val="110000"/>
              </a:lnSpc>
              <a:buFont typeface="Wingdings" panose="05000000000000000000" pitchFamily="2" charset="2"/>
              <a:buChar char="§"/>
            </a:pPr>
            <a:r>
              <a:rPr lang="en-IN" dirty="0"/>
              <a:t>Sharing of data among multiple users.</a:t>
            </a:r>
          </a:p>
          <a:p>
            <a:pPr lvl="1" algn="just">
              <a:lnSpc>
                <a:spcPct val="110000"/>
              </a:lnSpc>
              <a:buFont typeface="Wingdings" panose="05000000000000000000" pitchFamily="2" charset="2"/>
              <a:buChar char="§"/>
            </a:pPr>
            <a:r>
              <a:rPr lang="en-IN" dirty="0"/>
              <a:t>In traditional software development utilizing file processing, every user group maintains its own files for handling its data-processing applications. For example, consider the UNIVERSITY database example. Here, two groups of users might be the course registration personnel and the accounting office. In the traditional approach, each group independently keeps files on students. The accounting office keeps data on registration and related billing information, whereas the registration office keeps track of student courses and grades. Other groups may further duplicate some or all of the same data in their own files.</a:t>
            </a:r>
          </a:p>
          <a:p>
            <a:pPr lvl="1" algn="just">
              <a:lnSpc>
                <a:spcPct val="110000"/>
              </a:lnSpc>
              <a:buFont typeface="Wingdings" panose="05000000000000000000" pitchFamily="2" charset="2"/>
              <a:buChar char="§"/>
            </a:pPr>
            <a:r>
              <a:rPr lang="en-IN" dirty="0"/>
              <a:t>This redundancy in storing the same data multiple times leads to several problems. First, there is the need to perform a single logical update - such as entering data on a new student - multiple times: once for each file where student data is recorded. This leads to duplication of effort. Second, storage space is wasted when the same data is stored repeatedly, and this problem may be serious for large databases. Third, files that represent the same data may become inconsistent. This may happen because an update is applied to some of the files but not to others. Even if an update - such as adding a new student - is applied to all the appropriate files, the data concerning the student may still be inconsistent because the updates are applied independently by each user group. For example, one user group may enter a student’s birth date erroneously as ‘JAN-19-1988’, whereas the other user groups may enter the correct value of ‘JAN-29-1988’.</a:t>
            </a:r>
          </a:p>
        </p:txBody>
      </p:sp>
    </p:spTree>
    <p:extLst>
      <p:ext uri="{BB962C8B-B14F-4D97-AF65-F5344CB8AC3E}">
        <p14:creationId xmlns:p14="http://schemas.microsoft.com/office/powerpoint/2010/main" val="3529333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AC3FB3-20C1-4D68-815D-A1E6DAF907F8}"/>
              </a:ext>
            </a:extLst>
          </p:cNvPr>
          <p:cNvSpPr>
            <a:spLocks noGrp="1"/>
          </p:cNvSpPr>
          <p:nvPr>
            <p:ph type="title"/>
          </p:nvPr>
        </p:nvSpPr>
        <p:spPr>
          <a:xfrm>
            <a:off x="1677878" y="18892"/>
            <a:ext cx="8077938" cy="487135"/>
          </a:xfrm>
        </p:spPr>
        <p:txBody>
          <a:bodyPr>
            <a:normAutofit fontScale="90000"/>
          </a:bodyPr>
          <a:lstStyle/>
          <a:p>
            <a:pPr algn="ctr"/>
            <a:r>
              <a:rPr lang="en-IN" b="1" dirty="0">
                <a:solidFill>
                  <a:schemeClr val="accent2">
                    <a:lumMod val="50000"/>
                  </a:schemeClr>
                </a:solidFill>
              </a:rPr>
              <a:t>Course Overview </a:t>
            </a:r>
          </a:p>
        </p:txBody>
      </p:sp>
      <p:pic>
        <p:nvPicPr>
          <p:cNvPr id="6" name="Picture 5">
            <a:extLst>
              <a:ext uri="{FF2B5EF4-FFF2-40B4-BE49-F238E27FC236}">
                <a16:creationId xmlns:a16="http://schemas.microsoft.com/office/drawing/2014/main" id="{DF3245E9-50E4-4F3A-A5BA-93AE0397DFFD}"/>
              </a:ext>
            </a:extLst>
          </p:cNvPr>
          <p:cNvPicPr>
            <a:picLocks noChangeAspect="1"/>
          </p:cNvPicPr>
          <p:nvPr/>
        </p:nvPicPr>
        <p:blipFill>
          <a:blip r:embed="rId2"/>
          <a:stretch>
            <a:fillRect/>
          </a:stretch>
        </p:blipFill>
        <p:spPr>
          <a:xfrm>
            <a:off x="1054125" y="985421"/>
            <a:ext cx="9742014" cy="5450889"/>
          </a:xfrm>
          <a:prstGeom prst="rect">
            <a:avLst/>
          </a:prstGeom>
        </p:spPr>
      </p:pic>
    </p:spTree>
    <p:extLst>
      <p:ext uri="{BB962C8B-B14F-4D97-AF65-F5344CB8AC3E}">
        <p14:creationId xmlns:p14="http://schemas.microsoft.com/office/powerpoint/2010/main" val="1956316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13ADE2-A09B-48BF-8306-6DB69ECA2558}"/>
              </a:ext>
            </a:extLst>
          </p:cNvPr>
          <p:cNvSpPr>
            <a:spLocks noGrp="1"/>
          </p:cNvSpPr>
          <p:nvPr>
            <p:ph idx="1"/>
          </p:nvPr>
        </p:nvSpPr>
        <p:spPr>
          <a:xfrm>
            <a:off x="186431" y="896645"/>
            <a:ext cx="11816179" cy="5841506"/>
          </a:xfrm>
        </p:spPr>
        <p:txBody>
          <a:bodyPr>
            <a:normAutofit fontScale="77500" lnSpcReduction="20000"/>
          </a:bodyPr>
          <a:lstStyle/>
          <a:p>
            <a:pPr lvl="1" algn="just">
              <a:lnSpc>
                <a:spcPct val="120000"/>
              </a:lnSpc>
              <a:buFont typeface="Wingdings" panose="05000000000000000000" pitchFamily="2" charset="2"/>
              <a:buChar char="§"/>
            </a:pPr>
            <a:r>
              <a:rPr lang="en-IN" dirty="0"/>
              <a:t>In the database approach, the views of different user groups are integrated during database design. Ideally, we should have a database design that stores each logical data item - such as a student’s name or birth date - in only one place in the database. This is known as </a:t>
            </a:r>
            <a:r>
              <a:rPr lang="en-IN" b="1" dirty="0">
                <a:solidFill>
                  <a:srgbClr val="002060"/>
                </a:solidFill>
              </a:rPr>
              <a:t>data normalization</a:t>
            </a:r>
            <a:r>
              <a:rPr lang="en-IN" dirty="0"/>
              <a:t>, and it ensures consistency and saves storage space. However, in practice, it is sometimes necessary to use controlled redundancy to improve the performance of queries. For example, we may store </a:t>
            </a:r>
            <a:r>
              <a:rPr lang="en-IN" dirty="0" err="1"/>
              <a:t>Student_name</a:t>
            </a:r>
            <a:r>
              <a:rPr lang="en-IN" dirty="0"/>
              <a:t> and </a:t>
            </a:r>
            <a:r>
              <a:rPr lang="en-IN" dirty="0" err="1"/>
              <a:t>Course_number</a:t>
            </a:r>
            <a:r>
              <a:rPr lang="en-IN" dirty="0"/>
              <a:t> redundantly in a GRADE_REPORT file because whenever we retrieve a GRADE_REPORT record, we want to retrieve the student name and course number along with the grade, student number, and section identifier. By placing all the data together, we do not have to search multiple files to collect this data. This is known as </a:t>
            </a:r>
            <a:r>
              <a:rPr lang="en-IN" b="1" dirty="0">
                <a:solidFill>
                  <a:srgbClr val="002060"/>
                </a:solidFill>
              </a:rPr>
              <a:t>denormalization</a:t>
            </a:r>
            <a:r>
              <a:rPr lang="en-IN" dirty="0"/>
              <a:t>. In such cases, the DBMS should have the capability to control this redundancy in order to prohibit inconsistencies among the files.</a:t>
            </a:r>
          </a:p>
          <a:p>
            <a:pPr algn="just">
              <a:lnSpc>
                <a:spcPct val="120000"/>
              </a:lnSpc>
              <a:buFont typeface="Wingdings" panose="05000000000000000000" pitchFamily="2" charset="2"/>
              <a:buChar char="q"/>
            </a:pPr>
            <a:r>
              <a:rPr lang="en-US" altLang="en-US" b="1" dirty="0">
                <a:solidFill>
                  <a:srgbClr val="7030A0"/>
                </a:solidFill>
              </a:rPr>
              <a:t>Restricting unauthorized access to data</a:t>
            </a:r>
          </a:p>
          <a:p>
            <a:pPr lvl="1" algn="just">
              <a:lnSpc>
                <a:spcPct val="120000"/>
              </a:lnSpc>
              <a:buFont typeface="Wingdings" panose="05000000000000000000" pitchFamily="2" charset="2"/>
              <a:buChar char="§"/>
            </a:pPr>
            <a:r>
              <a:rPr lang="en-IN" altLang="en-US" dirty="0"/>
              <a:t>When multiple users share a large database, it is likely that most users will not be authorized to access all information in the database. For example, financial data is often considered confidential, and only authorized persons are allowed to access such data. In addition, some users may only be permitted to retrieve data, whereas others are allowed to retrieve and update. Hence, the type of access operation - retrieval or update - must also be controlled. Typically, users or user groups are given account numbers protected by passwords, which they can use to gain access to the database. A DBMS should provide a </a:t>
            </a:r>
            <a:r>
              <a:rPr lang="en-IN" altLang="en-US" b="1" dirty="0">
                <a:solidFill>
                  <a:srgbClr val="002060"/>
                </a:solidFill>
              </a:rPr>
              <a:t>security and authorization subsystem</a:t>
            </a:r>
            <a:r>
              <a:rPr lang="en-IN" altLang="en-US" dirty="0"/>
              <a:t>, which the DBA uses to create accounts and to specify account restrictions. Then, the DBMS should enforce these restrictions automatically.</a:t>
            </a:r>
            <a:endParaRPr lang="en-US" altLang="en-US" dirty="0"/>
          </a:p>
          <a:p>
            <a:pPr lvl="1" algn="just">
              <a:lnSpc>
                <a:spcPct val="120000"/>
              </a:lnSpc>
              <a:buFont typeface="Wingdings" panose="05000000000000000000" pitchFamily="2" charset="2"/>
              <a:buChar char="§"/>
            </a:pPr>
            <a:endParaRPr lang="en-IN" dirty="0"/>
          </a:p>
        </p:txBody>
      </p:sp>
      <p:sp>
        <p:nvSpPr>
          <p:cNvPr id="4" name="Title 1">
            <a:extLst>
              <a:ext uri="{FF2B5EF4-FFF2-40B4-BE49-F238E27FC236}">
                <a16:creationId xmlns:a16="http://schemas.microsoft.com/office/drawing/2014/main" id="{9877CC59-EA58-4CCB-87A3-CBB54CF50859}"/>
              </a:ext>
            </a:extLst>
          </p:cNvPr>
          <p:cNvSpPr>
            <a:spLocks noGrp="1"/>
          </p:cNvSpPr>
          <p:nvPr>
            <p:ph type="title"/>
          </p:nvPr>
        </p:nvSpPr>
        <p:spPr>
          <a:xfrm>
            <a:off x="838200" y="10022"/>
            <a:ext cx="10515600" cy="975403"/>
          </a:xfrm>
        </p:spPr>
        <p:txBody>
          <a:bodyPr/>
          <a:lstStyle/>
          <a:p>
            <a:pPr algn="ctr"/>
            <a:r>
              <a:rPr lang="en-IN" b="1" dirty="0">
                <a:solidFill>
                  <a:schemeClr val="accent2">
                    <a:lumMod val="50000"/>
                  </a:schemeClr>
                </a:solidFill>
              </a:rPr>
              <a:t>Advantages of Using the Database Approach</a:t>
            </a:r>
          </a:p>
        </p:txBody>
      </p:sp>
    </p:spTree>
    <p:extLst>
      <p:ext uri="{BB962C8B-B14F-4D97-AF65-F5344CB8AC3E}">
        <p14:creationId xmlns:p14="http://schemas.microsoft.com/office/powerpoint/2010/main" val="3784106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4A3DF6-5F1D-4BB5-B228-2FC096C67AD2}"/>
              </a:ext>
            </a:extLst>
          </p:cNvPr>
          <p:cNvSpPr>
            <a:spLocks noGrp="1"/>
          </p:cNvSpPr>
          <p:nvPr>
            <p:ph idx="1"/>
          </p:nvPr>
        </p:nvSpPr>
        <p:spPr>
          <a:xfrm>
            <a:off x="195309" y="896645"/>
            <a:ext cx="11807301" cy="5850384"/>
          </a:xfrm>
        </p:spPr>
        <p:txBody>
          <a:bodyPr>
            <a:normAutofit/>
          </a:bodyPr>
          <a:lstStyle/>
          <a:p>
            <a:pPr algn="just" eaLnBrk="1" hangingPunct="1">
              <a:lnSpc>
                <a:spcPct val="100000"/>
              </a:lnSpc>
              <a:buFont typeface="Wingdings" panose="05000000000000000000" pitchFamily="2" charset="2"/>
              <a:buChar char="q"/>
              <a:defRPr/>
            </a:pPr>
            <a:r>
              <a:rPr lang="en-US" altLang="en-US" b="1" dirty="0">
                <a:solidFill>
                  <a:srgbClr val="7030A0"/>
                </a:solidFill>
              </a:rPr>
              <a:t>Providing persistent storage for program Objects</a:t>
            </a:r>
          </a:p>
          <a:p>
            <a:pPr lvl="1" algn="just" eaLnBrk="1" hangingPunct="1">
              <a:lnSpc>
                <a:spcPct val="100000"/>
              </a:lnSpc>
              <a:buFont typeface="Wingdings" panose="05000000000000000000" pitchFamily="2" charset="2"/>
              <a:buChar char="§"/>
              <a:defRPr/>
            </a:pPr>
            <a:r>
              <a:rPr lang="en-US" altLang="en-US" dirty="0"/>
              <a:t>Object-oriented DBMSs make program objects persistent.</a:t>
            </a:r>
          </a:p>
          <a:p>
            <a:pPr lvl="1" algn="just" eaLnBrk="1" hangingPunct="1">
              <a:lnSpc>
                <a:spcPct val="100000"/>
              </a:lnSpc>
              <a:buFont typeface="Wingdings" panose="05000000000000000000" pitchFamily="2" charset="2"/>
              <a:buChar char="§"/>
              <a:defRPr/>
            </a:pPr>
            <a:r>
              <a:rPr lang="en-IN" dirty="0"/>
              <a:t>Databases can be used to provide persistent storage for program objects and data structures. This is one of the main reasons for object-oriented database systems. Programming languages typically have complex data structures, such as class definitions in C++ or Java. The values of program variables or objects are discarded once a program terminates, unless the programmer explicitly stores them in permanent files, which often involves converting these complex structures into a format suitable for file storage. When the need arises to read this data once more, the programmer must convert from the file format to the program variable or object structure. Object-oriented database systems are compatible with programming languages such as C++ and Java, and the DBMS software automatically performs any necessary conversions. Hence, a complex object in C++ can be stored permanently in an object-oriented DBMS. Such an object is said to be persistent, since it survives the termination of program execution and can later be directly retrieved by another C++ program.</a:t>
            </a:r>
          </a:p>
        </p:txBody>
      </p:sp>
      <p:sp>
        <p:nvSpPr>
          <p:cNvPr id="4" name="Title 1">
            <a:extLst>
              <a:ext uri="{FF2B5EF4-FFF2-40B4-BE49-F238E27FC236}">
                <a16:creationId xmlns:a16="http://schemas.microsoft.com/office/drawing/2014/main" id="{A794A9FB-DBA9-4F1C-B987-A8250764BE61}"/>
              </a:ext>
            </a:extLst>
          </p:cNvPr>
          <p:cNvSpPr>
            <a:spLocks noGrp="1"/>
          </p:cNvSpPr>
          <p:nvPr>
            <p:ph type="title"/>
          </p:nvPr>
        </p:nvSpPr>
        <p:spPr>
          <a:xfrm>
            <a:off x="838200" y="10022"/>
            <a:ext cx="10515600" cy="975403"/>
          </a:xfrm>
        </p:spPr>
        <p:txBody>
          <a:bodyPr/>
          <a:lstStyle/>
          <a:p>
            <a:pPr algn="ctr"/>
            <a:r>
              <a:rPr lang="en-IN" b="1" dirty="0">
                <a:solidFill>
                  <a:schemeClr val="accent2">
                    <a:lumMod val="50000"/>
                  </a:schemeClr>
                </a:solidFill>
              </a:rPr>
              <a:t>Advantages of Using the Database Approach</a:t>
            </a:r>
          </a:p>
        </p:txBody>
      </p:sp>
    </p:spTree>
    <p:extLst>
      <p:ext uri="{BB962C8B-B14F-4D97-AF65-F5344CB8AC3E}">
        <p14:creationId xmlns:p14="http://schemas.microsoft.com/office/powerpoint/2010/main" val="252444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B8B147-1ACE-47F6-95D8-FDEC835F1279}"/>
              </a:ext>
            </a:extLst>
          </p:cNvPr>
          <p:cNvSpPr>
            <a:spLocks noGrp="1"/>
          </p:cNvSpPr>
          <p:nvPr>
            <p:ph idx="1"/>
          </p:nvPr>
        </p:nvSpPr>
        <p:spPr>
          <a:xfrm>
            <a:off x="115410" y="1118588"/>
            <a:ext cx="11931588" cy="5220070"/>
          </a:xfrm>
        </p:spPr>
        <p:txBody>
          <a:bodyPr>
            <a:normAutofit/>
          </a:bodyPr>
          <a:lstStyle/>
          <a:p>
            <a:pPr>
              <a:lnSpc>
                <a:spcPct val="100000"/>
              </a:lnSpc>
              <a:buFont typeface="Wingdings" panose="05000000000000000000" pitchFamily="2" charset="2"/>
              <a:buChar char="q"/>
            </a:pPr>
            <a:r>
              <a:rPr lang="en-IN" b="1" dirty="0">
                <a:solidFill>
                  <a:srgbClr val="7030A0"/>
                </a:solidFill>
              </a:rPr>
              <a:t>Providing Storage Structures and Search Techniques for Efficient Query Processing</a:t>
            </a:r>
          </a:p>
          <a:p>
            <a:pPr lvl="1" algn="just">
              <a:lnSpc>
                <a:spcPct val="100000"/>
              </a:lnSpc>
              <a:buFont typeface="Wingdings" panose="05000000000000000000" pitchFamily="2" charset="2"/>
              <a:buChar char="§"/>
            </a:pPr>
            <a:r>
              <a:rPr lang="en-IN" dirty="0"/>
              <a:t>Database systems must provide capabilities for efficiently executing queries and updates. Because the database is typically stored on disk, the DBMS must provide specialized data structures and search techniques to speed up disk search for the desired records. Auxiliary files called </a:t>
            </a:r>
            <a:r>
              <a:rPr lang="en-IN" b="1" dirty="0">
                <a:solidFill>
                  <a:srgbClr val="002060"/>
                </a:solidFill>
              </a:rPr>
              <a:t>indexes</a:t>
            </a:r>
            <a:r>
              <a:rPr lang="en-IN" dirty="0"/>
              <a:t> are used for this purpose. Indexes are typically based on tree data structures or hash data structures that are suitably modified for disk search. In order to process the database records needed by a particular query, those records must be copied from disk to main memory.</a:t>
            </a:r>
          </a:p>
          <a:p>
            <a:pPr lvl="1" algn="just">
              <a:lnSpc>
                <a:spcPct val="100000"/>
              </a:lnSpc>
              <a:buFont typeface="Wingdings" panose="05000000000000000000" pitchFamily="2" charset="2"/>
              <a:buChar char="§"/>
            </a:pPr>
            <a:r>
              <a:rPr lang="en-IN" dirty="0"/>
              <a:t>The </a:t>
            </a:r>
            <a:r>
              <a:rPr lang="en-IN" b="1" dirty="0">
                <a:solidFill>
                  <a:srgbClr val="002060"/>
                </a:solidFill>
              </a:rPr>
              <a:t>query processing and optimization</a:t>
            </a:r>
            <a:r>
              <a:rPr lang="en-IN" dirty="0"/>
              <a:t> module of the DBMS is responsible for choosing an efficient query execution plan for each query based on the existing storage structures.</a:t>
            </a:r>
          </a:p>
        </p:txBody>
      </p:sp>
      <p:sp>
        <p:nvSpPr>
          <p:cNvPr id="4" name="Title 1">
            <a:extLst>
              <a:ext uri="{FF2B5EF4-FFF2-40B4-BE49-F238E27FC236}">
                <a16:creationId xmlns:a16="http://schemas.microsoft.com/office/drawing/2014/main" id="{0A9882A7-8EBF-4C37-A247-1340C1D5BED8}"/>
              </a:ext>
            </a:extLst>
          </p:cNvPr>
          <p:cNvSpPr>
            <a:spLocks noGrp="1"/>
          </p:cNvSpPr>
          <p:nvPr>
            <p:ph type="title"/>
          </p:nvPr>
        </p:nvSpPr>
        <p:spPr>
          <a:xfrm>
            <a:off x="838200" y="10022"/>
            <a:ext cx="10515600" cy="975403"/>
          </a:xfrm>
        </p:spPr>
        <p:txBody>
          <a:bodyPr/>
          <a:lstStyle/>
          <a:p>
            <a:pPr algn="ctr"/>
            <a:r>
              <a:rPr lang="en-IN" b="1" dirty="0">
                <a:solidFill>
                  <a:schemeClr val="accent2">
                    <a:lumMod val="50000"/>
                  </a:schemeClr>
                </a:solidFill>
              </a:rPr>
              <a:t>Advantages of Using the Database Approach</a:t>
            </a:r>
          </a:p>
        </p:txBody>
      </p:sp>
    </p:spTree>
    <p:extLst>
      <p:ext uri="{BB962C8B-B14F-4D97-AF65-F5344CB8AC3E}">
        <p14:creationId xmlns:p14="http://schemas.microsoft.com/office/powerpoint/2010/main" val="1743090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11BBA-79EA-4A93-9069-B3DE0FE43603}"/>
              </a:ext>
            </a:extLst>
          </p:cNvPr>
          <p:cNvSpPr>
            <a:spLocks noGrp="1"/>
          </p:cNvSpPr>
          <p:nvPr>
            <p:ph idx="1"/>
          </p:nvPr>
        </p:nvSpPr>
        <p:spPr>
          <a:xfrm>
            <a:off x="159798" y="1083077"/>
            <a:ext cx="11842812" cy="5406502"/>
          </a:xfrm>
        </p:spPr>
        <p:txBody>
          <a:bodyPr>
            <a:normAutofit/>
          </a:bodyPr>
          <a:lstStyle/>
          <a:p>
            <a:pPr algn="just">
              <a:lnSpc>
                <a:spcPct val="100000"/>
              </a:lnSpc>
              <a:buFont typeface="Wingdings" panose="05000000000000000000" pitchFamily="2" charset="2"/>
              <a:buChar char="q"/>
            </a:pPr>
            <a:r>
              <a:rPr lang="en-US" altLang="en-US" b="1" dirty="0">
                <a:solidFill>
                  <a:srgbClr val="7030A0"/>
                </a:solidFill>
              </a:rPr>
              <a:t>Providing backup and recovery services</a:t>
            </a:r>
          </a:p>
          <a:p>
            <a:pPr lvl="1" algn="just">
              <a:lnSpc>
                <a:spcPct val="100000"/>
              </a:lnSpc>
              <a:buFont typeface="Wingdings" panose="05000000000000000000" pitchFamily="2" charset="2"/>
              <a:buChar char="§"/>
            </a:pPr>
            <a:r>
              <a:rPr lang="en-IN" dirty="0"/>
              <a:t>A DBMS must provide facilities for recovering from hardware or software failures. The </a:t>
            </a:r>
            <a:r>
              <a:rPr lang="en-IN" b="1" dirty="0">
                <a:solidFill>
                  <a:srgbClr val="002060"/>
                </a:solidFill>
              </a:rPr>
              <a:t>backup and recovery subsystem </a:t>
            </a:r>
            <a:r>
              <a:rPr lang="en-IN" dirty="0"/>
              <a:t>of the DBMS is responsible for recovery. </a:t>
            </a:r>
          </a:p>
          <a:p>
            <a:pPr lvl="1" algn="just">
              <a:lnSpc>
                <a:spcPct val="100000"/>
              </a:lnSpc>
              <a:buFont typeface="Wingdings" panose="05000000000000000000" pitchFamily="2" charset="2"/>
              <a:buChar char="§"/>
            </a:pPr>
            <a:r>
              <a:rPr lang="en-IN" dirty="0"/>
              <a:t>For example, if the computer system fails in the middle of a complex update transaction, the recovery subsystem is responsible for making sure that the database is restored to the state it was in before the transaction started executing. </a:t>
            </a:r>
          </a:p>
          <a:p>
            <a:pPr lvl="1" algn="just">
              <a:lnSpc>
                <a:spcPct val="100000"/>
              </a:lnSpc>
              <a:buFont typeface="Wingdings" panose="05000000000000000000" pitchFamily="2" charset="2"/>
              <a:buChar char="§"/>
            </a:pPr>
            <a:r>
              <a:rPr lang="en-IN" dirty="0"/>
              <a:t>Alternatively, the recovery subsystem could ensure that the transaction is resumed from the point at which it was interrupted so that its full effect is recorded in the database.</a:t>
            </a:r>
          </a:p>
          <a:p>
            <a:pPr algn="just">
              <a:lnSpc>
                <a:spcPct val="100000"/>
              </a:lnSpc>
              <a:buFont typeface="Wingdings" panose="05000000000000000000" pitchFamily="2" charset="2"/>
              <a:buChar char="q"/>
            </a:pPr>
            <a:r>
              <a:rPr lang="en-US" altLang="en-US" b="1" dirty="0">
                <a:solidFill>
                  <a:srgbClr val="7030A0"/>
                </a:solidFill>
              </a:rPr>
              <a:t>Providing multiple interfaces to different classes of users</a:t>
            </a:r>
          </a:p>
          <a:p>
            <a:pPr lvl="1" algn="just">
              <a:lnSpc>
                <a:spcPct val="100000"/>
              </a:lnSpc>
              <a:buFont typeface="Wingdings" panose="05000000000000000000" pitchFamily="2" charset="2"/>
              <a:buChar char="§"/>
            </a:pPr>
            <a:r>
              <a:rPr lang="en-IN" dirty="0"/>
              <a:t>Because many types of users with varying levels of technical knowledge use a database, a DBMS should provide a variety of user interfaces. These include query languages for casual users, programming language interfaces for application programmers, etc.</a:t>
            </a:r>
          </a:p>
        </p:txBody>
      </p:sp>
      <p:sp>
        <p:nvSpPr>
          <p:cNvPr id="4" name="Title 1">
            <a:extLst>
              <a:ext uri="{FF2B5EF4-FFF2-40B4-BE49-F238E27FC236}">
                <a16:creationId xmlns:a16="http://schemas.microsoft.com/office/drawing/2014/main" id="{EF5F06EE-28DD-441A-B74A-3345BCBC33FD}"/>
              </a:ext>
            </a:extLst>
          </p:cNvPr>
          <p:cNvSpPr>
            <a:spLocks noGrp="1"/>
          </p:cNvSpPr>
          <p:nvPr>
            <p:ph type="title"/>
          </p:nvPr>
        </p:nvSpPr>
        <p:spPr>
          <a:xfrm>
            <a:off x="838200" y="10022"/>
            <a:ext cx="10515600" cy="975403"/>
          </a:xfrm>
        </p:spPr>
        <p:txBody>
          <a:bodyPr/>
          <a:lstStyle/>
          <a:p>
            <a:pPr algn="ctr"/>
            <a:r>
              <a:rPr lang="en-IN" b="1" dirty="0">
                <a:solidFill>
                  <a:schemeClr val="accent2">
                    <a:lumMod val="50000"/>
                  </a:schemeClr>
                </a:solidFill>
              </a:rPr>
              <a:t>Advantages of Using the Database Approach</a:t>
            </a:r>
          </a:p>
        </p:txBody>
      </p:sp>
    </p:spTree>
    <p:extLst>
      <p:ext uri="{BB962C8B-B14F-4D97-AF65-F5344CB8AC3E}">
        <p14:creationId xmlns:p14="http://schemas.microsoft.com/office/powerpoint/2010/main" val="937207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44ABF0-7021-48F9-8184-D3281FA2822D}"/>
              </a:ext>
            </a:extLst>
          </p:cNvPr>
          <p:cNvSpPr>
            <a:spLocks noGrp="1"/>
          </p:cNvSpPr>
          <p:nvPr>
            <p:ph idx="1"/>
          </p:nvPr>
        </p:nvSpPr>
        <p:spPr>
          <a:xfrm>
            <a:off x="159798" y="914400"/>
            <a:ext cx="11842812" cy="5814874"/>
          </a:xfrm>
        </p:spPr>
        <p:txBody>
          <a:bodyPr>
            <a:normAutofit fontScale="92500" lnSpcReduction="10000"/>
          </a:bodyPr>
          <a:lstStyle/>
          <a:p>
            <a:pPr algn="just">
              <a:lnSpc>
                <a:spcPct val="110000"/>
              </a:lnSpc>
              <a:buFont typeface="Wingdings" panose="05000000000000000000" pitchFamily="2" charset="2"/>
              <a:buChar char="q"/>
            </a:pPr>
            <a:r>
              <a:rPr lang="en-US" altLang="en-US" b="1" dirty="0">
                <a:solidFill>
                  <a:srgbClr val="7030A0"/>
                </a:solidFill>
              </a:rPr>
              <a:t>Representing complex relationships among data</a:t>
            </a:r>
          </a:p>
          <a:p>
            <a:pPr lvl="1" algn="just">
              <a:lnSpc>
                <a:spcPct val="110000"/>
              </a:lnSpc>
              <a:buFont typeface="Wingdings" panose="05000000000000000000" pitchFamily="2" charset="2"/>
              <a:buChar char="§"/>
            </a:pPr>
            <a:r>
              <a:rPr lang="en-IN" dirty="0"/>
              <a:t>A database may include numerous varieties of data that are interrelated in many ways. </a:t>
            </a:r>
          </a:p>
          <a:p>
            <a:pPr lvl="1" algn="just">
              <a:lnSpc>
                <a:spcPct val="110000"/>
              </a:lnSpc>
              <a:buFont typeface="Wingdings" panose="05000000000000000000" pitchFamily="2" charset="2"/>
              <a:buChar char="§"/>
            </a:pPr>
            <a:r>
              <a:rPr lang="en-IN" dirty="0"/>
              <a:t>A DBMS must have the capability to represent a variety of complex relationships among the data, to define new relationships as they arise, and to retrieve and update related data easily and efficiently.</a:t>
            </a:r>
          </a:p>
          <a:p>
            <a:pPr algn="just">
              <a:lnSpc>
                <a:spcPct val="110000"/>
              </a:lnSpc>
              <a:buFont typeface="Wingdings" panose="05000000000000000000" pitchFamily="2" charset="2"/>
              <a:buChar char="q"/>
            </a:pPr>
            <a:r>
              <a:rPr lang="en-US" altLang="en-US" b="1" dirty="0">
                <a:solidFill>
                  <a:srgbClr val="7030A0"/>
                </a:solidFill>
              </a:rPr>
              <a:t>Enforcing integrity constraints on the database</a:t>
            </a:r>
          </a:p>
          <a:p>
            <a:pPr lvl="1" algn="just">
              <a:lnSpc>
                <a:spcPct val="110000"/>
              </a:lnSpc>
              <a:buFont typeface="Wingdings" panose="05000000000000000000" pitchFamily="2" charset="2"/>
              <a:buChar char="§"/>
            </a:pPr>
            <a:r>
              <a:rPr lang="en-IN" dirty="0"/>
              <a:t>Most database applications have certain </a:t>
            </a:r>
            <a:r>
              <a:rPr lang="en-IN" b="1" dirty="0">
                <a:solidFill>
                  <a:srgbClr val="002060"/>
                </a:solidFill>
              </a:rPr>
              <a:t>integrity constraints</a:t>
            </a:r>
            <a:r>
              <a:rPr lang="en-IN" dirty="0"/>
              <a:t> that must hold for the data. A DBMS should provide capabilities for defining and enforcing these constraints.</a:t>
            </a:r>
          </a:p>
          <a:p>
            <a:pPr lvl="1" algn="just">
              <a:lnSpc>
                <a:spcPct val="110000"/>
              </a:lnSpc>
              <a:buFont typeface="Wingdings" panose="05000000000000000000" pitchFamily="2" charset="2"/>
              <a:buChar char="§"/>
            </a:pPr>
            <a:r>
              <a:rPr lang="en-IN" dirty="0"/>
              <a:t>The simplest type of integrity constraint involves specifying a data type for each data item.</a:t>
            </a:r>
          </a:p>
          <a:p>
            <a:pPr lvl="1" algn="just">
              <a:lnSpc>
                <a:spcPct val="110000"/>
              </a:lnSpc>
              <a:buFont typeface="Wingdings" panose="05000000000000000000" pitchFamily="2" charset="2"/>
              <a:buChar char="§"/>
            </a:pPr>
            <a:r>
              <a:rPr lang="en-IN" dirty="0"/>
              <a:t>A more complex type of constraint that frequently occurs involves specifying that a record in one file must be related to records in other files. This is known as a </a:t>
            </a:r>
            <a:r>
              <a:rPr lang="en-IN" b="1" dirty="0">
                <a:solidFill>
                  <a:srgbClr val="002060"/>
                </a:solidFill>
              </a:rPr>
              <a:t>referential integrity</a:t>
            </a:r>
            <a:r>
              <a:rPr lang="en-IN" dirty="0"/>
              <a:t> constraint.</a:t>
            </a:r>
          </a:p>
          <a:p>
            <a:pPr lvl="1" algn="just">
              <a:lnSpc>
                <a:spcPct val="110000"/>
              </a:lnSpc>
              <a:buFont typeface="Wingdings" panose="05000000000000000000" pitchFamily="2" charset="2"/>
              <a:buChar char="§"/>
            </a:pPr>
            <a:r>
              <a:rPr lang="en-IN" dirty="0"/>
              <a:t>Another type of constraint specifies uniqueness on data item values, such as every student record must have a unique value for </a:t>
            </a:r>
            <a:r>
              <a:rPr lang="en-IN" dirty="0" err="1"/>
              <a:t>student_id</a:t>
            </a:r>
            <a:r>
              <a:rPr lang="en-IN" dirty="0"/>
              <a:t>. This is known as a </a:t>
            </a:r>
            <a:r>
              <a:rPr lang="en-IN" b="1" dirty="0">
                <a:solidFill>
                  <a:srgbClr val="002060"/>
                </a:solidFill>
              </a:rPr>
              <a:t>key</a:t>
            </a:r>
            <a:r>
              <a:rPr lang="en-IN" dirty="0"/>
              <a:t> or </a:t>
            </a:r>
            <a:r>
              <a:rPr lang="en-IN" b="1" dirty="0">
                <a:solidFill>
                  <a:srgbClr val="002060"/>
                </a:solidFill>
              </a:rPr>
              <a:t>uniqueness</a:t>
            </a:r>
            <a:r>
              <a:rPr lang="en-IN" dirty="0"/>
              <a:t> constraint.</a:t>
            </a:r>
          </a:p>
          <a:p>
            <a:pPr algn="just">
              <a:lnSpc>
                <a:spcPct val="110000"/>
              </a:lnSpc>
              <a:buFont typeface="Wingdings" panose="05000000000000000000" pitchFamily="2" charset="2"/>
              <a:buChar char="q"/>
            </a:pPr>
            <a:r>
              <a:rPr lang="en-US" altLang="en-US" b="1" dirty="0">
                <a:solidFill>
                  <a:srgbClr val="7030A0"/>
                </a:solidFill>
              </a:rPr>
              <a:t>Drawing inferences and actions from the stored data using rules</a:t>
            </a:r>
          </a:p>
          <a:p>
            <a:pPr marL="0" indent="0" algn="just">
              <a:lnSpc>
                <a:spcPct val="110000"/>
              </a:lnSpc>
              <a:buNone/>
            </a:pPr>
            <a:endParaRPr lang="en-IN" dirty="0"/>
          </a:p>
        </p:txBody>
      </p:sp>
      <p:sp>
        <p:nvSpPr>
          <p:cNvPr id="4" name="Title 1">
            <a:extLst>
              <a:ext uri="{FF2B5EF4-FFF2-40B4-BE49-F238E27FC236}">
                <a16:creationId xmlns:a16="http://schemas.microsoft.com/office/drawing/2014/main" id="{E7A885FD-01B9-4F17-88C3-AD5621B3E834}"/>
              </a:ext>
            </a:extLst>
          </p:cNvPr>
          <p:cNvSpPr>
            <a:spLocks noGrp="1"/>
          </p:cNvSpPr>
          <p:nvPr>
            <p:ph type="title"/>
          </p:nvPr>
        </p:nvSpPr>
        <p:spPr>
          <a:xfrm>
            <a:off x="838200" y="10022"/>
            <a:ext cx="10515600" cy="975403"/>
          </a:xfrm>
        </p:spPr>
        <p:txBody>
          <a:bodyPr/>
          <a:lstStyle/>
          <a:p>
            <a:pPr algn="ctr"/>
            <a:r>
              <a:rPr lang="en-IN" b="1" dirty="0">
                <a:solidFill>
                  <a:schemeClr val="accent2">
                    <a:lumMod val="50000"/>
                  </a:schemeClr>
                </a:solidFill>
              </a:rPr>
              <a:t>Advantages of Using the Database Approach</a:t>
            </a:r>
          </a:p>
        </p:txBody>
      </p:sp>
    </p:spTree>
    <p:extLst>
      <p:ext uri="{BB962C8B-B14F-4D97-AF65-F5344CB8AC3E}">
        <p14:creationId xmlns:p14="http://schemas.microsoft.com/office/powerpoint/2010/main" val="412195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758B-ACE7-4672-944A-B628EF31DF26}"/>
              </a:ext>
            </a:extLst>
          </p:cNvPr>
          <p:cNvSpPr>
            <a:spLocks noGrp="1"/>
          </p:cNvSpPr>
          <p:nvPr>
            <p:ph type="title"/>
          </p:nvPr>
        </p:nvSpPr>
        <p:spPr>
          <a:xfrm>
            <a:off x="838200" y="63283"/>
            <a:ext cx="10515600" cy="762339"/>
          </a:xfrm>
        </p:spPr>
        <p:txBody>
          <a:bodyPr/>
          <a:lstStyle/>
          <a:p>
            <a:pPr algn="ctr"/>
            <a:r>
              <a:rPr lang="en-US" b="1" dirty="0">
                <a:solidFill>
                  <a:schemeClr val="accent2">
                    <a:lumMod val="50000"/>
                  </a:schemeClr>
                </a:solidFill>
              </a:rPr>
              <a:t>Literature</a:t>
            </a:r>
            <a:endParaRPr lang="en-IN" b="1" dirty="0">
              <a:solidFill>
                <a:schemeClr val="accent2">
                  <a:lumMod val="50000"/>
                </a:schemeClr>
              </a:solidFill>
            </a:endParaRPr>
          </a:p>
        </p:txBody>
      </p:sp>
      <p:pic>
        <p:nvPicPr>
          <p:cNvPr id="5" name="Picture 4">
            <a:extLst>
              <a:ext uri="{FF2B5EF4-FFF2-40B4-BE49-F238E27FC236}">
                <a16:creationId xmlns:a16="http://schemas.microsoft.com/office/drawing/2014/main" id="{6FE6FDAE-E490-49C1-BBE1-F0997BE344C2}"/>
              </a:ext>
            </a:extLst>
          </p:cNvPr>
          <p:cNvPicPr>
            <a:picLocks noChangeAspect="1"/>
          </p:cNvPicPr>
          <p:nvPr/>
        </p:nvPicPr>
        <p:blipFill>
          <a:blip r:embed="rId2"/>
          <a:stretch>
            <a:fillRect/>
          </a:stretch>
        </p:blipFill>
        <p:spPr>
          <a:xfrm>
            <a:off x="1427472" y="1581757"/>
            <a:ext cx="3012660" cy="3727090"/>
          </a:xfrm>
          <a:prstGeom prst="rect">
            <a:avLst/>
          </a:prstGeom>
        </p:spPr>
      </p:pic>
      <p:pic>
        <p:nvPicPr>
          <p:cNvPr id="9" name="Picture 8">
            <a:extLst>
              <a:ext uri="{FF2B5EF4-FFF2-40B4-BE49-F238E27FC236}">
                <a16:creationId xmlns:a16="http://schemas.microsoft.com/office/drawing/2014/main" id="{60EABEF7-5BAB-46D5-9A41-19E68A258785}"/>
              </a:ext>
            </a:extLst>
          </p:cNvPr>
          <p:cNvPicPr>
            <a:picLocks noChangeAspect="1"/>
          </p:cNvPicPr>
          <p:nvPr/>
        </p:nvPicPr>
        <p:blipFill>
          <a:blip r:embed="rId3"/>
          <a:stretch>
            <a:fillRect/>
          </a:stretch>
        </p:blipFill>
        <p:spPr>
          <a:xfrm>
            <a:off x="4517777" y="1598340"/>
            <a:ext cx="3012660" cy="3710508"/>
          </a:xfrm>
          <a:prstGeom prst="rect">
            <a:avLst/>
          </a:prstGeom>
        </p:spPr>
      </p:pic>
      <p:pic>
        <p:nvPicPr>
          <p:cNvPr id="10" name="Picture 4" descr="https://images-na.ssl-images-amazon.com/images/I/5173G0M4QXL._SX258_BO1,204,203,200_.jpg">
            <a:extLst>
              <a:ext uri="{FF2B5EF4-FFF2-40B4-BE49-F238E27FC236}">
                <a16:creationId xmlns:a16="http://schemas.microsoft.com/office/drawing/2014/main" id="{226A00E3-5666-4B5B-8D5E-92DBEA7B1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3119" y="1581757"/>
            <a:ext cx="3018827" cy="3727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49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338A43-C2AE-4EAD-8B8D-B240CD9C8CFA}"/>
              </a:ext>
            </a:extLst>
          </p:cNvPr>
          <p:cNvSpPr>
            <a:spLocks noGrp="1"/>
          </p:cNvSpPr>
          <p:nvPr>
            <p:ph type="title"/>
          </p:nvPr>
        </p:nvSpPr>
        <p:spPr>
          <a:xfrm>
            <a:off x="838200" y="98793"/>
            <a:ext cx="10515600" cy="762339"/>
          </a:xfrm>
        </p:spPr>
        <p:txBody>
          <a:bodyPr/>
          <a:lstStyle/>
          <a:p>
            <a:pPr algn="ctr"/>
            <a:r>
              <a:rPr lang="en-US" b="1" dirty="0">
                <a:solidFill>
                  <a:schemeClr val="accent2">
                    <a:lumMod val="50000"/>
                  </a:schemeClr>
                </a:solidFill>
              </a:rPr>
              <a:t>Literature</a:t>
            </a:r>
            <a:endParaRPr lang="en-IN" b="1" dirty="0">
              <a:solidFill>
                <a:schemeClr val="accent2">
                  <a:lumMod val="50000"/>
                </a:schemeClr>
              </a:solidFill>
            </a:endParaRPr>
          </a:p>
        </p:txBody>
      </p:sp>
      <p:pic>
        <p:nvPicPr>
          <p:cNvPr id="5" name="Picture 4" descr="https://pictures.abebooks.com/isbn/9780074622391-us.jpg">
            <a:extLst>
              <a:ext uri="{FF2B5EF4-FFF2-40B4-BE49-F238E27FC236}">
                <a16:creationId xmlns:a16="http://schemas.microsoft.com/office/drawing/2014/main" id="{051B21D2-0E4B-43AF-A1D8-73AB055929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005" y="1880515"/>
            <a:ext cx="2162853" cy="31255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images-na.ssl-images-amazon.com/images/I/51AcjY2mWgL._SY344_BO1,204,203,200_.jpg">
            <a:extLst>
              <a:ext uri="{FF2B5EF4-FFF2-40B4-BE49-F238E27FC236}">
                <a16:creationId xmlns:a16="http://schemas.microsoft.com/office/drawing/2014/main" id="{93C9EC0C-AEF5-437C-993C-9BD0805562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7069" y="1880515"/>
            <a:ext cx="2258317" cy="31255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cs.uwaterloo.ca/~tozsu/ddbook/images/database_full.jpg">
            <a:extLst>
              <a:ext uri="{FF2B5EF4-FFF2-40B4-BE49-F238E27FC236}">
                <a16:creationId xmlns:a16="http://schemas.microsoft.com/office/drawing/2014/main" id="{C8F37B17-6DAA-45ED-B07F-6F7C64313CD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60887" y="1901530"/>
            <a:ext cx="2226274" cy="310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998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2965-0A61-45C6-A572-AFC964C8D83A}"/>
              </a:ext>
            </a:extLst>
          </p:cNvPr>
          <p:cNvSpPr>
            <a:spLocks noGrp="1"/>
          </p:cNvSpPr>
          <p:nvPr>
            <p:ph type="title"/>
          </p:nvPr>
        </p:nvSpPr>
        <p:spPr>
          <a:xfrm>
            <a:off x="838200" y="27768"/>
            <a:ext cx="10515600" cy="815605"/>
          </a:xfrm>
        </p:spPr>
        <p:txBody>
          <a:bodyPr/>
          <a:lstStyle/>
          <a:p>
            <a:pPr algn="ctr"/>
            <a:r>
              <a:rPr lang="en-IN" b="1" dirty="0">
                <a:solidFill>
                  <a:schemeClr val="accent2">
                    <a:lumMod val="50000"/>
                  </a:schemeClr>
                </a:solidFill>
              </a:rPr>
              <a:t>Data, Database, DBMS</a:t>
            </a:r>
          </a:p>
        </p:txBody>
      </p:sp>
      <p:sp>
        <p:nvSpPr>
          <p:cNvPr id="3" name="Content Placeholder 2">
            <a:extLst>
              <a:ext uri="{FF2B5EF4-FFF2-40B4-BE49-F238E27FC236}">
                <a16:creationId xmlns:a16="http://schemas.microsoft.com/office/drawing/2014/main" id="{38F8E277-2A1E-4E4B-A9BD-07D00AA172DB}"/>
              </a:ext>
            </a:extLst>
          </p:cNvPr>
          <p:cNvSpPr>
            <a:spLocks noGrp="1"/>
          </p:cNvSpPr>
          <p:nvPr>
            <p:ph idx="1"/>
          </p:nvPr>
        </p:nvSpPr>
        <p:spPr>
          <a:xfrm>
            <a:off x="195309" y="1003172"/>
            <a:ext cx="11833934" cy="5513040"/>
          </a:xfrm>
        </p:spPr>
        <p:txBody>
          <a:bodyPr/>
          <a:lstStyle/>
          <a:p>
            <a:pPr algn="just">
              <a:buFont typeface="Wingdings" panose="05000000000000000000" pitchFamily="2" charset="2"/>
              <a:buChar char="q"/>
            </a:pPr>
            <a:r>
              <a:rPr lang="en-US" altLang="en-US" sz="2800" b="1" dirty="0">
                <a:solidFill>
                  <a:srgbClr val="7030A0"/>
                </a:solidFill>
              </a:rPr>
              <a:t>Data:</a:t>
            </a:r>
            <a:r>
              <a:rPr lang="en-US" altLang="en-US" sz="2800" dirty="0"/>
              <a:t> Known facts that can be recorded and have an implicit meaning; raw</a:t>
            </a:r>
          </a:p>
          <a:p>
            <a:pPr algn="just">
              <a:buFont typeface="Wingdings" panose="05000000000000000000" pitchFamily="2" charset="2"/>
              <a:buChar char="q"/>
            </a:pPr>
            <a:r>
              <a:rPr lang="en-IN" altLang="en-US" sz="2800" b="1" dirty="0">
                <a:solidFill>
                  <a:srgbClr val="7030A0"/>
                </a:solidFill>
              </a:rPr>
              <a:t>Database:</a:t>
            </a:r>
            <a:r>
              <a:rPr lang="en-IN" altLang="en-US" sz="2800" dirty="0"/>
              <a:t> A highly organized, interrelated, and structured set of data about a particular enterprise</a:t>
            </a:r>
          </a:p>
          <a:p>
            <a:pPr lvl="1" algn="just">
              <a:buFont typeface="Wingdings" panose="05000000000000000000" pitchFamily="2" charset="2"/>
              <a:buChar char="§"/>
            </a:pPr>
            <a:r>
              <a:rPr lang="en-IN" altLang="en-US" dirty="0"/>
              <a:t>Controlled by a database management system (DBMS)</a:t>
            </a:r>
          </a:p>
          <a:p>
            <a:pPr algn="just">
              <a:buFont typeface="Wingdings" panose="05000000000000000000" pitchFamily="2" charset="2"/>
              <a:buChar char="q"/>
            </a:pPr>
            <a:r>
              <a:rPr lang="en-IN" altLang="en-US" b="1" dirty="0">
                <a:solidFill>
                  <a:srgbClr val="7030A0"/>
                </a:solidFill>
              </a:rPr>
              <a:t>DBMS: </a:t>
            </a:r>
          </a:p>
          <a:p>
            <a:pPr lvl="1" algn="just">
              <a:buFont typeface="Wingdings" panose="05000000000000000000" pitchFamily="2" charset="2"/>
              <a:buChar char="§"/>
            </a:pPr>
            <a:r>
              <a:rPr lang="en-IN" altLang="en-US" dirty="0"/>
              <a:t>A collection of programs that enables users to create and maintain a database</a:t>
            </a:r>
          </a:p>
          <a:p>
            <a:pPr lvl="1" algn="just">
              <a:buFont typeface="Wingdings" panose="05000000000000000000" pitchFamily="2" charset="2"/>
              <a:buChar char="§"/>
            </a:pPr>
            <a:r>
              <a:rPr lang="en-IN" altLang="en-US" dirty="0"/>
              <a:t>Set of programs to access the data </a:t>
            </a:r>
          </a:p>
          <a:p>
            <a:pPr lvl="1" algn="just">
              <a:buFont typeface="Wingdings" panose="05000000000000000000" pitchFamily="2" charset="2"/>
              <a:buChar char="§"/>
            </a:pPr>
            <a:r>
              <a:rPr lang="en-IN" altLang="en-US" dirty="0"/>
              <a:t>An environment that is both convenient and efficient to use</a:t>
            </a:r>
          </a:p>
          <a:p>
            <a:pPr lvl="1" algn="just">
              <a:buFont typeface="Wingdings" panose="05000000000000000000" pitchFamily="2" charset="2"/>
              <a:buChar char="§"/>
            </a:pPr>
            <a:r>
              <a:rPr lang="en-US" altLang="en-US" sz="2400" dirty="0"/>
              <a:t>A software package/system to facilitate the creation and maintenance of a computerized database</a:t>
            </a:r>
            <a:endParaRPr lang="en-IN" altLang="en-US" dirty="0"/>
          </a:p>
          <a:p>
            <a:pPr algn="just">
              <a:lnSpc>
                <a:spcPct val="90000"/>
              </a:lnSpc>
              <a:buFont typeface="Wingdings" panose="05000000000000000000" pitchFamily="2" charset="2"/>
              <a:buChar char="q"/>
            </a:pPr>
            <a:r>
              <a:rPr lang="en-US" altLang="en-US" b="1" dirty="0">
                <a:solidFill>
                  <a:srgbClr val="7030A0"/>
                </a:solidFill>
              </a:rPr>
              <a:t>Database System:</a:t>
            </a:r>
          </a:p>
          <a:p>
            <a:pPr lvl="1" algn="just">
              <a:lnSpc>
                <a:spcPct val="90000"/>
              </a:lnSpc>
              <a:buFont typeface="Wingdings" panose="05000000000000000000" pitchFamily="2" charset="2"/>
              <a:buChar char="§"/>
            </a:pPr>
            <a:r>
              <a:rPr lang="en-US" altLang="en-US" dirty="0"/>
              <a:t>The DBMS software together with the data itself.  Sometimes, the applications are also included.</a:t>
            </a:r>
          </a:p>
          <a:p>
            <a:pPr algn="just">
              <a:buFont typeface="Wingdings" panose="05000000000000000000" pitchFamily="2" charset="2"/>
              <a:buChar char="§"/>
            </a:pPr>
            <a:endParaRPr lang="en-IN" altLang="en-US" dirty="0"/>
          </a:p>
          <a:p>
            <a:pPr lvl="1" algn="just">
              <a:buFont typeface="Wingdings" panose="05000000000000000000" pitchFamily="2" charset="2"/>
              <a:buChar char="§"/>
            </a:pPr>
            <a:endParaRPr lang="en-IN" altLang="en-US" dirty="0"/>
          </a:p>
          <a:p>
            <a:pPr lvl="1" algn="just">
              <a:buFont typeface="Wingdings" panose="05000000000000000000" pitchFamily="2" charset="2"/>
              <a:buChar char="§"/>
            </a:pPr>
            <a:endParaRPr lang="en-IN" altLang="en-US" dirty="0"/>
          </a:p>
          <a:p>
            <a:pPr algn="just">
              <a:buFont typeface="Wingdings" panose="05000000000000000000" pitchFamily="2" charset="2"/>
              <a:buChar char="q"/>
            </a:pPr>
            <a:endParaRPr lang="en-US" altLang="en-US" sz="2800" dirty="0"/>
          </a:p>
          <a:p>
            <a:pPr algn="just"/>
            <a:endParaRPr lang="en-IN" dirty="0"/>
          </a:p>
        </p:txBody>
      </p:sp>
    </p:spTree>
    <p:extLst>
      <p:ext uri="{BB962C8B-B14F-4D97-AF65-F5344CB8AC3E}">
        <p14:creationId xmlns:p14="http://schemas.microsoft.com/office/powerpoint/2010/main" val="3090850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5CAE4-A3AB-457F-AF2F-A42C3FF02AC0}"/>
              </a:ext>
            </a:extLst>
          </p:cNvPr>
          <p:cNvSpPr>
            <a:spLocks noGrp="1"/>
          </p:cNvSpPr>
          <p:nvPr>
            <p:ph idx="1"/>
          </p:nvPr>
        </p:nvSpPr>
        <p:spPr>
          <a:xfrm>
            <a:off x="150919" y="1296139"/>
            <a:ext cx="11825057" cy="4483224"/>
          </a:xfrm>
        </p:spPr>
        <p:txBody>
          <a:bodyPr>
            <a:normAutofit fontScale="92500" lnSpcReduction="10000"/>
          </a:bodyPr>
          <a:lstStyle/>
          <a:p>
            <a:pPr algn="just">
              <a:buFont typeface="Wingdings" panose="05000000000000000000" pitchFamily="2" charset="2"/>
              <a:buChar char="q"/>
            </a:pPr>
            <a:r>
              <a:rPr lang="en-IN" sz="3300" b="1" dirty="0">
                <a:solidFill>
                  <a:srgbClr val="7030A0"/>
                </a:solidFill>
              </a:rPr>
              <a:t>Mini-world:</a:t>
            </a:r>
          </a:p>
          <a:p>
            <a:pPr lvl="1" algn="just">
              <a:buFont typeface="Wingdings" panose="05000000000000000000" pitchFamily="2" charset="2"/>
              <a:buChar char="§"/>
            </a:pPr>
            <a:r>
              <a:rPr lang="en-IN" sz="2800" dirty="0"/>
              <a:t>Some part of the real world about which data is stored in a database. For example, student grades and transcripts at a university.</a:t>
            </a:r>
          </a:p>
          <a:p>
            <a:pPr algn="just">
              <a:buFont typeface="Wingdings" panose="05000000000000000000" pitchFamily="2" charset="2"/>
              <a:buChar char="q"/>
            </a:pPr>
            <a:endParaRPr lang="en-IN" dirty="0"/>
          </a:p>
          <a:p>
            <a:pPr algn="just">
              <a:buFont typeface="Wingdings" panose="05000000000000000000" pitchFamily="2" charset="2"/>
              <a:buChar char="q"/>
            </a:pPr>
            <a:r>
              <a:rPr lang="en-IN" sz="3000" dirty="0"/>
              <a:t>Database systems are used to manage collections of data that are:</a:t>
            </a:r>
          </a:p>
          <a:p>
            <a:pPr lvl="1" algn="just">
              <a:buFont typeface="Wingdings" panose="05000000000000000000" pitchFamily="2" charset="2"/>
              <a:buChar char="§"/>
            </a:pPr>
            <a:r>
              <a:rPr lang="en-IN" sz="2600" dirty="0"/>
              <a:t>Highly valuable</a:t>
            </a:r>
          </a:p>
          <a:p>
            <a:pPr lvl="1" algn="just">
              <a:buFont typeface="Wingdings" panose="05000000000000000000" pitchFamily="2" charset="2"/>
              <a:buChar char="§"/>
            </a:pPr>
            <a:r>
              <a:rPr lang="en-IN" sz="2600" dirty="0"/>
              <a:t>Relatively large</a:t>
            </a:r>
          </a:p>
          <a:p>
            <a:pPr lvl="1" algn="just">
              <a:buFont typeface="Wingdings" panose="05000000000000000000" pitchFamily="2" charset="2"/>
              <a:buChar char="§"/>
            </a:pPr>
            <a:r>
              <a:rPr lang="en-IN" sz="2600" dirty="0"/>
              <a:t>Accessed by multiple users and applications, often at the same time.</a:t>
            </a:r>
          </a:p>
          <a:p>
            <a:pPr lvl="1" algn="just">
              <a:buFont typeface="Wingdings" panose="05000000000000000000" pitchFamily="2" charset="2"/>
              <a:buChar char="§"/>
            </a:pPr>
            <a:endParaRPr lang="en-IN" dirty="0"/>
          </a:p>
          <a:p>
            <a:pPr algn="just">
              <a:buFont typeface="Wingdings" panose="05000000000000000000" pitchFamily="2" charset="2"/>
              <a:buChar char="q"/>
            </a:pPr>
            <a:r>
              <a:rPr lang="en-US" altLang="en-US" sz="3000" dirty="0"/>
              <a:t>A modern database system is a complex software system whose task is to manage a large, complex collection of data.</a:t>
            </a:r>
          </a:p>
          <a:p>
            <a:pPr algn="just">
              <a:buFont typeface="Wingdings" panose="05000000000000000000" pitchFamily="2" charset="2"/>
              <a:buChar char="q"/>
            </a:pPr>
            <a:endParaRPr lang="en-US" altLang="en-US" sz="2800" dirty="0"/>
          </a:p>
          <a:p>
            <a:pPr algn="just"/>
            <a:endParaRPr lang="en-IN" dirty="0"/>
          </a:p>
        </p:txBody>
      </p:sp>
    </p:spTree>
    <p:extLst>
      <p:ext uri="{BB962C8B-B14F-4D97-AF65-F5344CB8AC3E}">
        <p14:creationId xmlns:p14="http://schemas.microsoft.com/office/powerpoint/2010/main" val="3549831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9AF8-3AB2-4436-AD62-AC0CDB2C6D64}"/>
              </a:ext>
            </a:extLst>
          </p:cNvPr>
          <p:cNvSpPr>
            <a:spLocks noGrp="1"/>
          </p:cNvSpPr>
          <p:nvPr>
            <p:ph type="title"/>
          </p:nvPr>
        </p:nvSpPr>
        <p:spPr>
          <a:xfrm>
            <a:off x="1157797" y="27767"/>
            <a:ext cx="10515600" cy="1325563"/>
          </a:xfrm>
        </p:spPr>
        <p:txBody>
          <a:bodyPr/>
          <a:lstStyle/>
          <a:p>
            <a:r>
              <a:rPr lang="en-US" altLang="en-US" b="1" dirty="0">
                <a:solidFill>
                  <a:schemeClr val="accent2">
                    <a:lumMod val="50000"/>
                  </a:schemeClr>
                </a:solidFill>
              </a:rPr>
              <a:t>Types of Databases and Database Applications</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id="{3CD0EC1F-DF4C-4A3A-B623-BA72520F866E}"/>
              </a:ext>
            </a:extLst>
          </p:cNvPr>
          <p:cNvSpPr>
            <a:spLocks noGrp="1"/>
          </p:cNvSpPr>
          <p:nvPr>
            <p:ph idx="1"/>
          </p:nvPr>
        </p:nvSpPr>
        <p:spPr>
          <a:xfrm>
            <a:off x="159798" y="1677880"/>
            <a:ext cx="11833934" cy="5015883"/>
          </a:xfrm>
        </p:spPr>
        <p:txBody>
          <a:bodyPr>
            <a:normAutofit fontScale="92500" lnSpcReduction="20000"/>
          </a:bodyPr>
          <a:lstStyle/>
          <a:p>
            <a:pPr algn="just">
              <a:lnSpc>
                <a:spcPct val="150000"/>
              </a:lnSpc>
              <a:buFont typeface="Wingdings" panose="05000000000000000000" pitchFamily="2" charset="2"/>
              <a:buChar char="q"/>
            </a:pPr>
            <a:r>
              <a:rPr lang="en-IN" dirty="0">
                <a:solidFill>
                  <a:srgbClr val="7030A0"/>
                </a:solidFill>
              </a:rPr>
              <a:t>Traditional applications:</a:t>
            </a:r>
          </a:p>
          <a:p>
            <a:pPr lvl="1" algn="just">
              <a:lnSpc>
                <a:spcPct val="150000"/>
              </a:lnSpc>
              <a:buFont typeface="Wingdings" panose="05000000000000000000" pitchFamily="2" charset="2"/>
              <a:buChar char="§"/>
            </a:pPr>
            <a:r>
              <a:rPr lang="en-IN" dirty="0"/>
              <a:t>Numeric and textual databases</a:t>
            </a:r>
          </a:p>
          <a:p>
            <a:pPr algn="just">
              <a:lnSpc>
                <a:spcPct val="150000"/>
              </a:lnSpc>
              <a:buFont typeface="Wingdings" panose="05000000000000000000" pitchFamily="2" charset="2"/>
              <a:buChar char="q"/>
            </a:pPr>
            <a:r>
              <a:rPr lang="en-IN" dirty="0">
                <a:solidFill>
                  <a:srgbClr val="7030A0"/>
                </a:solidFill>
              </a:rPr>
              <a:t>More recent applications:</a:t>
            </a:r>
          </a:p>
          <a:p>
            <a:pPr lvl="1" algn="just">
              <a:lnSpc>
                <a:spcPct val="150000"/>
              </a:lnSpc>
              <a:buFont typeface="Wingdings" panose="05000000000000000000" pitchFamily="2" charset="2"/>
              <a:buChar char="§"/>
            </a:pPr>
            <a:r>
              <a:rPr lang="en-IN" dirty="0"/>
              <a:t>Multimedia databases</a:t>
            </a:r>
          </a:p>
          <a:p>
            <a:pPr lvl="1" algn="just">
              <a:lnSpc>
                <a:spcPct val="150000"/>
              </a:lnSpc>
              <a:buFont typeface="Wingdings" panose="05000000000000000000" pitchFamily="2" charset="2"/>
              <a:buChar char="§"/>
            </a:pPr>
            <a:r>
              <a:rPr lang="en-IN" dirty="0"/>
              <a:t>Geographic Information Systems (GIS)</a:t>
            </a:r>
          </a:p>
          <a:p>
            <a:pPr lvl="1" algn="just">
              <a:lnSpc>
                <a:spcPct val="150000"/>
              </a:lnSpc>
              <a:buFont typeface="Wingdings" panose="05000000000000000000" pitchFamily="2" charset="2"/>
              <a:buChar char="§"/>
            </a:pPr>
            <a:r>
              <a:rPr lang="en-IN" dirty="0"/>
              <a:t>Biological and genome databases</a:t>
            </a:r>
          </a:p>
          <a:p>
            <a:pPr lvl="1" algn="just">
              <a:lnSpc>
                <a:spcPct val="150000"/>
              </a:lnSpc>
              <a:buFont typeface="Wingdings" panose="05000000000000000000" pitchFamily="2" charset="2"/>
              <a:buChar char="§"/>
            </a:pPr>
            <a:r>
              <a:rPr lang="en-IN" dirty="0"/>
              <a:t>Data warehouses</a:t>
            </a:r>
          </a:p>
          <a:p>
            <a:pPr lvl="1" algn="just">
              <a:lnSpc>
                <a:spcPct val="150000"/>
              </a:lnSpc>
              <a:buFont typeface="Wingdings" panose="05000000000000000000" pitchFamily="2" charset="2"/>
              <a:buChar char="§"/>
            </a:pPr>
            <a:r>
              <a:rPr lang="en-IN" dirty="0"/>
              <a:t>Mobile databases</a:t>
            </a:r>
          </a:p>
          <a:p>
            <a:pPr lvl="1" algn="just">
              <a:lnSpc>
                <a:spcPct val="150000"/>
              </a:lnSpc>
              <a:buFont typeface="Wingdings" panose="05000000000000000000" pitchFamily="2" charset="2"/>
              <a:buChar char="§"/>
            </a:pPr>
            <a:r>
              <a:rPr lang="en-IN" dirty="0"/>
              <a:t>Real-time and active databases</a:t>
            </a:r>
          </a:p>
          <a:p>
            <a:pPr algn="just">
              <a:lnSpc>
                <a:spcPct val="150000"/>
              </a:lnSpc>
            </a:pPr>
            <a:endParaRPr lang="en-IN" dirty="0"/>
          </a:p>
        </p:txBody>
      </p:sp>
    </p:spTree>
    <p:extLst>
      <p:ext uri="{BB962C8B-B14F-4D97-AF65-F5344CB8AC3E}">
        <p14:creationId xmlns:p14="http://schemas.microsoft.com/office/powerpoint/2010/main" val="2860295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C206-D51A-4AB5-AAE7-B1112B286805}"/>
              </a:ext>
            </a:extLst>
          </p:cNvPr>
          <p:cNvSpPr>
            <a:spLocks noGrp="1"/>
          </p:cNvSpPr>
          <p:nvPr>
            <p:ph type="title"/>
          </p:nvPr>
        </p:nvSpPr>
        <p:spPr>
          <a:xfrm>
            <a:off x="838200" y="27767"/>
            <a:ext cx="10515600" cy="815605"/>
          </a:xfrm>
        </p:spPr>
        <p:txBody>
          <a:bodyPr/>
          <a:lstStyle/>
          <a:p>
            <a:pPr algn="ctr"/>
            <a:r>
              <a:rPr lang="en-US" altLang="en-US" b="1" dirty="0">
                <a:solidFill>
                  <a:schemeClr val="accent2">
                    <a:lumMod val="50000"/>
                  </a:schemeClr>
                </a:solidFill>
              </a:rPr>
              <a:t>Recent Developments</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id="{556321FE-BE64-44EE-87AA-D1A3FEFCF23B}"/>
              </a:ext>
            </a:extLst>
          </p:cNvPr>
          <p:cNvSpPr>
            <a:spLocks noGrp="1"/>
          </p:cNvSpPr>
          <p:nvPr>
            <p:ph idx="1"/>
          </p:nvPr>
        </p:nvSpPr>
        <p:spPr>
          <a:xfrm>
            <a:off x="221941" y="967666"/>
            <a:ext cx="11745157" cy="5699464"/>
          </a:xfrm>
        </p:spPr>
        <p:txBody>
          <a:bodyPr>
            <a:normAutofit fontScale="92500"/>
          </a:bodyPr>
          <a:lstStyle/>
          <a:p>
            <a:pPr algn="just">
              <a:buFont typeface="Wingdings" panose="05000000000000000000" pitchFamily="2" charset="2"/>
              <a:buChar char="q"/>
              <a:defRPr/>
            </a:pPr>
            <a:r>
              <a:rPr lang="en-US" dirty="0">
                <a:ea typeface="+mn-ea"/>
              </a:rPr>
              <a:t>Social Networks started capturing a lot of information about people and about communications among people-posts, tweets, photos, videos in systems such as:</a:t>
            </a:r>
          </a:p>
          <a:p>
            <a:pPr marL="400050" lvl="1" indent="0" algn="just">
              <a:buFont typeface="Wingdings" panose="05000000000000000000" pitchFamily="2" charset="2"/>
              <a:buNone/>
              <a:defRPr/>
            </a:pPr>
            <a:r>
              <a:rPr lang="en-US" dirty="0">
                <a:ea typeface="+mn-ea"/>
              </a:rPr>
              <a:t>- Facebook</a:t>
            </a:r>
          </a:p>
          <a:p>
            <a:pPr marL="400050" lvl="1" indent="0" algn="just">
              <a:buFont typeface="Wingdings" panose="05000000000000000000" pitchFamily="2" charset="2"/>
              <a:buNone/>
              <a:defRPr/>
            </a:pPr>
            <a:r>
              <a:rPr lang="en-US" dirty="0">
                <a:ea typeface="+mn-ea"/>
              </a:rPr>
              <a:t>- Twitter</a:t>
            </a:r>
          </a:p>
          <a:p>
            <a:pPr marL="400050" lvl="1" indent="0" algn="just">
              <a:buFont typeface="Wingdings" panose="05000000000000000000" pitchFamily="2" charset="2"/>
              <a:buNone/>
              <a:defRPr/>
            </a:pPr>
            <a:r>
              <a:rPr lang="en-US" dirty="0">
                <a:ea typeface="+mn-ea"/>
              </a:rPr>
              <a:t>- Linked-In</a:t>
            </a:r>
          </a:p>
          <a:p>
            <a:pPr algn="just">
              <a:buFont typeface="Wingdings" panose="05000000000000000000" pitchFamily="2" charset="2"/>
              <a:buChar char="q"/>
              <a:defRPr/>
            </a:pPr>
            <a:r>
              <a:rPr lang="en-US" dirty="0">
                <a:ea typeface="+mn-ea"/>
              </a:rPr>
              <a:t>All of the above constitutes data</a:t>
            </a:r>
          </a:p>
          <a:p>
            <a:pPr algn="just">
              <a:buFont typeface="Wingdings" panose="05000000000000000000" pitchFamily="2" charset="2"/>
              <a:buChar char="q"/>
              <a:defRPr/>
            </a:pPr>
            <a:r>
              <a:rPr lang="en-US" dirty="0">
                <a:ea typeface="+mn-ea"/>
              </a:rPr>
              <a:t>Search Engines, Google, Bing, Yahoo: collect their own repository of web pages for searching purposes</a:t>
            </a:r>
          </a:p>
          <a:p>
            <a:pPr algn="just">
              <a:buFont typeface="Wingdings" panose="05000000000000000000" pitchFamily="2" charset="2"/>
              <a:buChar char="q"/>
            </a:pPr>
            <a:r>
              <a:rPr lang="en-US" altLang="en-US" dirty="0"/>
              <a:t>New technologies are emerging from the so-called non-SQL, non-database software vendors to manage vast amounts of data generated on the web:</a:t>
            </a:r>
          </a:p>
          <a:p>
            <a:pPr lvl="1" algn="just">
              <a:buFont typeface="Wingdings" panose="05000000000000000000" pitchFamily="2" charset="2"/>
              <a:buChar char="§"/>
            </a:pPr>
            <a:r>
              <a:rPr lang="en-US" altLang="en-US" b="1" dirty="0">
                <a:solidFill>
                  <a:srgbClr val="C00000"/>
                </a:solidFill>
              </a:rPr>
              <a:t>Big data</a:t>
            </a:r>
            <a:r>
              <a:rPr lang="en-US" altLang="en-US" b="1" dirty="0"/>
              <a:t> </a:t>
            </a:r>
            <a:r>
              <a:rPr lang="en-US" altLang="en-US" dirty="0"/>
              <a:t>storage systems involving large clusters of distributed computers </a:t>
            </a:r>
          </a:p>
          <a:p>
            <a:pPr lvl="1" algn="just">
              <a:buFont typeface="Wingdings" panose="05000000000000000000" pitchFamily="2" charset="2"/>
              <a:buChar char="§"/>
            </a:pPr>
            <a:r>
              <a:rPr lang="en-US" altLang="en-US" b="1" dirty="0">
                <a:solidFill>
                  <a:srgbClr val="C00000"/>
                </a:solidFill>
              </a:rPr>
              <a:t>NOSQL</a:t>
            </a:r>
            <a:r>
              <a:rPr lang="en-US" altLang="en-US" dirty="0"/>
              <a:t> (Non-SQL, Not Only SQL) systems</a:t>
            </a:r>
          </a:p>
          <a:p>
            <a:pPr algn="just">
              <a:buFont typeface="Wingdings" panose="05000000000000000000" pitchFamily="2" charset="2"/>
              <a:buChar char="q"/>
            </a:pPr>
            <a:r>
              <a:rPr lang="en-US" altLang="en-US" dirty="0"/>
              <a:t>A large amount of data now resides on the “cloud” which means it is in huge data centers using thousands of machines.</a:t>
            </a:r>
          </a:p>
          <a:p>
            <a:pPr algn="just"/>
            <a:endParaRPr lang="en-IN" dirty="0"/>
          </a:p>
        </p:txBody>
      </p:sp>
    </p:spTree>
    <p:extLst>
      <p:ext uri="{BB962C8B-B14F-4D97-AF65-F5344CB8AC3E}">
        <p14:creationId xmlns:p14="http://schemas.microsoft.com/office/powerpoint/2010/main" val="3137422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3074</TotalTime>
  <Words>3406</Words>
  <Application>Microsoft Office PowerPoint</Application>
  <PresentationFormat>Widescreen</PresentationFormat>
  <Paragraphs>195</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Introduction to DBMS</vt:lpstr>
      <vt:lpstr>Course Overview </vt:lpstr>
      <vt:lpstr>Course Overview </vt:lpstr>
      <vt:lpstr>Literature</vt:lpstr>
      <vt:lpstr>Literature</vt:lpstr>
      <vt:lpstr>Data, Database, DBMS</vt:lpstr>
      <vt:lpstr>PowerPoint Presentation</vt:lpstr>
      <vt:lpstr>Types of Databases and Database Applications</vt:lpstr>
      <vt:lpstr>Recent Developments</vt:lpstr>
      <vt:lpstr>What a DBMS Facilitates</vt:lpstr>
      <vt:lpstr>Other DBMS Functionalities</vt:lpstr>
      <vt:lpstr>Application Programs and DBMS</vt:lpstr>
      <vt:lpstr>Simplified database system environment</vt:lpstr>
      <vt:lpstr>Example of a Database</vt:lpstr>
      <vt:lpstr>Example of a Database</vt:lpstr>
      <vt:lpstr>Example of a Database</vt:lpstr>
      <vt:lpstr>The relational model</vt:lpstr>
      <vt:lpstr>Main Characteristics of the Database Approach</vt:lpstr>
      <vt:lpstr>Main Characteristics of the Database Approach</vt:lpstr>
      <vt:lpstr>Main Characteristics of the Database Approach</vt:lpstr>
      <vt:lpstr>Example of a simplified database catalog</vt:lpstr>
      <vt:lpstr>Main Characteristics of the Database Approach (continued)</vt:lpstr>
      <vt:lpstr>Main Characteristics of the Database Approach (continued)</vt:lpstr>
      <vt:lpstr>Main Characteristics of the Database Approach (continued)</vt:lpstr>
      <vt:lpstr>Main Characteristics of the Database Approach (continued)</vt:lpstr>
      <vt:lpstr>Main Characteristics of the Database Approach (continued)</vt:lpstr>
      <vt:lpstr>Database Users</vt:lpstr>
      <vt:lpstr>Database Users</vt:lpstr>
      <vt:lpstr>Advantages of Using the Database Approach</vt:lpstr>
      <vt:lpstr>Advantages of Using the Database Approach</vt:lpstr>
      <vt:lpstr>Advantages of Using the Database Approach</vt:lpstr>
      <vt:lpstr>Advantages of Using the Database Approach</vt:lpstr>
      <vt:lpstr>Advantages of Using the Database Approach</vt:lpstr>
      <vt:lpstr>Advantages of Using the Database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DBMS</dc:title>
  <dc:creator>PRATIK ROY</dc:creator>
  <cp:lastModifiedBy>Unknown User</cp:lastModifiedBy>
  <cp:revision>36</cp:revision>
  <dcterms:created xsi:type="dcterms:W3CDTF">2021-08-16T21:01:57Z</dcterms:created>
  <dcterms:modified xsi:type="dcterms:W3CDTF">2022-01-05T09:32:14Z</dcterms:modified>
</cp:coreProperties>
</file>