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5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18 Month Sales Projections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Sheet1!$B$1:$B$18</c:f>
              <c:strCache>
                <c:ptCount val="18"/>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pt idx="12">
                  <c:v>Month 13</c:v>
                </c:pt>
                <c:pt idx="13">
                  <c:v>Month 14</c:v>
                </c:pt>
                <c:pt idx="14">
                  <c:v>Month 15</c:v>
                </c:pt>
                <c:pt idx="15">
                  <c:v>Month 16</c:v>
                </c:pt>
                <c:pt idx="16">
                  <c:v>Month 17</c:v>
                </c:pt>
                <c:pt idx="17">
                  <c:v>Month 18</c:v>
                </c:pt>
              </c:strCache>
            </c:strRef>
          </c:cat>
          <c:val>
            <c:numRef>
              <c:f>Sheet1!$C$1:$C$18</c:f>
              <c:numCache>
                <c:formatCode>"$"#,##0.00</c:formatCode>
                <c:ptCount val="18"/>
                <c:pt idx="0">
                  <c:v>200000</c:v>
                </c:pt>
                <c:pt idx="1">
                  <c:v>200000</c:v>
                </c:pt>
                <c:pt idx="2">
                  <c:v>200000</c:v>
                </c:pt>
                <c:pt idx="3">
                  <c:v>200000</c:v>
                </c:pt>
                <c:pt idx="4">
                  <c:v>200000</c:v>
                </c:pt>
                <c:pt idx="5">
                  <c:v>200000</c:v>
                </c:pt>
                <c:pt idx="6">
                  <c:v>200000</c:v>
                </c:pt>
                <c:pt idx="7">
                  <c:v>200000</c:v>
                </c:pt>
                <c:pt idx="8">
                  <c:v>200000</c:v>
                </c:pt>
                <c:pt idx="9">
                  <c:v>200000</c:v>
                </c:pt>
                <c:pt idx="10">
                  <c:v>200000</c:v>
                </c:pt>
                <c:pt idx="11">
                  <c:v>200000</c:v>
                </c:pt>
                <c:pt idx="12">
                  <c:v>200000</c:v>
                </c:pt>
                <c:pt idx="13">
                  <c:v>200000</c:v>
                </c:pt>
                <c:pt idx="14">
                  <c:v>200000</c:v>
                </c:pt>
                <c:pt idx="15">
                  <c:v>200000</c:v>
                </c:pt>
                <c:pt idx="16">
                  <c:v>200000</c:v>
                </c:pt>
                <c:pt idx="17">
                  <c:v>200000</c:v>
                </c:pt>
              </c:numCache>
            </c:numRef>
          </c:val>
          <c:extLst>
            <c:ext xmlns:c16="http://schemas.microsoft.com/office/drawing/2014/chart" uri="{C3380CC4-5D6E-409C-BE32-E72D297353CC}">
              <c16:uniqueId val="{00000000-61EF-4191-B4AD-EC87065B37FA}"/>
            </c:ext>
          </c:extLst>
        </c:ser>
        <c:dLbls>
          <c:showLegendKey val="0"/>
          <c:showVal val="0"/>
          <c:showCatName val="0"/>
          <c:showSerName val="0"/>
          <c:showPercent val="0"/>
          <c:showBubbleSize val="0"/>
        </c:dLbls>
        <c:gapWidth val="219"/>
        <c:overlap val="-27"/>
        <c:axId val="74287744"/>
        <c:axId val="75309440"/>
      </c:barChart>
      <c:catAx>
        <c:axId val="7428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09440"/>
        <c:crosses val="autoZero"/>
        <c:auto val="1"/>
        <c:lblAlgn val="ctr"/>
        <c:lblOffset val="100"/>
        <c:noMultiLvlLbl val="0"/>
      </c:catAx>
      <c:valAx>
        <c:axId val="7530944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8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AF95-7F0F-41AC-A146-7AEF953B6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1C7403-038F-4606-AB0F-19EBC6300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5D4EBE-3ACA-425F-A2E6-0372C0BD0B6D}"/>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5" name="Footer Placeholder 4">
            <a:extLst>
              <a:ext uri="{FF2B5EF4-FFF2-40B4-BE49-F238E27FC236}">
                <a16:creationId xmlns:a16="http://schemas.microsoft.com/office/drawing/2014/main" id="{F7320EE8-FEDB-4466-832C-8127DFDA5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55CDA-608C-430F-B6B6-116EDFA5995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79748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B777-6149-4273-BFC4-53ABB8F68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327AAA-96AE-4BDD-AD90-8F6C6FE2C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DCF13-2A71-4FB4-BF54-222293D78129}"/>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5" name="Footer Placeholder 4">
            <a:extLst>
              <a:ext uri="{FF2B5EF4-FFF2-40B4-BE49-F238E27FC236}">
                <a16:creationId xmlns:a16="http://schemas.microsoft.com/office/drawing/2014/main" id="{18A577AC-96AD-4E6B-A251-93EA7721E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11C9A-91B9-43A0-8404-46F24A6DDD22}"/>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1646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CB02C-F6EA-471E-BE21-441AA357B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BB7686-C75A-44AB-92FA-080BE6C8F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AB2E9-5CB7-4A09-B11A-D31B19D1DA3F}"/>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5" name="Footer Placeholder 4">
            <a:extLst>
              <a:ext uri="{FF2B5EF4-FFF2-40B4-BE49-F238E27FC236}">
                <a16:creationId xmlns:a16="http://schemas.microsoft.com/office/drawing/2014/main" id="{C4AA407E-0DA0-4AE5-9625-6F0616FA7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A5C65-A57B-43FC-BB3A-36C0A8CBCC4D}"/>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241528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6500-D0F3-4AF1-9B2B-37370FC00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E14BF-00DB-4B74-8B3B-59ABAAC44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4F61B-59D4-4F5D-9B0F-3E6111F1309D}"/>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5" name="Footer Placeholder 4">
            <a:extLst>
              <a:ext uri="{FF2B5EF4-FFF2-40B4-BE49-F238E27FC236}">
                <a16:creationId xmlns:a16="http://schemas.microsoft.com/office/drawing/2014/main" id="{F526A077-639A-4E8D-B866-CC453E2A6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844A5-903C-41E0-89D5-C26F8337B5D5}"/>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87446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1C7B-5F13-42AD-9D5B-40437F8458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5D88B-F14B-4F68-BACC-5400C778C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1F751-D242-451B-9F6E-E0A9B63A4460}"/>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5" name="Footer Placeholder 4">
            <a:extLst>
              <a:ext uri="{FF2B5EF4-FFF2-40B4-BE49-F238E27FC236}">
                <a16:creationId xmlns:a16="http://schemas.microsoft.com/office/drawing/2014/main" id="{A6C43B5E-D970-4B4D-A6A3-62C515456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51E2B-491A-4C44-95CA-70455AD5453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4694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6068-2489-41AF-874C-6716E75B4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C8DBA-B9AB-472C-B68A-4E0599543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DFAC18-BFA1-4DA8-9E33-43ED9E27D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B96112-BDE3-4D7F-BC27-AC7AC555793F}"/>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6" name="Footer Placeholder 5">
            <a:extLst>
              <a:ext uri="{FF2B5EF4-FFF2-40B4-BE49-F238E27FC236}">
                <a16:creationId xmlns:a16="http://schemas.microsoft.com/office/drawing/2014/main" id="{C73FBA8D-9010-42EC-A23A-7DE03BD3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0EEA3-AA1A-4D90-A98D-13C0F1949B73}"/>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5316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0364-CA1F-49EF-A4A6-3EF4E012DA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107EEA-07D3-4649-A9C3-466648D08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3C1B0-B1DA-48D6-8BCD-75EE84618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5BAE6-37EF-4060-BBFB-A37CBFB7B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96539-6F24-4634-8AE3-9E6709EE6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A9F5B-C0F2-4C6C-8E06-3FADBCD3A52D}"/>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8" name="Footer Placeholder 7">
            <a:extLst>
              <a:ext uri="{FF2B5EF4-FFF2-40B4-BE49-F238E27FC236}">
                <a16:creationId xmlns:a16="http://schemas.microsoft.com/office/drawing/2014/main" id="{10095A0D-2FF2-4110-A321-7B6FEC59D5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8B5C4A-F6E1-4A57-8B73-BE207C1B7CA4}"/>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75725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8C28-D374-43E6-B04D-8AF8739AB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060A2-4F92-4973-8D38-7B5644BE3F03}"/>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4" name="Footer Placeholder 3">
            <a:extLst>
              <a:ext uri="{FF2B5EF4-FFF2-40B4-BE49-F238E27FC236}">
                <a16:creationId xmlns:a16="http://schemas.microsoft.com/office/drawing/2014/main" id="{B3EEDD7F-01C5-4691-805E-8ED89C49E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527D82-5968-476D-81B7-1F04A9CA1E9A}"/>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96242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B7475-2B46-4E07-9096-D797B61B0BD3}"/>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3" name="Footer Placeholder 2">
            <a:extLst>
              <a:ext uri="{FF2B5EF4-FFF2-40B4-BE49-F238E27FC236}">
                <a16:creationId xmlns:a16="http://schemas.microsoft.com/office/drawing/2014/main" id="{7191C085-4838-4589-9463-C580358B9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D97C6-DAD8-4ACB-87E5-C6F91659843D}"/>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613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30A8-BDB0-4832-B60C-4EBE55C7A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1A03B-B95B-4602-8F4C-3AA2116B9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F9CC7-48DC-47D2-9470-5683BCDC3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C8D70-407E-4A33-8873-1AC86AB513AF}"/>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6" name="Footer Placeholder 5">
            <a:extLst>
              <a:ext uri="{FF2B5EF4-FFF2-40B4-BE49-F238E27FC236}">
                <a16:creationId xmlns:a16="http://schemas.microsoft.com/office/drawing/2014/main" id="{9E8979D7-CCD5-4193-B935-44314EE68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C0A5-7B02-43F0-A3A2-7ECCF46370F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0639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6F9D-7E0A-4E2A-81F8-02CF67B88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924838-63C1-493A-8000-0A617D975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CEFF73-1F2D-47FA-96C8-A2C4B1476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9115-182F-42D5-874F-59CC4BF84424}"/>
              </a:ext>
            </a:extLst>
          </p:cNvPr>
          <p:cNvSpPr>
            <a:spLocks noGrp="1"/>
          </p:cNvSpPr>
          <p:nvPr>
            <p:ph type="dt" sz="half" idx="10"/>
          </p:nvPr>
        </p:nvSpPr>
        <p:spPr/>
        <p:txBody>
          <a:bodyPr/>
          <a:lstStyle/>
          <a:p>
            <a:fld id="{0C41AA8C-B75B-4B05-8AF4-6179EB3B74A6}" type="datetimeFigureOut">
              <a:rPr lang="en-US" smtClean="0"/>
              <a:pPr/>
              <a:t>12/9/2020</a:t>
            </a:fld>
            <a:endParaRPr lang="en-US"/>
          </a:p>
        </p:txBody>
      </p:sp>
      <p:sp>
        <p:nvSpPr>
          <p:cNvPr id="6" name="Footer Placeholder 5">
            <a:extLst>
              <a:ext uri="{FF2B5EF4-FFF2-40B4-BE49-F238E27FC236}">
                <a16:creationId xmlns:a16="http://schemas.microsoft.com/office/drawing/2014/main" id="{15CE3026-E031-4CA9-B237-2BE0A6ACB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C3B4D-20B1-478F-9596-888D76FB2B60}"/>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68999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43408C-A9E9-4087-B5A8-FA0FF6695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5A80A-A134-475B-86B3-871545B78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4B3D3-D769-4E41-B240-1314047E5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1AA8C-B75B-4B05-8AF4-6179EB3B74A6}" type="datetimeFigureOut">
              <a:rPr lang="en-US" smtClean="0"/>
              <a:pPr/>
              <a:t>12/9/2020</a:t>
            </a:fld>
            <a:endParaRPr lang="en-US"/>
          </a:p>
        </p:txBody>
      </p:sp>
      <p:sp>
        <p:nvSpPr>
          <p:cNvPr id="5" name="Footer Placeholder 4">
            <a:extLst>
              <a:ext uri="{FF2B5EF4-FFF2-40B4-BE49-F238E27FC236}">
                <a16:creationId xmlns:a16="http://schemas.microsoft.com/office/drawing/2014/main" id="{2AE6D16A-33A7-40AF-8EFF-64BCB7718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2D8858-BE94-420A-B80D-A860231F1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66AC4-F865-4D68-83E5-C53A82B41DAE}" type="slidenum">
              <a:rPr lang="en-US" smtClean="0"/>
              <a:pPr/>
              <a:t>‹#›</a:t>
            </a:fld>
            <a:endParaRPr lang="en-US"/>
          </a:p>
        </p:txBody>
      </p:sp>
    </p:spTree>
    <p:extLst>
      <p:ext uri="{BB962C8B-B14F-4D97-AF65-F5344CB8AC3E}">
        <p14:creationId xmlns:p14="http://schemas.microsoft.com/office/powerpoint/2010/main" val="1329388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idprashantd@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Skylane Technologies</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lstStyle/>
          <a:p>
            <a:r>
              <a:rPr lang="en-US" dirty="0"/>
              <a:t>We are in the Technology Transfer Space</a:t>
            </a:r>
          </a:p>
          <a:p>
            <a:r>
              <a:rPr lang="en-US" dirty="0"/>
              <a:t>We build proprietary solutions for analytics companies</a:t>
            </a:r>
          </a:p>
        </p:txBody>
      </p:sp>
    </p:spTree>
    <p:extLst>
      <p:ext uri="{BB962C8B-B14F-4D97-AF65-F5344CB8AC3E}">
        <p14:creationId xmlns:p14="http://schemas.microsoft.com/office/powerpoint/2010/main" val="206856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133C-7D6B-418F-914A-5AC2467C242A}"/>
              </a:ext>
            </a:extLst>
          </p:cNvPr>
          <p:cNvSpPr>
            <a:spLocks noGrp="1"/>
          </p:cNvSpPr>
          <p:nvPr>
            <p:ph type="title"/>
          </p:nvPr>
        </p:nvSpPr>
        <p:spPr>
          <a:solidFill>
            <a:schemeClr val="accent3">
              <a:lumMod val="20000"/>
              <a:lumOff val="80000"/>
            </a:schemeClr>
          </a:solidFill>
        </p:spPr>
        <p:txBody>
          <a:bodyPr/>
          <a:lstStyle/>
          <a:p>
            <a:r>
              <a:rPr lang="en-US" dirty="0"/>
              <a:t>What We Need</a:t>
            </a:r>
          </a:p>
        </p:txBody>
      </p:sp>
      <p:sp>
        <p:nvSpPr>
          <p:cNvPr id="3" name="Content Placeholder 2">
            <a:extLst>
              <a:ext uri="{FF2B5EF4-FFF2-40B4-BE49-F238E27FC236}">
                <a16:creationId xmlns:a16="http://schemas.microsoft.com/office/drawing/2014/main" id="{BEDB11E3-E3BA-4E3F-8A5F-727A5A2D4824}"/>
              </a:ext>
            </a:extLst>
          </p:cNvPr>
          <p:cNvSpPr>
            <a:spLocks noGrp="1"/>
          </p:cNvSpPr>
          <p:nvPr>
            <p:ph idx="1"/>
          </p:nvPr>
        </p:nvSpPr>
        <p:spPr/>
        <p:txBody>
          <a:bodyPr/>
          <a:lstStyle/>
          <a:p>
            <a:r>
              <a:rPr lang="en-US" dirty="0"/>
              <a:t>30K GBP and your client contacts</a:t>
            </a:r>
          </a:p>
          <a:p>
            <a:pPr lvl="1"/>
            <a:r>
              <a:rPr lang="en-US" dirty="0"/>
              <a:t>Helps me setup the basic infrastructure (visa, flight ticket, office space)</a:t>
            </a:r>
          </a:p>
          <a:p>
            <a:pPr lvl="1"/>
            <a:r>
              <a:rPr lang="en-US" dirty="0"/>
              <a:t>Computing (a robust laptop) and storage (server) power</a:t>
            </a:r>
          </a:p>
          <a:p>
            <a:pPr lvl="1"/>
            <a:r>
              <a:rPr lang="en-US" dirty="0"/>
              <a:t>IP attorney to certify our trade secrets as we reach out to our market</a:t>
            </a:r>
          </a:p>
          <a:p>
            <a:pPr lvl="1"/>
            <a:r>
              <a:rPr lang="en-US" dirty="0"/>
              <a:t>Accountant and Virtual Administrative Assistant</a:t>
            </a:r>
          </a:p>
          <a:p>
            <a:pPr lvl="1"/>
            <a:r>
              <a:rPr lang="en-US" dirty="0"/>
              <a:t>Gets me journal subscriptions</a:t>
            </a:r>
          </a:p>
          <a:p>
            <a:pPr lvl="1"/>
            <a:r>
              <a:rPr lang="en-US" dirty="0"/>
              <a:t>Subsistence</a:t>
            </a:r>
          </a:p>
          <a:p>
            <a:pPr lvl="1"/>
            <a:r>
              <a:rPr lang="en-US" dirty="0"/>
              <a:t>Warm leads</a:t>
            </a:r>
          </a:p>
          <a:p>
            <a:endParaRPr lang="en-US" dirty="0"/>
          </a:p>
        </p:txBody>
      </p:sp>
    </p:spTree>
    <p:extLst>
      <p:ext uri="{BB962C8B-B14F-4D97-AF65-F5344CB8AC3E}">
        <p14:creationId xmlns:p14="http://schemas.microsoft.com/office/powerpoint/2010/main" val="10181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133C-7D6B-418F-914A-5AC2467C242A}"/>
              </a:ext>
            </a:extLst>
          </p:cNvPr>
          <p:cNvSpPr>
            <a:spLocks noGrp="1"/>
          </p:cNvSpPr>
          <p:nvPr>
            <p:ph type="title"/>
          </p:nvPr>
        </p:nvSpPr>
        <p:spPr>
          <a:solidFill>
            <a:schemeClr val="accent3">
              <a:lumMod val="20000"/>
              <a:lumOff val="80000"/>
            </a:schemeClr>
          </a:solidFill>
        </p:spPr>
        <p:txBody>
          <a:bodyPr/>
          <a:lstStyle/>
          <a:p>
            <a:r>
              <a:rPr lang="en-US" dirty="0"/>
              <a:t>Founder – About Me</a:t>
            </a:r>
          </a:p>
        </p:txBody>
      </p:sp>
      <p:sp>
        <p:nvSpPr>
          <p:cNvPr id="3" name="Content Placeholder 2">
            <a:extLst>
              <a:ext uri="{FF2B5EF4-FFF2-40B4-BE49-F238E27FC236}">
                <a16:creationId xmlns:a16="http://schemas.microsoft.com/office/drawing/2014/main" id="{BEDB11E3-E3BA-4E3F-8A5F-727A5A2D4824}"/>
              </a:ext>
            </a:extLst>
          </p:cNvPr>
          <p:cNvSpPr>
            <a:spLocks noGrp="1"/>
          </p:cNvSpPr>
          <p:nvPr>
            <p:ph idx="1"/>
          </p:nvPr>
        </p:nvSpPr>
        <p:spPr/>
        <p:txBody>
          <a:bodyPr>
            <a:normAutofit fontScale="92500" lnSpcReduction="10000"/>
          </a:bodyPr>
          <a:lstStyle/>
          <a:p>
            <a:r>
              <a:rPr lang="en-US" dirty="0"/>
              <a:t>PhD dropout in strategy simulation at The University of Texas at Dallas, US</a:t>
            </a:r>
          </a:p>
          <a:p>
            <a:r>
              <a:rPr lang="en-US" dirty="0"/>
              <a:t>6 years of experience in analytics working as a consultant and as an analyst in-house</a:t>
            </a:r>
          </a:p>
          <a:p>
            <a:r>
              <a:rPr lang="en-US" dirty="0"/>
              <a:t>1 year of entrepreneurial work in stealth mode as the Co-Founder and Head of </a:t>
            </a:r>
            <a:r>
              <a:rPr lang="en-US" dirty="0" err="1"/>
              <a:t>Stratel</a:t>
            </a:r>
            <a:r>
              <a:rPr lang="en-US" dirty="0"/>
              <a:t> Advisory Advanced Sciences Group</a:t>
            </a:r>
          </a:p>
          <a:p>
            <a:r>
              <a:rPr lang="en-US" dirty="0"/>
              <a:t>I have also worked as an independent consultant. I have had meetings and have had scheduled advanced appointments with prospects.  </a:t>
            </a:r>
          </a:p>
          <a:p>
            <a:r>
              <a:rPr lang="en-US" dirty="0"/>
              <a:t>Name: Prashant Deshpande</a:t>
            </a:r>
          </a:p>
          <a:p>
            <a:pPr lvl="1"/>
            <a:r>
              <a:rPr lang="en-US" dirty="0"/>
              <a:t>Email Id: </a:t>
            </a:r>
            <a:r>
              <a:rPr lang="en-US" dirty="0">
                <a:hlinkClick r:id="rId2"/>
              </a:rPr>
              <a:t>idprashantd@gmail.com</a:t>
            </a:r>
            <a:endParaRPr lang="en-US" dirty="0"/>
          </a:p>
          <a:p>
            <a:pPr lvl="1"/>
            <a:r>
              <a:rPr lang="en-US" dirty="0"/>
              <a:t>Cell: 91-7506935281</a:t>
            </a:r>
          </a:p>
          <a:p>
            <a:pPr lvl="1"/>
            <a:r>
              <a:rPr lang="en-US" dirty="0"/>
              <a:t>GMAT 730 (96</a:t>
            </a:r>
            <a:r>
              <a:rPr lang="en-US" baseline="30000" dirty="0"/>
              <a:t>th</a:t>
            </a:r>
            <a:r>
              <a:rPr lang="en-US" dirty="0"/>
              <a:t> Percentile)</a:t>
            </a:r>
          </a:p>
        </p:txBody>
      </p:sp>
    </p:spTree>
    <p:extLst>
      <p:ext uri="{BB962C8B-B14F-4D97-AF65-F5344CB8AC3E}">
        <p14:creationId xmlns:p14="http://schemas.microsoft.com/office/powerpoint/2010/main" val="253281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Problem</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lstStyle/>
          <a:p>
            <a:r>
              <a:rPr lang="en-US" dirty="0"/>
              <a:t>Everybody's getting into the analytics business and yet only 8% of companies with analytics initiatives were able to engage in effective scaling of their pilot projects</a:t>
            </a:r>
          </a:p>
          <a:p>
            <a:pPr lvl="1"/>
            <a:r>
              <a:rPr lang="en-US" dirty="0"/>
              <a:t>https://www.mckinsey.com/business-functions/mckinsey-analytics/our-insights/ten-red-flags-signaling-your-analytics-program-will-fail</a:t>
            </a:r>
          </a:p>
          <a:p>
            <a:r>
              <a:rPr lang="en-US" dirty="0"/>
              <a:t>For the analytics industry the burning question is how do you outcompete your competitors</a:t>
            </a:r>
          </a:p>
          <a:p>
            <a:r>
              <a:rPr lang="en-US" dirty="0"/>
              <a:t>Traction</a:t>
            </a:r>
          </a:p>
          <a:p>
            <a:pPr lvl="1"/>
            <a:r>
              <a:rPr lang="en-US" dirty="0"/>
              <a:t>Solving business problems using analytics is on the agenda right at the top for the board room</a:t>
            </a:r>
          </a:p>
        </p:txBody>
      </p:sp>
    </p:spTree>
    <p:extLst>
      <p:ext uri="{BB962C8B-B14F-4D97-AF65-F5344CB8AC3E}">
        <p14:creationId xmlns:p14="http://schemas.microsoft.com/office/powerpoint/2010/main" val="182342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Solution</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lstStyle/>
          <a:p>
            <a:r>
              <a:rPr lang="en-US" dirty="0"/>
              <a:t>Build Intellectual Property-based solution to a prevalent management problem</a:t>
            </a:r>
          </a:p>
          <a:p>
            <a:pPr lvl="1"/>
            <a:r>
              <a:rPr lang="en-US" dirty="0"/>
              <a:t>Embedded in Statistics, Optimization, Simulation, and Mathematical Modeling</a:t>
            </a:r>
          </a:p>
          <a:p>
            <a:pPr lvl="1"/>
            <a:r>
              <a:rPr lang="en-US" dirty="0"/>
              <a:t>Build a cache of Trade Secrets</a:t>
            </a:r>
          </a:p>
        </p:txBody>
      </p:sp>
    </p:spTree>
    <p:extLst>
      <p:ext uri="{BB962C8B-B14F-4D97-AF65-F5344CB8AC3E}">
        <p14:creationId xmlns:p14="http://schemas.microsoft.com/office/powerpoint/2010/main" val="271637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Trade Secret 1</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normAutofit fontScale="70000" lnSpcReduction="20000"/>
          </a:bodyPr>
          <a:lstStyle/>
          <a:p>
            <a:r>
              <a:rPr lang="en-US" dirty="0"/>
              <a:t>The basic Customer Lifetime Value model</a:t>
            </a:r>
          </a:p>
          <a:p>
            <a:pPr lvl="1"/>
            <a:r>
              <a:rPr lang="en-US" dirty="0"/>
              <a:t>Uses the Simple Retention method which is based on the probability that a customer survives past time, t</a:t>
            </a:r>
          </a:p>
          <a:p>
            <a:pPr lvl="1"/>
            <a:r>
              <a:rPr lang="en-US" dirty="0"/>
              <a:t>The hazard function is the probability that the customer attrites given the customer has remained with the firm up to period t</a:t>
            </a:r>
          </a:p>
          <a:p>
            <a:pPr lvl="1"/>
            <a:r>
              <a:rPr lang="en-US" dirty="0"/>
              <a:t>The customer lifetime value can be used to segment and target customers in a marketing </a:t>
            </a:r>
            <a:r>
              <a:rPr lang="en-US" dirty="0" err="1"/>
              <a:t>programme</a:t>
            </a:r>
            <a:r>
              <a:rPr lang="en-US" dirty="0"/>
              <a:t> through appropriate policy mechanisms</a:t>
            </a:r>
          </a:p>
          <a:p>
            <a:r>
              <a:rPr lang="en-US" dirty="0"/>
              <a:t>Insight gleaned: The estimation of the useful and popular Generalized Gamma distribution for survival rates involves a non-closed form optimization problem</a:t>
            </a:r>
          </a:p>
          <a:p>
            <a:r>
              <a:rPr lang="en-US" dirty="0"/>
              <a:t>Extant cutting edge literature</a:t>
            </a:r>
          </a:p>
          <a:p>
            <a:pPr lvl="1"/>
            <a:r>
              <a:rPr lang="en-US" dirty="0"/>
              <a:t>Iterative procedure for the Maximum Likelihood Estimation-typically a variant of the Newton method</a:t>
            </a:r>
          </a:p>
          <a:p>
            <a:pPr lvl="1"/>
            <a:r>
              <a:rPr lang="en-US" dirty="0"/>
              <a:t>The Nelder Mead Method</a:t>
            </a:r>
          </a:p>
          <a:p>
            <a:pPr lvl="1"/>
            <a:r>
              <a:rPr lang="en-US" dirty="0"/>
              <a:t>Iterative Optimization: </a:t>
            </a:r>
            <a:r>
              <a:rPr lang="en-US" dirty="0" err="1"/>
              <a:t>Broyden</a:t>
            </a:r>
            <a:r>
              <a:rPr lang="en-US" dirty="0"/>
              <a:t>-Fletcher-Goldfarb-</a:t>
            </a:r>
            <a:r>
              <a:rPr lang="en-US" dirty="0" err="1"/>
              <a:t>Shanno</a:t>
            </a:r>
            <a:r>
              <a:rPr lang="en-US" dirty="0"/>
              <a:t> quasi-Newton method</a:t>
            </a:r>
          </a:p>
          <a:p>
            <a:pPr lvl="1"/>
            <a:r>
              <a:rPr lang="en-US" dirty="0"/>
              <a:t>Expectation Maximization method</a:t>
            </a:r>
          </a:p>
          <a:p>
            <a:pPr lvl="1"/>
            <a:r>
              <a:rPr lang="en-US" dirty="0"/>
              <a:t>Stochastic Expectation Maximization method</a:t>
            </a:r>
          </a:p>
          <a:p>
            <a:pPr lvl="2"/>
            <a:r>
              <a:rPr lang="en-US" dirty="0"/>
              <a:t>These guys use the standard Uniform distribution to operationalize their Monte Carlo Simulation solution</a:t>
            </a:r>
          </a:p>
          <a:p>
            <a:r>
              <a:rPr lang="en-US" dirty="0"/>
              <a:t>We will optimize our approach over a reasonable space of other distributions in the existing popular literature</a:t>
            </a:r>
          </a:p>
        </p:txBody>
      </p:sp>
    </p:spTree>
    <p:extLst>
      <p:ext uri="{BB962C8B-B14F-4D97-AF65-F5344CB8AC3E}">
        <p14:creationId xmlns:p14="http://schemas.microsoft.com/office/powerpoint/2010/main" val="237844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7845-E35B-4E5F-8DED-77F9AB959CB3}"/>
              </a:ext>
            </a:extLst>
          </p:cNvPr>
          <p:cNvSpPr>
            <a:spLocks noGrp="1"/>
          </p:cNvSpPr>
          <p:nvPr>
            <p:ph type="title"/>
          </p:nvPr>
        </p:nvSpPr>
        <p:spPr>
          <a:solidFill>
            <a:schemeClr val="accent3">
              <a:lumMod val="20000"/>
              <a:lumOff val="80000"/>
            </a:schemeClr>
          </a:solidFill>
        </p:spPr>
        <p:txBody>
          <a:bodyPr/>
          <a:lstStyle/>
          <a:p>
            <a:r>
              <a:rPr lang="en-US" dirty="0"/>
              <a:t>Other IP Solutions</a:t>
            </a:r>
          </a:p>
        </p:txBody>
      </p:sp>
      <p:sp>
        <p:nvSpPr>
          <p:cNvPr id="3" name="Content Placeholder 2">
            <a:extLst>
              <a:ext uri="{FF2B5EF4-FFF2-40B4-BE49-F238E27FC236}">
                <a16:creationId xmlns:a16="http://schemas.microsoft.com/office/drawing/2014/main" id="{CEB7139E-BC78-4E09-96B2-4D0C00E55849}"/>
              </a:ext>
            </a:extLst>
          </p:cNvPr>
          <p:cNvSpPr>
            <a:spLocks noGrp="1"/>
          </p:cNvSpPr>
          <p:nvPr>
            <p:ph sz="half" idx="1"/>
          </p:nvPr>
        </p:nvSpPr>
        <p:spPr/>
        <p:txBody>
          <a:bodyPr>
            <a:normAutofit fontScale="85000" lnSpcReduction="20000"/>
          </a:bodyPr>
          <a:lstStyle/>
          <a:p>
            <a:r>
              <a:rPr lang="en-US" dirty="0"/>
              <a:t>Marketing</a:t>
            </a:r>
          </a:p>
          <a:p>
            <a:pPr lvl="1"/>
            <a:r>
              <a:rPr lang="en-US" dirty="0"/>
              <a:t>Churn Modeling</a:t>
            </a:r>
          </a:p>
          <a:p>
            <a:pPr lvl="1"/>
            <a:r>
              <a:rPr lang="en-US" dirty="0"/>
              <a:t>Segmentation</a:t>
            </a:r>
          </a:p>
          <a:p>
            <a:pPr lvl="1"/>
            <a:r>
              <a:rPr lang="en-US" dirty="0"/>
              <a:t>Product</a:t>
            </a:r>
          </a:p>
          <a:p>
            <a:pPr lvl="1"/>
            <a:r>
              <a:rPr lang="en-US" dirty="0"/>
              <a:t>Promotion</a:t>
            </a:r>
          </a:p>
          <a:p>
            <a:pPr lvl="1"/>
            <a:r>
              <a:rPr lang="en-US" dirty="0"/>
              <a:t>Pricing</a:t>
            </a:r>
          </a:p>
          <a:p>
            <a:pPr lvl="1"/>
            <a:r>
              <a:rPr lang="en-US" dirty="0"/>
              <a:t>Physical Distribution</a:t>
            </a:r>
          </a:p>
          <a:p>
            <a:pPr lvl="1"/>
            <a:r>
              <a:rPr lang="en-US" dirty="0"/>
              <a:t>Probability Models for Customer Analytics</a:t>
            </a:r>
          </a:p>
          <a:p>
            <a:r>
              <a:rPr lang="en-US" dirty="0"/>
              <a:t>Finance</a:t>
            </a:r>
          </a:p>
          <a:p>
            <a:pPr lvl="1"/>
            <a:r>
              <a:rPr lang="en-US" dirty="0"/>
              <a:t>Asset Liability Cash Flow Matching</a:t>
            </a:r>
          </a:p>
          <a:p>
            <a:pPr lvl="1"/>
            <a:r>
              <a:rPr lang="en-US" dirty="0"/>
              <a:t>Volatility Estimation</a:t>
            </a:r>
          </a:p>
          <a:p>
            <a:pPr lvl="1"/>
            <a:r>
              <a:rPr lang="en-US" dirty="0"/>
              <a:t>Portfolio Optimization</a:t>
            </a:r>
          </a:p>
          <a:p>
            <a:pPr lvl="1"/>
            <a:r>
              <a:rPr lang="en-US" dirty="0"/>
              <a:t>Capital Budgeting Problem</a:t>
            </a:r>
          </a:p>
          <a:p>
            <a:pPr lvl="1"/>
            <a:r>
              <a:rPr lang="en-US" dirty="0"/>
              <a:t>Time Series Forecasting</a:t>
            </a:r>
          </a:p>
          <a:p>
            <a:pPr lvl="1"/>
            <a:endParaRPr lang="en-US" dirty="0"/>
          </a:p>
        </p:txBody>
      </p:sp>
      <p:sp>
        <p:nvSpPr>
          <p:cNvPr id="4" name="Content Placeholder 3">
            <a:extLst>
              <a:ext uri="{FF2B5EF4-FFF2-40B4-BE49-F238E27FC236}">
                <a16:creationId xmlns:a16="http://schemas.microsoft.com/office/drawing/2014/main" id="{48613671-85E0-44BA-AF81-3E5F6128D5C6}"/>
              </a:ext>
            </a:extLst>
          </p:cNvPr>
          <p:cNvSpPr>
            <a:spLocks noGrp="1"/>
          </p:cNvSpPr>
          <p:nvPr>
            <p:ph sz="half" idx="2"/>
          </p:nvPr>
        </p:nvSpPr>
        <p:spPr/>
        <p:txBody>
          <a:bodyPr>
            <a:normAutofit fontScale="85000" lnSpcReduction="20000"/>
          </a:bodyPr>
          <a:lstStyle/>
          <a:p>
            <a:r>
              <a:rPr lang="en-US" dirty="0"/>
              <a:t>Strategy</a:t>
            </a:r>
          </a:p>
          <a:p>
            <a:pPr lvl="1"/>
            <a:r>
              <a:rPr lang="en-US" dirty="0"/>
              <a:t>Resource-Based/Dynamic Capabilities</a:t>
            </a:r>
          </a:p>
          <a:p>
            <a:pPr lvl="1"/>
            <a:r>
              <a:rPr lang="en-US" dirty="0" err="1"/>
              <a:t>Behavioural</a:t>
            </a:r>
            <a:r>
              <a:rPr lang="en-US" dirty="0"/>
              <a:t> Theory of the Firm</a:t>
            </a:r>
          </a:p>
          <a:p>
            <a:pPr lvl="1"/>
            <a:r>
              <a:rPr lang="en-US" dirty="0"/>
              <a:t>Transaction Cost Economics</a:t>
            </a:r>
          </a:p>
          <a:p>
            <a:pPr lvl="1"/>
            <a:r>
              <a:rPr lang="en-US" dirty="0"/>
              <a:t>Agency Theory</a:t>
            </a:r>
          </a:p>
          <a:p>
            <a:pPr lvl="1"/>
            <a:endParaRPr lang="en-US" dirty="0"/>
          </a:p>
          <a:p>
            <a:r>
              <a:rPr lang="en-US" dirty="0"/>
              <a:t>Manufacturing</a:t>
            </a:r>
          </a:p>
          <a:p>
            <a:pPr lvl="1"/>
            <a:r>
              <a:rPr lang="en-US" dirty="0"/>
              <a:t>Manufacturing Systems Modeling</a:t>
            </a:r>
          </a:p>
          <a:p>
            <a:pPr lvl="1"/>
            <a:r>
              <a:rPr lang="en-US" dirty="0"/>
              <a:t>Inventory</a:t>
            </a:r>
          </a:p>
          <a:p>
            <a:pPr lvl="1"/>
            <a:r>
              <a:rPr lang="en-US" dirty="0"/>
              <a:t>Warehouse Operations</a:t>
            </a:r>
          </a:p>
          <a:p>
            <a:pPr lvl="1"/>
            <a:r>
              <a:rPr lang="en-US" dirty="0"/>
              <a:t>Supply Chain</a:t>
            </a:r>
          </a:p>
          <a:p>
            <a:pPr lvl="1"/>
            <a:endParaRPr lang="en-US" dirty="0"/>
          </a:p>
        </p:txBody>
      </p:sp>
    </p:spTree>
    <p:extLst>
      <p:ext uri="{BB962C8B-B14F-4D97-AF65-F5344CB8AC3E}">
        <p14:creationId xmlns:p14="http://schemas.microsoft.com/office/powerpoint/2010/main" val="24449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Business Model – Competition and Front End Strategy</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normAutofit fontScale="92500" lnSpcReduction="20000"/>
          </a:bodyPr>
          <a:lstStyle/>
          <a:p>
            <a:r>
              <a:rPr lang="en-US" dirty="0"/>
              <a:t>Businesses in the technology transfer domain</a:t>
            </a:r>
          </a:p>
          <a:p>
            <a:pPr lvl="1"/>
            <a:r>
              <a:rPr lang="en-US" dirty="0"/>
              <a:t>In the UK, The Ocado Group formed a Joint Venture with Marks and Spencer that acts as a live testing environment for Ocado Group’s technology</a:t>
            </a:r>
          </a:p>
          <a:p>
            <a:r>
              <a:rPr lang="en-US" dirty="0"/>
              <a:t>Front End Strategy: We will target analytics companies in these regions so that they can go after an additional line of business with proprietary algorithms in their arsenal. This will help them get into blue ocean territory and demolish competition</a:t>
            </a:r>
          </a:p>
          <a:p>
            <a:pPr lvl="1"/>
            <a:r>
              <a:rPr lang="en-US" dirty="0"/>
              <a:t>London: Marketing, Finance and Strategy</a:t>
            </a:r>
          </a:p>
          <a:p>
            <a:pPr lvl="1"/>
            <a:r>
              <a:rPr lang="en-US" dirty="0"/>
              <a:t>Sheffield: Manufacturing for the plant managers</a:t>
            </a:r>
          </a:p>
          <a:p>
            <a:pPr lvl="1"/>
            <a:r>
              <a:rPr lang="en-US" dirty="0"/>
              <a:t>Contact 5 CEOs of analytics companies on LinkedIn</a:t>
            </a:r>
          </a:p>
          <a:p>
            <a:pPr lvl="2"/>
            <a:r>
              <a:rPr lang="en-US" dirty="0"/>
              <a:t>For the serious tech transfer business that belongs right at the top potentially all of them should be genuinely interested</a:t>
            </a:r>
          </a:p>
          <a:p>
            <a:pPr lvl="2"/>
            <a:r>
              <a:rPr lang="en-US" dirty="0"/>
              <a:t>1 in 5 conversion, visit them for 1 week every month, devote 1 day to each lead</a:t>
            </a:r>
          </a:p>
          <a:p>
            <a:pPr lvl="2"/>
            <a:r>
              <a:rPr lang="en-US" dirty="0"/>
              <a:t>Our solution generates a revenue of $2 Million over 10 years</a:t>
            </a:r>
          </a:p>
        </p:txBody>
      </p:sp>
    </p:spTree>
    <p:extLst>
      <p:ext uri="{BB962C8B-B14F-4D97-AF65-F5344CB8AC3E}">
        <p14:creationId xmlns:p14="http://schemas.microsoft.com/office/powerpoint/2010/main" val="199354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Business Model – Back End Strategy</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normAutofit fontScale="92500" lnSpcReduction="20000"/>
          </a:bodyPr>
          <a:lstStyle/>
          <a:p>
            <a:r>
              <a:rPr lang="en-US" dirty="0"/>
              <a:t>Leverage the extant literature to build our solutions. An illustrative list of resources to access</a:t>
            </a:r>
          </a:p>
          <a:p>
            <a:pPr lvl="1"/>
            <a:r>
              <a:rPr lang="en-US" dirty="0"/>
              <a:t>The Journal of Database Marketing and Customer Strategy Management</a:t>
            </a:r>
          </a:p>
          <a:p>
            <a:pPr lvl="1"/>
            <a:r>
              <a:rPr lang="en-US" dirty="0"/>
              <a:t>INFORMS (Strategy Science and Operations Research)</a:t>
            </a:r>
          </a:p>
          <a:p>
            <a:pPr lvl="1"/>
            <a:r>
              <a:rPr lang="en-US" dirty="0"/>
              <a:t>Journals in Finance for Time Series and Forecasting.</a:t>
            </a:r>
          </a:p>
          <a:p>
            <a:pPr lvl="1"/>
            <a:r>
              <a:rPr lang="en-US" dirty="0"/>
              <a:t>Journals in Manufacturing that cover Manufacturing Systems Modeling, Inventory, Warehouse, and Supply Chain </a:t>
            </a:r>
          </a:p>
          <a:p>
            <a:pPr lvl="1"/>
            <a:r>
              <a:rPr lang="en-US" dirty="0"/>
              <a:t>JSTOR</a:t>
            </a:r>
          </a:p>
          <a:p>
            <a:pPr lvl="1"/>
            <a:r>
              <a:rPr lang="en-US" dirty="0"/>
              <a:t>Google Scholar</a:t>
            </a:r>
          </a:p>
          <a:p>
            <a:r>
              <a:rPr lang="en-US" dirty="0"/>
              <a:t>We will keep conducting advanced research on each of our solutions, push the envelope and go where no ones gone before</a:t>
            </a:r>
          </a:p>
          <a:p>
            <a:r>
              <a:rPr lang="en-US" dirty="0"/>
              <a:t>We will build solutions typically in R Shiny as our user friendly interface and write a comprehensive technical document</a:t>
            </a:r>
          </a:p>
        </p:txBody>
      </p:sp>
    </p:spTree>
    <p:extLst>
      <p:ext uri="{BB962C8B-B14F-4D97-AF65-F5344CB8AC3E}">
        <p14:creationId xmlns:p14="http://schemas.microsoft.com/office/powerpoint/2010/main" val="197989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r>
              <a:rPr lang="en-US" dirty="0"/>
              <a:t>Unit Economics</a:t>
            </a:r>
          </a:p>
        </p:txBody>
      </p:sp>
      <p:graphicFrame>
        <p:nvGraphicFramePr>
          <p:cNvPr id="8" name="Table 7">
            <a:extLst>
              <a:ext uri="{FF2B5EF4-FFF2-40B4-BE49-F238E27FC236}">
                <a16:creationId xmlns:a16="http://schemas.microsoft.com/office/drawing/2014/main" id="{6AEC1C0E-3769-4AA5-981D-47103F4CAFC8}"/>
              </a:ext>
            </a:extLst>
          </p:cNvPr>
          <p:cNvGraphicFramePr>
            <a:graphicFrameLocks noGrp="1"/>
          </p:cNvGraphicFramePr>
          <p:nvPr>
            <p:extLst>
              <p:ext uri="{D42A27DB-BD31-4B8C-83A1-F6EECF244321}">
                <p14:modId xmlns:p14="http://schemas.microsoft.com/office/powerpoint/2010/main" val="11852489"/>
              </p:ext>
            </p:extLst>
          </p:nvPr>
        </p:nvGraphicFramePr>
        <p:xfrm>
          <a:off x="2895600" y="2781300"/>
          <a:ext cx="6172201" cy="2794800"/>
        </p:xfrm>
        <a:graphic>
          <a:graphicData uri="http://schemas.openxmlformats.org/drawingml/2006/table">
            <a:tbl>
              <a:tblPr/>
              <a:tblGrid>
                <a:gridCol w="5261801">
                  <a:extLst>
                    <a:ext uri="{9D8B030D-6E8A-4147-A177-3AD203B41FA5}">
                      <a16:colId xmlns:a16="http://schemas.microsoft.com/office/drawing/2014/main" val="3245090134"/>
                    </a:ext>
                  </a:extLst>
                </a:gridCol>
                <a:gridCol w="910400">
                  <a:extLst>
                    <a:ext uri="{9D8B030D-6E8A-4147-A177-3AD203B41FA5}">
                      <a16:colId xmlns:a16="http://schemas.microsoft.com/office/drawing/2014/main" val="2992652024"/>
                    </a:ext>
                  </a:extLst>
                </a:gridCol>
              </a:tblGrid>
              <a:tr h="232900">
                <a:tc>
                  <a:txBody>
                    <a:bodyPr/>
                    <a:lstStyle/>
                    <a:p>
                      <a:pPr algn="l" fontAlgn="b"/>
                      <a:r>
                        <a:rPr lang="en-US" sz="1100" b="1" i="0" u="none" strike="noStrike">
                          <a:solidFill>
                            <a:srgbClr val="000000"/>
                          </a:solidFill>
                          <a:effectLst/>
                          <a:latin typeface="Calibri" panose="020F0502020204030204" pitchFamily="34" charset="0"/>
                        </a:rPr>
                        <a:t>Monthly figures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02099137"/>
                  </a:ext>
                </a:extLst>
              </a:tr>
              <a:tr h="232900">
                <a:tc>
                  <a:txBody>
                    <a:bodyPr/>
                    <a:lstStyle/>
                    <a:p>
                      <a:pPr algn="l" fontAlgn="b"/>
                      <a:r>
                        <a:rPr lang="en-US" sz="1100" b="0" i="0" u="none" strike="noStrike" dirty="0">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9858905"/>
                  </a:ext>
                </a:extLst>
              </a:tr>
              <a:tr h="232900">
                <a:tc>
                  <a:txBody>
                    <a:bodyPr/>
                    <a:lstStyle/>
                    <a:p>
                      <a:pPr algn="l" fontAlgn="b"/>
                      <a:r>
                        <a:rPr lang="en-US" sz="1100" b="0" i="0" u="none" strike="noStrike">
                          <a:solidFill>
                            <a:srgbClr val="000000"/>
                          </a:solidFill>
                          <a:effectLst/>
                          <a:latin typeface="Calibri" panose="020F0502020204030204" pitchFamily="34" charset="0"/>
                        </a:rPr>
                        <a:t>Office Space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00900"/>
                  </a:ext>
                </a:extLst>
              </a:tr>
              <a:tr h="232900">
                <a:tc>
                  <a:txBody>
                    <a:bodyPr/>
                    <a:lstStyle/>
                    <a:p>
                      <a:pPr algn="l" fontAlgn="b"/>
                      <a:r>
                        <a:rPr lang="en-US" sz="1100" b="0" i="0" u="none" strike="noStrike">
                          <a:solidFill>
                            <a:srgbClr val="000000"/>
                          </a:solidFill>
                          <a:effectLst/>
                          <a:latin typeface="Calibri" panose="020F0502020204030204" pitchFamily="34" charset="0"/>
                        </a:rPr>
                        <a:t>IP Attorney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7564919"/>
                  </a:ext>
                </a:extLst>
              </a:tr>
              <a:tr h="232900">
                <a:tc>
                  <a:txBody>
                    <a:bodyPr/>
                    <a:lstStyle/>
                    <a:p>
                      <a:pPr algn="l" fontAlgn="b"/>
                      <a:r>
                        <a:rPr lang="en-US" sz="1100" b="0" i="0" u="none" strike="noStrike">
                          <a:solidFill>
                            <a:srgbClr val="000000"/>
                          </a:solidFill>
                          <a:effectLst/>
                          <a:latin typeface="Calibri" panose="020F0502020204030204" pitchFamily="34" charset="0"/>
                        </a:rPr>
                        <a:t>Accountant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698246"/>
                  </a:ext>
                </a:extLst>
              </a:tr>
              <a:tr h="232900">
                <a:tc>
                  <a:txBody>
                    <a:bodyPr/>
                    <a:lstStyle/>
                    <a:p>
                      <a:pPr algn="l" fontAlgn="b"/>
                      <a:r>
                        <a:rPr lang="en-US" sz="1100" b="0" i="0" u="none" strike="noStrike">
                          <a:solidFill>
                            <a:srgbClr val="000000"/>
                          </a:solidFill>
                          <a:effectLst/>
                          <a:latin typeface="Calibri" panose="020F0502020204030204" pitchFamily="34" charset="0"/>
                        </a:rPr>
                        <a:t>Virtual Administrative Assistant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53171"/>
                  </a:ext>
                </a:extLst>
              </a:tr>
              <a:tr h="232900">
                <a:tc>
                  <a:txBody>
                    <a:bodyPr/>
                    <a:lstStyle/>
                    <a:p>
                      <a:pPr algn="l" fontAlgn="b"/>
                      <a:r>
                        <a:rPr lang="en-US" sz="1100" b="0" i="0" u="none" strike="noStrike">
                          <a:solidFill>
                            <a:srgbClr val="000000"/>
                          </a:solidFill>
                          <a:effectLst/>
                          <a:latin typeface="Calibri" panose="020F0502020204030204" pitchFamily="34" charset="0"/>
                        </a:rPr>
                        <a:t>Journal Subscriptions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939482"/>
                  </a:ext>
                </a:extLst>
              </a:tr>
              <a:tr h="232900">
                <a:tc>
                  <a:txBody>
                    <a:bodyPr/>
                    <a:lstStyle/>
                    <a:p>
                      <a:pPr algn="l" fontAlgn="b"/>
                      <a:r>
                        <a:rPr lang="en-US" sz="1100" b="0" i="0" u="none" strike="noStrike">
                          <a:solidFill>
                            <a:srgbClr val="000000"/>
                          </a:solidFill>
                          <a:effectLst/>
                          <a:latin typeface="Calibri" panose="020F0502020204030204" pitchFamily="34" charset="0"/>
                        </a:rPr>
                        <a:t>Subsistence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350269"/>
                  </a:ext>
                </a:extLst>
              </a:tr>
              <a:tr h="232900">
                <a:tc>
                  <a:txBody>
                    <a:bodyPr/>
                    <a:lstStyle/>
                    <a:p>
                      <a:pPr algn="l" fontAlgn="b"/>
                      <a:r>
                        <a:rPr lang="en-US" sz="1100" b="0" i="0" u="none" strike="noStrike">
                          <a:solidFill>
                            <a:srgbClr val="000000"/>
                          </a:solidFill>
                          <a:effectLst/>
                          <a:latin typeface="Calibri" panose="020F0502020204030204" pitchFamily="34" charset="0"/>
                        </a:rPr>
                        <a:t>Travel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4536937"/>
                  </a:ext>
                </a:extLst>
              </a:tr>
              <a:tr h="232900">
                <a:tc>
                  <a:txBody>
                    <a:bodyPr/>
                    <a:lstStyle/>
                    <a:p>
                      <a:pPr algn="l" fontAlgn="b"/>
                      <a:r>
                        <a:rPr lang="en-US" sz="1100" b="0"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$185,985.00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2132569"/>
                  </a:ext>
                </a:extLst>
              </a:tr>
              <a:tr h="2329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66837"/>
                  </a:ext>
                </a:extLst>
              </a:tr>
              <a:tr h="232900">
                <a:tc>
                  <a:txBody>
                    <a:bodyPr/>
                    <a:lstStyle/>
                    <a:p>
                      <a:pPr algn="l" fontAlgn="b"/>
                      <a:r>
                        <a:rPr lang="en-US" sz="1100" b="0" i="0" u="none" strike="noStrike">
                          <a:solidFill>
                            <a:srgbClr val="000000"/>
                          </a:solidFill>
                          <a:effectLst/>
                          <a:latin typeface="Calibri" panose="020F0502020204030204" pitchFamily="34" charset="0"/>
                        </a:rPr>
                        <a:t>One Time Upfront Cost: Visa, Flight, Laptop, Server, and Miscellaneous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866468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Financials</a:t>
            </a:r>
          </a:p>
        </p:txBody>
      </p:sp>
      <p:graphicFrame>
        <p:nvGraphicFramePr>
          <p:cNvPr id="6" name="Chart 5">
            <a:extLst>
              <a:ext uri="{FF2B5EF4-FFF2-40B4-BE49-F238E27FC236}">
                <a16:creationId xmlns:a16="http://schemas.microsoft.com/office/drawing/2014/main" id="{F5689AE9-82EF-48CF-B0DB-D16AC19C0650}"/>
              </a:ext>
            </a:extLst>
          </p:cNvPr>
          <p:cNvGraphicFramePr>
            <a:graphicFrameLocks/>
          </p:cNvGraphicFramePr>
          <p:nvPr>
            <p:extLst>
              <p:ext uri="{D42A27DB-BD31-4B8C-83A1-F6EECF244321}">
                <p14:modId xmlns:p14="http://schemas.microsoft.com/office/powerpoint/2010/main" val="669281711"/>
              </p:ext>
            </p:extLst>
          </p:nvPr>
        </p:nvGraphicFramePr>
        <p:xfrm>
          <a:off x="2400300" y="2768600"/>
          <a:ext cx="6629400" cy="37211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CC0C758-2C1B-4DCB-992C-2CCF7BE6A027}"/>
              </a:ext>
            </a:extLst>
          </p:cNvPr>
          <p:cNvSpPr txBox="1"/>
          <p:nvPr/>
        </p:nvSpPr>
        <p:spPr>
          <a:xfrm>
            <a:off x="901700" y="1943378"/>
            <a:ext cx="4273862" cy="369332"/>
          </a:xfrm>
          <a:prstGeom prst="rect">
            <a:avLst/>
          </a:prstGeom>
          <a:noFill/>
        </p:spPr>
        <p:txBody>
          <a:bodyPr wrap="none" rtlCol="0">
            <a:spAutoFit/>
          </a:bodyPr>
          <a:lstStyle/>
          <a:p>
            <a:r>
              <a:rPr lang="en-US" dirty="0"/>
              <a:t>I will incorporate the company March, 2021</a:t>
            </a:r>
          </a:p>
        </p:txBody>
      </p:sp>
    </p:spTree>
    <p:extLst>
      <p:ext uri="{BB962C8B-B14F-4D97-AF65-F5344CB8AC3E}">
        <p14:creationId xmlns:p14="http://schemas.microsoft.com/office/powerpoint/2010/main" val="169027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821</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Skylane Technologies</vt:lpstr>
      <vt:lpstr>Problem</vt:lpstr>
      <vt:lpstr>Solution</vt:lpstr>
      <vt:lpstr>Trade Secret 1</vt:lpstr>
      <vt:lpstr>Other IP Solutions</vt:lpstr>
      <vt:lpstr>Business Model – Competition and Front End Strategy</vt:lpstr>
      <vt:lpstr>Business Model – Back End Strategy</vt:lpstr>
      <vt:lpstr>Unit Economics</vt:lpstr>
      <vt:lpstr>Financials</vt:lpstr>
      <vt:lpstr>What We Need</vt:lpstr>
      <vt:lpstr>Founder – About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Happy2</dc:creator>
  <cp:lastModifiedBy>Happy2</cp:lastModifiedBy>
  <cp:revision>74</cp:revision>
  <dcterms:created xsi:type="dcterms:W3CDTF">2020-12-04T12:36:40Z</dcterms:created>
  <dcterms:modified xsi:type="dcterms:W3CDTF">2020-12-09T07:20:03Z</dcterms:modified>
</cp:coreProperties>
</file>