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video/unknown"/>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3" r:id="rId6"/>
    <p:sldId id="264" r:id="rId7"/>
    <p:sldId id="265" r:id="rId8"/>
    <p:sldId id="266" r:id="rId9"/>
    <p:sldId id="269" r:id="rId10"/>
    <p:sldId id="268" r:id="rId11"/>
    <p:sldId id="270" r:id="rId12"/>
    <p:sldId id="272" r:id="rId13"/>
    <p:sldId id="271"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691AFF-868F-4C00-98A2-447660EF6FAF}" type="doc">
      <dgm:prSet loTypeId="urn:microsoft.com/office/officeart/2005/8/layout/pyramid3" loCatId="pyramid" qsTypeId="urn:microsoft.com/office/officeart/2005/8/quickstyle/simple1" qsCatId="simple" csTypeId="urn:microsoft.com/office/officeart/2005/8/colors/accent1_2" csCatId="accent1" phldr="1"/>
      <dgm:spPr/>
    </dgm:pt>
    <dgm:pt modelId="{41AA4435-1092-491B-9B9E-F9CD15C8D55A}">
      <dgm:prSet phldrT="[Text]"/>
      <dgm:spPr/>
      <dgm:t>
        <a:bodyPr/>
        <a:lstStyle/>
        <a:p>
          <a:r>
            <a:rPr lang="en-US" dirty="0" smtClean="0"/>
            <a:t> Without access to any special collateral, after qualifying, post evaluation(9.09%)</a:t>
          </a:r>
          <a:endParaRPr lang="en-US" dirty="0"/>
        </a:p>
      </dgm:t>
    </dgm:pt>
    <dgm:pt modelId="{9197BDDC-7BBB-4759-A986-27C1DB164DAB}" type="parTrans" cxnId="{F11C4156-CC60-44FB-87B2-4AB77A554C14}">
      <dgm:prSet/>
      <dgm:spPr/>
      <dgm:t>
        <a:bodyPr/>
        <a:lstStyle/>
        <a:p>
          <a:endParaRPr lang="en-US"/>
        </a:p>
      </dgm:t>
    </dgm:pt>
    <dgm:pt modelId="{CB7D031A-7DA4-468C-9B86-1B51BD4F1F28}" type="sibTrans" cxnId="{F11C4156-CC60-44FB-87B2-4AB77A554C14}">
      <dgm:prSet/>
      <dgm:spPr/>
      <dgm:t>
        <a:bodyPr/>
        <a:lstStyle/>
        <a:p>
          <a:endParaRPr lang="en-US"/>
        </a:p>
      </dgm:t>
    </dgm:pt>
    <dgm:pt modelId="{5D6BFC78-1D2F-49EE-A6FA-27A4BB1BFEF8}">
      <dgm:prSet phldrT="[Text]" custT="1"/>
      <dgm:spPr/>
      <dgm:t>
        <a:bodyPr/>
        <a:lstStyle/>
        <a:p>
          <a:r>
            <a:rPr lang="en-US" sz="2400" dirty="0" smtClean="0"/>
            <a:t>Demo </a:t>
          </a:r>
          <a:r>
            <a:rPr lang="en-US" sz="2400" dirty="0" smtClean="0"/>
            <a:t>(5.67%)</a:t>
          </a:r>
          <a:endParaRPr lang="en-US" sz="2400" dirty="0"/>
        </a:p>
      </dgm:t>
    </dgm:pt>
    <dgm:pt modelId="{EB7FF4FB-5F4F-4C17-9938-6C9681FB0B37}" type="parTrans" cxnId="{6CAA7A83-C5D7-44BA-BD45-CB35BB666AE7}">
      <dgm:prSet/>
      <dgm:spPr/>
      <dgm:t>
        <a:bodyPr/>
        <a:lstStyle/>
        <a:p>
          <a:endParaRPr lang="en-US"/>
        </a:p>
      </dgm:t>
    </dgm:pt>
    <dgm:pt modelId="{F8DD9E63-69D5-45ED-BAA5-9D6E4FE6D8B0}" type="sibTrans" cxnId="{6CAA7A83-C5D7-44BA-BD45-CB35BB666AE7}">
      <dgm:prSet/>
      <dgm:spPr/>
      <dgm:t>
        <a:bodyPr/>
        <a:lstStyle/>
        <a:p>
          <a:endParaRPr lang="en-US"/>
        </a:p>
      </dgm:t>
    </dgm:pt>
    <dgm:pt modelId="{65008C27-51F9-4704-964E-0405A4AEB0F2}">
      <dgm:prSet phldrT="[Text]" custT="1"/>
      <dgm:spPr/>
      <dgm:t>
        <a:bodyPr/>
        <a:lstStyle/>
        <a:p>
          <a:r>
            <a:rPr lang="en-US" sz="2000" dirty="0" smtClean="0"/>
            <a:t>Sales(0.515%)</a:t>
          </a:r>
          <a:endParaRPr lang="en-US" sz="2000" dirty="0"/>
        </a:p>
      </dgm:t>
    </dgm:pt>
    <dgm:pt modelId="{48456B01-E3D9-4031-A6C6-A99AC22E1B75}" type="parTrans" cxnId="{BED9BD52-81B5-49D3-8036-664663DC49B9}">
      <dgm:prSet/>
      <dgm:spPr/>
      <dgm:t>
        <a:bodyPr/>
        <a:lstStyle/>
        <a:p>
          <a:endParaRPr lang="en-US"/>
        </a:p>
      </dgm:t>
    </dgm:pt>
    <dgm:pt modelId="{5BBFD6E7-B265-4FF0-943B-20AC8790F16C}" type="sibTrans" cxnId="{BED9BD52-81B5-49D3-8036-664663DC49B9}">
      <dgm:prSet/>
      <dgm:spPr/>
      <dgm:t>
        <a:bodyPr/>
        <a:lstStyle/>
        <a:p>
          <a:endParaRPr lang="en-US"/>
        </a:p>
      </dgm:t>
    </dgm:pt>
    <dgm:pt modelId="{A2E9D60F-3174-4B55-BBB1-EEB4AF79A304}" type="pres">
      <dgm:prSet presAssocID="{D0691AFF-868F-4C00-98A2-447660EF6FAF}" presName="Name0" presStyleCnt="0">
        <dgm:presLayoutVars>
          <dgm:dir/>
          <dgm:animLvl val="lvl"/>
          <dgm:resizeHandles val="exact"/>
        </dgm:presLayoutVars>
      </dgm:prSet>
      <dgm:spPr/>
    </dgm:pt>
    <dgm:pt modelId="{C4CBF851-CBC4-453B-BF22-39593636631D}" type="pres">
      <dgm:prSet presAssocID="{41AA4435-1092-491B-9B9E-F9CD15C8D55A}" presName="Name8" presStyleCnt="0"/>
      <dgm:spPr/>
    </dgm:pt>
    <dgm:pt modelId="{77D50AD4-FF5E-4B53-AAE2-57A8DB38E7D3}" type="pres">
      <dgm:prSet presAssocID="{41AA4435-1092-491B-9B9E-F9CD15C8D55A}" presName="level" presStyleLbl="node1" presStyleIdx="0" presStyleCnt="3">
        <dgm:presLayoutVars>
          <dgm:chMax val="1"/>
          <dgm:bulletEnabled val="1"/>
        </dgm:presLayoutVars>
      </dgm:prSet>
      <dgm:spPr/>
      <dgm:t>
        <a:bodyPr/>
        <a:lstStyle/>
        <a:p>
          <a:endParaRPr lang="en-US"/>
        </a:p>
      </dgm:t>
    </dgm:pt>
    <dgm:pt modelId="{2879C820-DE72-4F4A-B799-D31363EAE7FD}" type="pres">
      <dgm:prSet presAssocID="{41AA4435-1092-491B-9B9E-F9CD15C8D55A}" presName="levelTx" presStyleLbl="revTx" presStyleIdx="0" presStyleCnt="0">
        <dgm:presLayoutVars>
          <dgm:chMax val="1"/>
          <dgm:bulletEnabled val="1"/>
        </dgm:presLayoutVars>
      </dgm:prSet>
      <dgm:spPr/>
      <dgm:t>
        <a:bodyPr/>
        <a:lstStyle/>
        <a:p>
          <a:endParaRPr lang="en-US"/>
        </a:p>
      </dgm:t>
    </dgm:pt>
    <dgm:pt modelId="{7426D894-2618-489E-BDBF-3593E222623C}" type="pres">
      <dgm:prSet presAssocID="{5D6BFC78-1D2F-49EE-A6FA-27A4BB1BFEF8}" presName="Name8" presStyleCnt="0"/>
      <dgm:spPr/>
    </dgm:pt>
    <dgm:pt modelId="{160C1913-41D5-400D-B6F7-573AD08246FD}" type="pres">
      <dgm:prSet presAssocID="{5D6BFC78-1D2F-49EE-A6FA-27A4BB1BFEF8}" presName="level" presStyleLbl="node1" presStyleIdx="1" presStyleCnt="3">
        <dgm:presLayoutVars>
          <dgm:chMax val="1"/>
          <dgm:bulletEnabled val="1"/>
        </dgm:presLayoutVars>
      </dgm:prSet>
      <dgm:spPr/>
      <dgm:t>
        <a:bodyPr/>
        <a:lstStyle/>
        <a:p>
          <a:endParaRPr lang="en-US"/>
        </a:p>
      </dgm:t>
    </dgm:pt>
    <dgm:pt modelId="{B171F84E-AF78-472D-B56A-8ED34FE3511C}" type="pres">
      <dgm:prSet presAssocID="{5D6BFC78-1D2F-49EE-A6FA-27A4BB1BFEF8}" presName="levelTx" presStyleLbl="revTx" presStyleIdx="0" presStyleCnt="0">
        <dgm:presLayoutVars>
          <dgm:chMax val="1"/>
          <dgm:bulletEnabled val="1"/>
        </dgm:presLayoutVars>
      </dgm:prSet>
      <dgm:spPr/>
      <dgm:t>
        <a:bodyPr/>
        <a:lstStyle/>
        <a:p>
          <a:endParaRPr lang="en-US"/>
        </a:p>
      </dgm:t>
    </dgm:pt>
    <dgm:pt modelId="{E94AA792-8C11-467C-A4C3-D35311CB4222}" type="pres">
      <dgm:prSet presAssocID="{65008C27-51F9-4704-964E-0405A4AEB0F2}" presName="Name8" presStyleCnt="0"/>
      <dgm:spPr/>
    </dgm:pt>
    <dgm:pt modelId="{934D3C1E-34DF-490C-8CED-D21DC55E246E}" type="pres">
      <dgm:prSet presAssocID="{65008C27-51F9-4704-964E-0405A4AEB0F2}" presName="level" presStyleLbl="node1" presStyleIdx="2" presStyleCnt="3">
        <dgm:presLayoutVars>
          <dgm:chMax val="1"/>
          <dgm:bulletEnabled val="1"/>
        </dgm:presLayoutVars>
      </dgm:prSet>
      <dgm:spPr/>
      <dgm:t>
        <a:bodyPr/>
        <a:lstStyle/>
        <a:p>
          <a:endParaRPr lang="en-US"/>
        </a:p>
      </dgm:t>
    </dgm:pt>
    <dgm:pt modelId="{FF9195DF-9DC4-4AED-BB47-2C4F0C9F6BF2}" type="pres">
      <dgm:prSet presAssocID="{65008C27-51F9-4704-964E-0405A4AEB0F2}" presName="levelTx" presStyleLbl="revTx" presStyleIdx="0" presStyleCnt="0">
        <dgm:presLayoutVars>
          <dgm:chMax val="1"/>
          <dgm:bulletEnabled val="1"/>
        </dgm:presLayoutVars>
      </dgm:prSet>
      <dgm:spPr/>
      <dgm:t>
        <a:bodyPr/>
        <a:lstStyle/>
        <a:p>
          <a:endParaRPr lang="en-US"/>
        </a:p>
      </dgm:t>
    </dgm:pt>
  </dgm:ptLst>
  <dgm:cxnLst>
    <dgm:cxn modelId="{6CAA7A83-C5D7-44BA-BD45-CB35BB666AE7}" srcId="{D0691AFF-868F-4C00-98A2-447660EF6FAF}" destId="{5D6BFC78-1D2F-49EE-A6FA-27A4BB1BFEF8}" srcOrd="1" destOrd="0" parTransId="{EB7FF4FB-5F4F-4C17-9938-6C9681FB0B37}" sibTransId="{F8DD9E63-69D5-45ED-BAA5-9D6E4FE6D8B0}"/>
    <dgm:cxn modelId="{2533BE86-A19F-4A14-AAB5-DCFAA69F458E}" type="presOf" srcId="{D0691AFF-868F-4C00-98A2-447660EF6FAF}" destId="{A2E9D60F-3174-4B55-BBB1-EEB4AF79A304}" srcOrd="0" destOrd="0" presId="urn:microsoft.com/office/officeart/2005/8/layout/pyramid3"/>
    <dgm:cxn modelId="{BE6C95EE-CC26-4E4E-800F-753DDC1745B3}" type="presOf" srcId="{65008C27-51F9-4704-964E-0405A4AEB0F2}" destId="{934D3C1E-34DF-490C-8CED-D21DC55E246E}" srcOrd="0" destOrd="0" presId="urn:microsoft.com/office/officeart/2005/8/layout/pyramid3"/>
    <dgm:cxn modelId="{617B0461-35DF-4DCA-918D-012D3BCA2D99}" type="presOf" srcId="{41AA4435-1092-491B-9B9E-F9CD15C8D55A}" destId="{2879C820-DE72-4F4A-B799-D31363EAE7FD}" srcOrd="1" destOrd="0" presId="urn:microsoft.com/office/officeart/2005/8/layout/pyramid3"/>
    <dgm:cxn modelId="{2255E342-DA1C-4646-B903-449FAB96E224}" type="presOf" srcId="{5D6BFC78-1D2F-49EE-A6FA-27A4BB1BFEF8}" destId="{B171F84E-AF78-472D-B56A-8ED34FE3511C}" srcOrd="1" destOrd="0" presId="urn:microsoft.com/office/officeart/2005/8/layout/pyramid3"/>
    <dgm:cxn modelId="{90CA8750-CB2E-4716-BF80-5B83A6FD7670}" type="presOf" srcId="{41AA4435-1092-491B-9B9E-F9CD15C8D55A}" destId="{77D50AD4-FF5E-4B53-AAE2-57A8DB38E7D3}" srcOrd="0" destOrd="0" presId="urn:microsoft.com/office/officeart/2005/8/layout/pyramid3"/>
    <dgm:cxn modelId="{76833A5A-CEAB-4C59-B2C8-23FD056098CB}" type="presOf" srcId="{65008C27-51F9-4704-964E-0405A4AEB0F2}" destId="{FF9195DF-9DC4-4AED-BB47-2C4F0C9F6BF2}" srcOrd="1" destOrd="0" presId="urn:microsoft.com/office/officeart/2005/8/layout/pyramid3"/>
    <dgm:cxn modelId="{F11C4156-CC60-44FB-87B2-4AB77A554C14}" srcId="{D0691AFF-868F-4C00-98A2-447660EF6FAF}" destId="{41AA4435-1092-491B-9B9E-F9CD15C8D55A}" srcOrd="0" destOrd="0" parTransId="{9197BDDC-7BBB-4759-A986-27C1DB164DAB}" sibTransId="{CB7D031A-7DA4-468C-9B86-1B51BD4F1F28}"/>
    <dgm:cxn modelId="{BED9BD52-81B5-49D3-8036-664663DC49B9}" srcId="{D0691AFF-868F-4C00-98A2-447660EF6FAF}" destId="{65008C27-51F9-4704-964E-0405A4AEB0F2}" srcOrd="2" destOrd="0" parTransId="{48456B01-E3D9-4031-A6C6-A99AC22E1B75}" sibTransId="{5BBFD6E7-B265-4FF0-943B-20AC8790F16C}"/>
    <dgm:cxn modelId="{8634A118-DC7D-44F6-AF19-272E10536331}" type="presOf" srcId="{5D6BFC78-1D2F-49EE-A6FA-27A4BB1BFEF8}" destId="{160C1913-41D5-400D-B6F7-573AD08246FD}" srcOrd="0" destOrd="0" presId="urn:microsoft.com/office/officeart/2005/8/layout/pyramid3"/>
    <dgm:cxn modelId="{31BF6F87-264E-49BE-B3C6-BF165B47E561}" type="presParOf" srcId="{A2E9D60F-3174-4B55-BBB1-EEB4AF79A304}" destId="{C4CBF851-CBC4-453B-BF22-39593636631D}" srcOrd="0" destOrd="0" presId="urn:microsoft.com/office/officeart/2005/8/layout/pyramid3"/>
    <dgm:cxn modelId="{5F4AFADE-A5C2-418F-A60F-4FF934AA80B7}" type="presParOf" srcId="{C4CBF851-CBC4-453B-BF22-39593636631D}" destId="{77D50AD4-FF5E-4B53-AAE2-57A8DB38E7D3}" srcOrd="0" destOrd="0" presId="urn:microsoft.com/office/officeart/2005/8/layout/pyramid3"/>
    <dgm:cxn modelId="{6BB3DD33-52AB-4940-9159-98C00870B1FC}" type="presParOf" srcId="{C4CBF851-CBC4-453B-BF22-39593636631D}" destId="{2879C820-DE72-4F4A-B799-D31363EAE7FD}" srcOrd="1" destOrd="0" presId="urn:microsoft.com/office/officeart/2005/8/layout/pyramid3"/>
    <dgm:cxn modelId="{EC33D974-82B2-4026-A4B8-AF0032C91354}" type="presParOf" srcId="{A2E9D60F-3174-4B55-BBB1-EEB4AF79A304}" destId="{7426D894-2618-489E-BDBF-3593E222623C}" srcOrd="1" destOrd="0" presId="urn:microsoft.com/office/officeart/2005/8/layout/pyramid3"/>
    <dgm:cxn modelId="{1A31CD20-5FE9-4C4F-8C14-5BCE2A27452B}" type="presParOf" srcId="{7426D894-2618-489E-BDBF-3593E222623C}" destId="{160C1913-41D5-400D-B6F7-573AD08246FD}" srcOrd="0" destOrd="0" presId="urn:microsoft.com/office/officeart/2005/8/layout/pyramid3"/>
    <dgm:cxn modelId="{8215F5AF-11D3-4FB8-84D7-72742DCD8FE6}" type="presParOf" srcId="{7426D894-2618-489E-BDBF-3593E222623C}" destId="{B171F84E-AF78-472D-B56A-8ED34FE3511C}" srcOrd="1" destOrd="0" presId="urn:microsoft.com/office/officeart/2005/8/layout/pyramid3"/>
    <dgm:cxn modelId="{9550F5BD-0C09-4AF0-9395-78A0048A2ADD}" type="presParOf" srcId="{A2E9D60F-3174-4B55-BBB1-EEB4AF79A304}" destId="{E94AA792-8C11-467C-A4C3-D35311CB4222}" srcOrd="2" destOrd="0" presId="urn:microsoft.com/office/officeart/2005/8/layout/pyramid3"/>
    <dgm:cxn modelId="{61034C84-9473-467C-A8D2-3F9ECE62D024}" type="presParOf" srcId="{E94AA792-8C11-467C-A4C3-D35311CB4222}" destId="{934D3C1E-34DF-490C-8CED-D21DC55E246E}" srcOrd="0" destOrd="0" presId="urn:microsoft.com/office/officeart/2005/8/layout/pyramid3"/>
    <dgm:cxn modelId="{94AF8B72-ABFF-4465-9823-4CD6294DD4D6}" type="presParOf" srcId="{E94AA792-8C11-467C-A4C3-D35311CB4222}" destId="{FF9195DF-9DC4-4AED-BB47-2C4F0C9F6BF2}"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FCEF37-4F80-4AA0-BB5E-898880F033ED}" type="doc">
      <dgm:prSet loTypeId="urn:microsoft.com/office/officeart/2005/8/layout/pyramid3" loCatId="pyramid" qsTypeId="urn:microsoft.com/office/officeart/2005/8/quickstyle/simple1" qsCatId="simple" csTypeId="urn:microsoft.com/office/officeart/2005/8/colors/accent1_2" csCatId="accent1" phldr="1"/>
      <dgm:spPr/>
    </dgm:pt>
    <dgm:pt modelId="{C5B69E1A-6E0A-49B2-8D0D-7CFBD28A1921}">
      <dgm:prSet phldrT="[Text]"/>
      <dgm:spPr/>
      <dgm:t>
        <a:bodyPr/>
        <a:lstStyle/>
        <a:p>
          <a:r>
            <a:rPr lang="en-US" dirty="0" smtClean="0"/>
            <a:t>(Drum up awareness and interest by offering 3D CAD Drawings, </a:t>
          </a:r>
          <a:r>
            <a:rPr lang="en-US" dirty="0" smtClean="0"/>
            <a:t>Qualify), Post Evaluation (23.08%)</a:t>
          </a:r>
          <a:endParaRPr lang="en-US" dirty="0"/>
        </a:p>
      </dgm:t>
    </dgm:pt>
    <dgm:pt modelId="{BD947C2E-2543-4CA1-9B16-62130F988491}" type="parTrans" cxnId="{6D08F7BF-4F51-417C-B45A-A72BC19B7C86}">
      <dgm:prSet/>
      <dgm:spPr/>
      <dgm:t>
        <a:bodyPr/>
        <a:lstStyle/>
        <a:p>
          <a:endParaRPr lang="en-US"/>
        </a:p>
      </dgm:t>
    </dgm:pt>
    <dgm:pt modelId="{38CECDB3-FFC8-4487-8DF4-A1ED0855BE41}" type="sibTrans" cxnId="{6D08F7BF-4F51-417C-B45A-A72BC19B7C86}">
      <dgm:prSet/>
      <dgm:spPr/>
      <dgm:t>
        <a:bodyPr/>
        <a:lstStyle/>
        <a:p>
          <a:endParaRPr lang="en-US"/>
        </a:p>
      </dgm:t>
    </dgm:pt>
    <dgm:pt modelId="{15D5E468-4D59-41C6-B117-EDD806E5E696}">
      <dgm:prSet phldrT="[Text]" custT="1"/>
      <dgm:spPr/>
      <dgm:t>
        <a:bodyPr/>
        <a:lstStyle/>
        <a:p>
          <a:r>
            <a:rPr lang="en-US" sz="2400" dirty="0" smtClean="0"/>
            <a:t>Demo (15.25%)</a:t>
          </a:r>
          <a:endParaRPr lang="en-US" sz="2400" dirty="0"/>
        </a:p>
      </dgm:t>
    </dgm:pt>
    <dgm:pt modelId="{3F0C4088-4809-4CFE-A99D-C4569FFCABF2}" type="parTrans" cxnId="{11A7D37B-EBF0-42E7-9FEE-4FAF76C6E8F3}">
      <dgm:prSet/>
      <dgm:spPr/>
      <dgm:t>
        <a:bodyPr/>
        <a:lstStyle/>
        <a:p>
          <a:endParaRPr lang="en-US"/>
        </a:p>
      </dgm:t>
    </dgm:pt>
    <dgm:pt modelId="{0DD80112-B95C-46FC-B506-946AA29FAAD6}" type="sibTrans" cxnId="{11A7D37B-EBF0-42E7-9FEE-4FAF76C6E8F3}">
      <dgm:prSet/>
      <dgm:spPr/>
      <dgm:t>
        <a:bodyPr/>
        <a:lstStyle/>
        <a:p>
          <a:endParaRPr lang="en-US"/>
        </a:p>
      </dgm:t>
    </dgm:pt>
    <dgm:pt modelId="{D7D435B3-793D-4EFC-968C-1D321806397C}">
      <dgm:prSet phldrT="[Text]" custT="1"/>
      <dgm:spPr/>
      <dgm:t>
        <a:bodyPr/>
        <a:lstStyle/>
        <a:p>
          <a:r>
            <a:rPr lang="en-US" sz="2000" dirty="0" smtClean="0"/>
            <a:t>Sales(3.52%)</a:t>
          </a:r>
          <a:endParaRPr lang="en-US" sz="2000" dirty="0"/>
        </a:p>
      </dgm:t>
    </dgm:pt>
    <dgm:pt modelId="{6A9EFB41-8F24-4D84-B0F9-7CA718FDFC8F}" type="parTrans" cxnId="{3F24EA17-A39D-4E86-96E5-92BBB614C4BD}">
      <dgm:prSet/>
      <dgm:spPr/>
      <dgm:t>
        <a:bodyPr/>
        <a:lstStyle/>
        <a:p>
          <a:endParaRPr lang="en-US"/>
        </a:p>
      </dgm:t>
    </dgm:pt>
    <dgm:pt modelId="{CA8A56BC-38BE-4BB7-8B29-6B3D9C908970}" type="sibTrans" cxnId="{3F24EA17-A39D-4E86-96E5-92BBB614C4BD}">
      <dgm:prSet/>
      <dgm:spPr/>
      <dgm:t>
        <a:bodyPr/>
        <a:lstStyle/>
        <a:p>
          <a:endParaRPr lang="en-US"/>
        </a:p>
      </dgm:t>
    </dgm:pt>
    <dgm:pt modelId="{21AC9E9B-639C-401C-A5F9-154D71C74A03}" type="pres">
      <dgm:prSet presAssocID="{43FCEF37-4F80-4AA0-BB5E-898880F033ED}" presName="Name0" presStyleCnt="0">
        <dgm:presLayoutVars>
          <dgm:dir/>
          <dgm:animLvl val="lvl"/>
          <dgm:resizeHandles val="exact"/>
        </dgm:presLayoutVars>
      </dgm:prSet>
      <dgm:spPr/>
    </dgm:pt>
    <dgm:pt modelId="{93AC07B5-D78B-4698-8946-8A94BA9ECCEF}" type="pres">
      <dgm:prSet presAssocID="{C5B69E1A-6E0A-49B2-8D0D-7CFBD28A1921}" presName="Name8" presStyleCnt="0"/>
      <dgm:spPr/>
    </dgm:pt>
    <dgm:pt modelId="{E6B549C8-2DD2-490F-9E9D-0436674F7335}" type="pres">
      <dgm:prSet presAssocID="{C5B69E1A-6E0A-49B2-8D0D-7CFBD28A1921}" presName="level" presStyleLbl="node1" presStyleIdx="0" presStyleCnt="3">
        <dgm:presLayoutVars>
          <dgm:chMax val="1"/>
          <dgm:bulletEnabled val="1"/>
        </dgm:presLayoutVars>
      </dgm:prSet>
      <dgm:spPr/>
      <dgm:t>
        <a:bodyPr/>
        <a:lstStyle/>
        <a:p>
          <a:endParaRPr lang="en-US"/>
        </a:p>
      </dgm:t>
    </dgm:pt>
    <dgm:pt modelId="{50C5BF6E-682F-456B-B47B-504406393ED0}" type="pres">
      <dgm:prSet presAssocID="{C5B69E1A-6E0A-49B2-8D0D-7CFBD28A1921}" presName="levelTx" presStyleLbl="revTx" presStyleIdx="0" presStyleCnt="0">
        <dgm:presLayoutVars>
          <dgm:chMax val="1"/>
          <dgm:bulletEnabled val="1"/>
        </dgm:presLayoutVars>
      </dgm:prSet>
      <dgm:spPr/>
      <dgm:t>
        <a:bodyPr/>
        <a:lstStyle/>
        <a:p>
          <a:endParaRPr lang="en-US"/>
        </a:p>
      </dgm:t>
    </dgm:pt>
    <dgm:pt modelId="{5A02F886-6EE3-4808-802F-8AF470C60437}" type="pres">
      <dgm:prSet presAssocID="{15D5E468-4D59-41C6-B117-EDD806E5E696}" presName="Name8" presStyleCnt="0"/>
      <dgm:spPr/>
    </dgm:pt>
    <dgm:pt modelId="{C879D51B-5ED1-4A46-8B53-E51D3C3F8652}" type="pres">
      <dgm:prSet presAssocID="{15D5E468-4D59-41C6-B117-EDD806E5E696}" presName="level" presStyleLbl="node1" presStyleIdx="1" presStyleCnt="3">
        <dgm:presLayoutVars>
          <dgm:chMax val="1"/>
          <dgm:bulletEnabled val="1"/>
        </dgm:presLayoutVars>
      </dgm:prSet>
      <dgm:spPr/>
      <dgm:t>
        <a:bodyPr/>
        <a:lstStyle/>
        <a:p>
          <a:endParaRPr lang="en-US"/>
        </a:p>
      </dgm:t>
    </dgm:pt>
    <dgm:pt modelId="{B59D7242-6E80-4378-BD8E-9AB8F8C202E3}" type="pres">
      <dgm:prSet presAssocID="{15D5E468-4D59-41C6-B117-EDD806E5E696}" presName="levelTx" presStyleLbl="revTx" presStyleIdx="0" presStyleCnt="0">
        <dgm:presLayoutVars>
          <dgm:chMax val="1"/>
          <dgm:bulletEnabled val="1"/>
        </dgm:presLayoutVars>
      </dgm:prSet>
      <dgm:spPr/>
      <dgm:t>
        <a:bodyPr/>
        <a:lstStyle/>
        <a:p>
          <a:endParaRPr lang="en-US"/>
        </a:p>
      </dgm:t>
    </dgm:pt>
    <dgm:pt modelId="{39D79651-11AC-43DF-8412-2AAC1EA065C4}" type="pres">
      <dgm:prSet presAssocID="{D7D435B3-793D-4EFC-968C-1D321806397C}" presName="Name8" presStyleCnt="0"/>
      <dgm:spPr/>
    </dgm:pt>
    <dgm:pt modelId="{16F279FE-99D7-4093-84C8-35BEFB353D65}" type="pres">
      <dgm:prSet presAssocID="{D7D435B3-793D-4EFC-968C-1D321806397C}" presName="level" presStyleLbl="node1" presStyleIdx="2" presStyleCnt="3">
        <dgm:presLayoutVars>
          <dgm:chMax val="1"/>
          <dgm:bulletEnabled val="1"/>
        </dgm:presLayoutVars>
      </dgm:prSet>
      <dgm:spPr/>
      <dgm:t>
        <a:bodyPr/>
        <a:lstStyle/>
        <a:p>
          <a:endParaRPr lang="en-US"/>
        </a:p>
      </dgm:t>
    </dgm:pt>
    <dgm:pt modelId="{6601020B-D602-4477-BEB4-CFA8AD1AC379}" type="pres">
      <dgm:prSet presAssocID="{D7D435B3-793D-4EFC-968C-1D321806397C}" presName="levelTx" presStyleLbl="revTx" presStyleIdx="0" presStyleCnt="0">
        <dgm:presLayoutVars>
          <dgm:chMax val="1"/>
          <dgm:bulletEnabled val="1"/>
        </dgm:presLayoutVars>
      </dgm:prSet>
      <dgm:spPr/>
      <dgm:t>
        <a:bodyPr/>
        <a:lstStyle/>
        <a:p>
          <a:endParaRPr lang="en-US"/>
        </a:p>
      </dgm:t>
    </dgm:pt>
  </dgm:ptLst>
  <dgm:cxnLst>
    <dgm:cxn modelId="{E631A7E7-D8EE-4725-AAB0-A08D462E9047}" type="presOf" srcId="{D7D435B3-793D-4EFC-968C-1D321806397C}" destId="{6601020B-D602-4477-BEB4-CFA8AD1AC379}" srcOrd="1" destOrd="0" presId="urn:microsoft.com/office/officeart/2005/8/layout/pyramid3"/>
    <dgm:cxn modelId="{6D08F7BF-4F51-417C-B45A-A72BC19B7C86}" srcId="{43FCEF37-4F80-4AA0-BB5E-898880F033ED}" destId="{C5B69E1A-6E0A-49B2-8D0D-7CFBD28A1921}" srcOrd="0" destOrd="0" parTransId="{BD947C2E-2543-4CA1-9B16-62130F988491}" sibTransId="{38CECDB3-FFC8-4487-8DF4-A1ED0855BE41}"/>
    <dgm:cxn modelId="{9C5ED7DD-4158-4AE6-A76E-5E70DD738473}" type="presOf" srcId="{C5B69E1A-6E0A-49B2-8D0D-7CFBD28A1921}" destId="{E6B549C8-2DD2-490F-9E9D-0436674F7335}" srcOrd="0" destOrd="0" presId="urn:microsoft.com/office/officeart/2005/8/layout/pyramid3"/>
    <dgm:cxn modelId="{CA411C6E-3A9F-4B8C-B5C0-07C18E26C404}" type="presOf" srcId="{C5B69E1A-6E0A-49B2-8D0D-7CFBD28A1921}" destId="{50C5BF6E-682F-456B-B47B-504406393ED0}" srcOrd="1" destOrd="0" presId="urn:microsoft.com/office/officeart/2005/8/layout/pyramid3"/>
    <dgm:cxn modelId="{38132E09-81F3-455A-AA24-579F1495E9C1}" type="presOf" srcId="{43FCEF37-4F80-4AA0-BB5E-898880F033ED}" destId="{21AC9E9B-639C-401C-A5F9-154D71C74A03}" srcOrd="0" destOrd="0" presId="urn:microsoft.com/office/officeart/2005/8/layout/pyramid3"/>
    <dgm:cxn modelId="{11A7D37B-EBF0-42E7-9FEE-4FAF76C6E8F3}" srcId="{43FCEF37-4F80-4AA0-BB5E-898880F033ED}" destId="{15D5E468-4D59-41C6-B117-EDD806E5E696}" srcOrd="1" destOrd="0" parTransId="{3F0C4088-4809-4CFE-A99D-C4569FFCABF2}" sibTransId="{0DD80112-B95C-46FC-B506-946AA29FAAD6}"/>
    <dgm:cxn modelId="{C0194345-72E5-43FC-A76C-70BE265ABC79}" type="presOf" srcId="{15D5E468-4D59-41C6-B117-EDD806E5E696}" destId="{C879D51B-5ED1-4A46-8B53-E51D3C3F8652}" srcOrd="0" destOrd="0" presId="urn:microsoft.com/office/officeart/2005/8/layout/pyramid3"/>
    <dgm:cxn modelId="{5481727F-11D9-4EE7-846C-0147F3B8D55F}" type="presOf" srcId="{15D5E468-4D59-41C6-B117-EDD806E5E696}" destId="{B59D7242-6E80-4378-BD8E-9AB8F8C202E3}" srcOrd="1" destOrd="0" presId="urn:microsoft.com/office/officeart/2005/8/layout/pyramid3"/>
    <dgm:cxn modelId="{7B1F3E74-CD7A-4A09-840C-C86F39D1BB55}" type="presOf" srcId="{D7D435B3-793D-4EFC-968C-1D321806397C}" destId="{16F279FE-99D7-4093-84C8-35BEFB353D65}" srcOrd="0" destOrd="0" presId="urn:microsoft.com/office/officeart/2005/8/layout/pyramid3"/>
    <dgm:cxn modelId="{3F24EA17-A39D-4E86-96E5-92BBB614C4BD}" srcId="{43FCEF37-4F80-4AA0-BB5E-898880F033ED}" destId="{D7D435B3-793D-4EFC-968C-1D321806397C}" srcOrd="2" destOrd="0" parTransId="{6A9EFB41-8F24-4D84-B0F9-7CA718FDFC8F}" sibTransId="{CA8A56BC-38BE-4BB7-8B29-6B3D9C908970}"/>
    <dgm:cxn modelId="{15C37A7A-172F-4633-A49D-4EC829D10930}" type="presParOf" srcId="{21AC9E9B-639C-401C-A5F9-154D71C74A03}" destId="{93AC07B5-D78B-4698-8946-8A94BA9ECCEF}" srcOrd="0" destOrd="0" presId="urn:microsoft.com/office/officeart/2005/8/layout/pyramid3"/>
    <dgm:cxn modelId="{851300EA-8CB7-4ECD-9332-AE1499B0F2E0}" type="presParOf" srcId="{93AC07B5-D78B-4698-8946-8A94BA9ECCEF}" destId="{E6B549C8-2DD2-490F-9E9D-0436674F7335}" srcOrd="0" destOrd="0" presId="urn:microsoft.com/office/officeart/2005/8/layout/pyramid3"/>
    <dgm:cxn modelId="{D394D1F9-2082-429D-A49D-D0817D715DC9}" type="presParOf" srcId="{93AC07B5-D78B-4698-8946-8A94BA9ECCEF}" destId="{50C5BF6E-682F-456B-B47B-504406393ED0}" srcOrd="1" destOrd="0" presId="urn:microsoft.com/office/officeart/2005/8/layout/pyramid3"/>
    <dgm:cxn modelId="{8332BED1-3E81-44FB-9007-6D97EF893941}" type="presParOf" srcId="{21AC9E9B-639C-401C-A5F9-154D71C74A03}" destId="{5A02F886-6EE3-4808-802F-8AF470C60437}" srcOrd="1" destOrd="0" presId="urn:microsoft.com/office/officeart/2005/8/layout/pyramid3"/>
    <dgm:cxn modelId="{E11B558B-597E-460A-9CFF-4A7E3D445B27}" type="presParOf" srcId="{5A02F886-6EE3-4808-802F-8AF470C60437}" destId="{C879D51B-5ED1-4A46-8B53-E51D3C3F8652}" srcOrd="0" destOrd="0" presId="urn:microsoft.com/office/officeart/2005/8/layout/pyramid3"/>
    <dgm:cxn modelId="{CB83E641-89B4-4939-A7FE-EC4A4F631E74}" type="presParOf" srcId="{5A02F886-6EE3-4808-802F-8AF470C60437}" destId="{B59D7242-6E80-4378-BD8E-9AB8F8C202E3}" srcOrd="1" destOrd="0" presId="urn:microsoft.com/office/officeart/2005/8/layout/pyramid3"/>
    <dgm:cxn modelId="{C3EAD6F3-02B9-4968-A7F0-855E74B5C1B6}" type="presParOf" srcId="{21AC9E9B-639C-401C-A5F9-154D71C74A03}" destId="{39D79651-11AC-43DF-8412-2AAC1EA065C4}" srcOrd="2" destOrd="0" presId="urn:microsoft.com/office/officeart/2005/8/layout/pyramid3"/>
    <dgm:cxn modelId="{E2A6122B-ACE9-4ACA-880C-265E950EF3F6}" type="presParOf" srcId="{39D79651-11AC-43DF-8412-2AAC1EA065C4}" destId="{16F279FE-99D7-4093-84C8-35BEFB353D65}" srcOrd="0" destOrd="0" presId="urn:microsoft.com/office/officeart/2005/8/layout/pyramid3"/>
    <dgm:cxn modelId="{A32A304A-C573-47E5-A7B4-5D9F225E7AC7}" type="presParOf" srcId="{39D79651-11AC-43DF-8412-2AAC1EA065C4}" destId="{6601020B-D602-4477-BEB4-CFA8AD1AC379}"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50AD4-FF5E-4B53-AAE2-57A8DB38E7D3}">
      <dsp:nvSpPr>
        <dsp:cNvPr id="0" name=""/>
        <dsp:cNvSpPr/>
      </dsp:nvSpPr>
      <dsp:spPr>
        <a:xfrm rot="10800000">
          <a:off x="0" y="0"/>
          <a:ext cx="10515600" cy="1450446"/>
        </a:xfrm>
        <a:prstGeom prst="trapezoid">
          <a:avLst>
            <a:gd name="adj" fmla="val 12083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 Without access to any special collateral, after qualifying, post evaluation(9.09%)</a:t>
          </a:r>
          <a:endParaRPr lang="en-US" sz="3200" kern="1200" dirty="0"/>
        </a:p>
      </dsp:txBody>
      <dsp:txXfrm rot="-10800000">
        <a:off x="1840229" y="0"/>
        <a:ext cx="6835140" cy="1450446"/>
      </dsp:txXfrm>
    </dsp:sp>
    <dsp:sp modelId="{160C1913-41D5-400D-B6F7-573AD08246FD}">
      <dsp:nvSpPr>
        <dsp:cNvPr id="0" name=""/>
        <dsp:cNvSpPr/>
      </dsp:nvSpPr>
      <dsp:spPr>
        <a:xfrm rot="10800000">
          <a:off x="1752599" y="1450446"/>
          <a:ext cx="7010400" cy="1450446"/>
        </a:xfrm>
        <a:prstGeom prst="trapezoid">
          <a:avLst>
            <a:gd name="adj" fmla="val 12083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Demo </a:t>
          </a:r>
          <a:r>
            <a:rPr lang="en-US" sz="2400" kern="1200" dirty="0" smtClean="0"/>
            <a:t>(5.67%)</a:t>
          </a:r>
          <a:endParaRPr lang="en-US" sz="2400" kern="1200" dirty="0"/>
        </a:p>
      </dsp:txBody>
      <dsp:txXfrm rot="-10800000">
        <a:off x="2979419" y="1450446"/>
        <a:ext cx="4556760" cy="1450446"/>
      </dsp:txXfrm>
    </dsp:sp>
    <dsp:sp modelId="{934D3C1E-34DF-490C-8CED-D21DC55E246E}">
      <dsp:nvSpPr>
        <dsp:cNvPr id="0" name=""/>
        <dsp:cNvSpPr/>
      </dsp:nvSpPr>
      <dsp:spPr>
        <a:xfrm rot="10800000">
          <a:off x="3505200" y="2900892"/>
          <a:ext cx="3505200" cy="1450446"/>
        </a:xfrm>
        <a:prstGeom prst="trapezoid">
          <a:avLst>
            <a:gd name="adj" fmla="val 12083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Sales(0.515%)</a:t>
          </a:r>
          <a:endParaRPr lang="en-US" sz="2000" kern="1200" dirty="0"/>
        </a:p>
      </dsp:txBody>
      <dsp:txXfrm rot="-10800000">
        <a:off x="3505200" y="2900892"/>
        <a:ext cx="3505200" cy="1450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549C8-2DD2-490F-9E9D-0436674F7335}">
      <dsp:nvSpPr>
        <dsp:cNvPr id="0" name=""/>
        <dsp:cNvSpPr/>
      </dsp:nvSpPr>
      <dsp:spPr>
        <a:xfrm rot="10800000">
          <a:off x="0" y="0"/>
          <a:ext cx="10515600" cy="1450446"/>
        </a:xfrm>
        <a:prstGeom prst="trapezoid">
          <a:avLst>
            <a:gd name="adj" fmla="val 12083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(Drum up awareness and interest by offering 3D CAD Drawings, </a:t>
          </a:r>
          <a:r>
            <a:rPr lang="en-US" sz="3200" kern="1200" dirty="0" smtClean="0"/>
            <a:t>Qualify), Post Evaluation (23.08%)</a:t>
          </a:r>
          <a:endParaRPr lang="en-US" sz="3200" kern="1200" dirty="0"/>
        </a:p>
      </dsp:txBody>
      <dsp:txXfrm rot="-10800000">
        <a:off x="1840229" y="0"/>
        <a:ext cx="6835140" cy="1450446"/>
      </dsp:txXfrm>
    </dsp:sp>
    <dsp:sp modelId="{C879D51B-5ED1-4A46-8B53-E51D3C3F8652}">
      <dsp:nvSpPr>
        <dsp:cNvPr id="0" name=""/>
        <dsp:cNvSpPr/>
      </dsp:nvSpPr>
      <dsp:spPr>
        <a:xfrm rot="10800000">
          <a:off x="1752599" y="1450446"/>
          <a:ext cx="7010400" cy="1450446"/>
        </a:xfrm>
        <a:prstGeom prst="trapezoid">
          <a:avLst>
            <a:gd name="adj" fmla="val 12083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Demo (15.25%)</a:t>
          </a:r>
          <a:endParaRPr lang="en-US" sz="2400" kern="1200" dirty="0"/>
        </a:p>
      </dsp:txBody>
      <dsp:txXfrm rot="-10800000">
        <a:off x="2979419" y="1450446"/>
        <a:ext cx="4556760" cy="1450446"/>
      </dsp:txXfrm>
    </dsp:sp>
    <dsp:sp modelId="{16F279FE-99D7-4093-84C8-35BEFB353D65}">
      <dsp:nvSpPr>
        <dsp:cNvPr id="0" name=""/>
        <dsp:cNvSpPr/>
      </dsp:nvSpPr>
      <dsp:spPr>
        <a:xfrm rot="10800000">
          <a:off x="3505200" y="2900892"/>
          <a:ext cx="3505200" cy="1450446"/>
        </a:xfrm>
        <a:prstGeom prst="trapezoid">
          <a:avLst>
            <a:gd name="adj" fmla="val 12083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Sales(3.52%)</a:t>
          </a:r>
          <a:endParaRPr lang="en-US" sz="2000" kern="1200" dirty="0"/>
        </a:p>
      </dsp:txBody>
      <dsp:txXfrm rot="-10800000">
        <a:off x="3505200" y="2900892"/>
        <a:ext cx="3505200" cy="1450446"/>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Do not remove" hidden="1"/>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E83AEF9-4E12-44A4-B05A-DA85CA08F07C}" type="datetimeFigureOut">
              <a:rPr lang="en-IN" smtClean="0"/>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0119B4-C663-499E-B256-9577B73C1548}" type="slidenum">
              <a:rPr lang="en-IN" smtClean="0"/>
              <a:t>‹#›</a:t>
            </a:fld>
            <a:endParaRPr lang="en-IN"/>
          </a:p>
        </p:txBody>
      </p:sp>
    </p:spTree>
    <p:extLst>
      <p:ext uri="{BB962C8B-B14F-4D97-AF65-F5344CB8AC3E}">
        <p14:creationId xmlns:p14="http://schemas.microsoft.com/office/powerpoint/2010/main" val="105579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E83AEF9-4E12-44A4-B05A-DA85CA08F07C}" type="datetimeFigureOut">
              <a:rPr lang="en-IN" smtClean="0"/>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0119B4-C663-499E-B256-9577B73C1548}" type="slidenum">
              <a:rPr lang="en-IN" smtClean="0"/>
              <a:t>‹#›</a:t>
            </a:fld>
            <a:endParaRPr lang="en-IN"/>
          </a:p>
        </p:txBody>
      </p:sp>
    </p:spTree>
    <p:extLst>
      <p:ext uri="{BB962C8B-B14F-4D97-AF65-F5344CB8AC3E}">
        <p14:creationId xmlns:p14="http://schemas.microsoft.com/office/powerpoint/2010/main" val="2138995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E83AEF9-4E12-44A4-B05A-DA85CA08F07C}" type="datetimeFigureOut">
              <a:rPr lang="en-IN" smtClean="0"/>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0119B4-C663-499E-B256-9577B73C1548}" type="slidenum">
              <a:rPr lang="en-IN" smtClean="0"/>
              <a:t>‹#›</a:t>
            </a:fld>
            <a:endParaRPr lang="en-IN"/>
          </a:p>
        </p:txBody>
      </p:sp>
    </p:spTree>
    <p:extLst>
      <p:ext uri="{BB962C8B-B14F-4D97-AF65-F5344CB8AC3E}">
        <p14:creationId xmlns:p14="http://schemas.microsoft.com/office/powerpoint/2010/main" val="3372554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Do not remove" hidden="1"/>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E83AEF9-4E12-44A4-B05A-DA85CA08F07C}" type="datetimeFigureOut">
              <a:rPr lang="en-IN" smtClean="0"/>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0119B4-C663-499E-B256-9577B73C1548}" type="slidenum">
              <a:rPr lang="en-IN" smtClean="0"/>
              <a:t>‹#›</a:t>
            </a:fld>
            <a:endParaRPr lang="en-IN"/>
          </a:p>
        </p:txBody>
      </p:sp>
    </p:spTree>
    <p:extLst>
      <p:ext uri="{BB962C8B-B14F-4D97-AF65-F5344CB8AC3E}">
        <p14:creationId xmlns:p14="http://schemas.microsoft.com/office/powerpoint/2010/main" val="352693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E83AEF9-4E12-44A4-B05A-DA85CA08F07C}" type="datetimeFigureOut">
              <a:rPr lang="en-IN" smtClean="0"/>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0119B4-C663-499E-B256-9577B73C1548}" type="slidenum">
              <a:rPr lang="en-IN" smtClean="0"/>
              <a:t>‹#›</a:t>
            </a:fld>
            <a:endParaRPr lang="en-IN"/>
          </a:p>
        </p:txBody>
      </p:sp>
    </p:spTree>
    <p:extLst>
      <p:ext uri="{BB962C8B-B14F-4D97-AF65-F5344CB8AC3E}">
        <p14:creationId xmlns:p14="http://schemas.microsoft.com/office/powerpoint/2010/main" val="195704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E83AEF9-4E12-44A4-B05A-DA85CA08F07C}" type="datetimeFigureOut">
              <a:rPr lang="en-IN" smtClean="0"/>
              <a:t>08-11-2021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0119B4-C663-499E-B256-9577B73C1548}" type="slidenum">
              <a:rPr lang="en-IN" smtClean="0"/>
              <a:t>‹#›</a:t>
            </a:fld>
            <a:endParaRPr lang="en-IN"/>
          </a:p>
        </p:txBody>
      </p:sp>
    </p:spTree>
    <p:extLst>
      <p:ext uri="{BB962C8B-B14F-4D97-AF65-F5344CB8AC3E}">
        <p14:creationId xmlns:p14="http://schemas.microsoft.com/office/powerpoint/2010/main" val="1267347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E83AEF9-4E12-44A4-B05A-DA85CA08F07C}" type="datetimeFigureOut">
              <a:rPr lang="en-IN" smtClean="0"/>
              <a:t>08-11-2021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0119B4-C663-499E-B256-9577B73C1548}" type="slidenum">
              <a:rPr lang="en-IN" smtClean="0"/>
              <a:t>‹#›</a:t>
            </a:fld>
            <a:endParaRPr lang="en-IN"/>
          </a:p>
        </p:txBody>
      </p:sp>
    </p:spTree>
    <p:extLst>
      <p:ext uri="{BB962C8B-B14F-4D97-AF65-F5344CB8AC3E}">
        <p14:creationId xmlns:p14="http://schemas.microsoft.com/office/powerpoint/2010/main" val="2613270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E83AEF9-4E12-44A4-B05A-DA85CA08F07C}" type="datetimeFigureOut">
              <a:rPr lang="en-IN" smtClean="0"/>
              <a:t>08-11-2021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0119B4-C663-499E-B256-9577B73C1548}" type="slidenum">
              <a:rPr lang="en-IN" smtClean="0"/>
              <a:t>‹#›</a:t>
            </a:fld>
            <a:endParaRPr lang="en-IN"/>
          </a:p>
        </p:txBody>
      </p:sp>
    </p:spTree>
    <p:extLst>
      <p:ext uri="{BB962C8B-B14F-4D97-AF65-F5344CB8AC3E}">
        <p14:creationId xmlns:p14="http://schemas.microsoft.com/office/powerpoint/2010/main" val="221516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83AEF9-4E12-44A4-B05A-DA85CA08F07C}" type="datetimeFigureOut">
              <a:rPr lang="en-IN" smtClean="0"/>
              <a:t>08-11-2021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0119B4-C663-499E-B256-9577B73C1548}" type="slidenum">
              <a:rPr lang="en-IN" smtClean="0"/>
              <a:t>‹#›</a:t>
            </a:fld>
            <a:endParaRPr lang="en-IN"/>
          </a:p>
        </p:txBody>
      </p:sp>
    </p:spTree>
    <p:extLst>
      <p:ext uri="{BB962C8B-B14F-4D97-AF65-F5344CB8AC3E}">
        <p14:creationId xmlns:p14="http://schemas.microsoft.com/office/powerpoint/2010/main" val="4040027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E83AEF9-4E12-44A4-B05A-DA85CA08F07C}" type="datetimeFigureOut">
              <a:rPr lang="en-IN" smtClean="0"/>
              <a:t>08-11-2021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0119B4-C663-499E-B256-9577B73C1548}" type="slidenum">
              <a:rPr lang="en-IN" smtClean="0"/>
              <a:t>‹#›</a:t>
            </a:fld>
            <a:endParaRPr lang="en-IN"/>
          </a:p>
        </p:txBody>
      </p:sp>
    </p:spTree>
    <p:extLst>
      <p:ext uri="{BB962C8B-B14F-4D97-AF65-F5344CB8AC3E}">
        <p14:creationId xmlns:p14="http://schemas.microsoft.com/office/powerpoint/2010/main" val="1992149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E83AEF9-4E12-44A4-B05A-DA85CA08F07C}" type="datetimeFigureOut">
              <a:rPr lang="en-IN" smtClean="0"/>
              <a:t>08-11-2021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0119B4-C663-499E-B256-9577B73C1548}" type="slidenum">
              <a:rPr lang="en-IN" smtClean="0"/>
              <a:t>‹#›</a:t>
            </a:fld>
            <a:endParaRPr lang="en-IN"/>
          </a:p>
        </p:txBody>
      </p:sp>
    </p:spTree>
    <p:extLst>
      <p:ext uri="{BB962C8B-B14F-4D97-AF65-F5344CB8AC3E}">
        <p14:creationId xmlns:p14="http://schemas.microsoft.com/office/powerpoint/2010/main" val="3885229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3AEF9-4E12-44A4-B05A-DA85CA08F07C}" type="datetimeFigureOut">
              <a:rPr lang="en-IN" smtClean="0"/>
              <a:t>08-11-2021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0119B4-C663-499E-B256-9577B73C1548}" type="slidenum">
              <a:rPr lang="en-IN" smtClean="0"/>
              <a:t>‹#›</a:t>
            </a:fld>
            <a:endParaRPr lang="en-IN"/>
          </a:p>
        </p:txBody>
      </p:sp>
    </p:spTree>
    <p:extLst>
      <p:ext uri="{BB962C8B-B14F-4D97-AF65-F5344CB8AC3E}">
        <p14:creationId xmlns:p14="http://schemas.microsoft.com/office/powerpoint/2010/main" val="376223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linkedin.com/in/prashant-deshpande1/" TargetMode="External"/><Relationship Id="rId2" Type="http://schemas.openxmlformats.org/officeDocument/2006/relationships/hyperlink" Target="mailto:idprashantd@gmail.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gif"/><Relationship Id="rId1" Type="http://schemas.microsoft.com/office/2007/relationships/media" Target="../media/media1.gif"/><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 Accelerator Sales Model Overhaul Challenge</a:t>
            </a:r>
            <a:endParaRPr lang="en-IN" dirty="0"/>
          </a:p>
        </p:txBody>
      </p:sp>
      <p:sp>
        <p:nvSpPr>
          <p:cNvPr id="3" name="Subtitle 2"/>
          <p:cNvSpPr>
            <a:spLocks noGrp="1"/>
          </p:cNvSpPr>
          <p:nvPr>
            <p:ph type="subTitle" idx="1"/>
          </p:nvPr>
        </p:nvSpPr>
        <p:spPr/>
        <p:txBody>
          <a:bodyPr/>
          <a:lstStyle/>
          <a:p>
            <a:r>
              <a:rPr lang="en-US" dirty="0" smtClean="0"/>
              <a:t>Dated: </a:t>
            </a:r>
            <a:r>
              <a:rPr lang="en-US" dirty="0" smtClean="0"/>
              <a:t>8</a:t>
            </a:r>
            <a:r>
              <a:rPr lang="en-US" baseline="30000" dirty="0" smtClean="0"/>
              <a:t>th</a:t>
            </a:r>
            <a:r>
              <a:rPr lang="en-US" dirty="0" smtClean="0"/>
              <a:t> </a:t>
            </a:r>
            <a:r>
              <a:rPr lang="en-US" dirty="0" smtClean="0"/>
              <a:t>November, 2021</a:t>
            </a:r>
            <a:endParaRPr lang="en-IN" dirty="0"/>
          </a:p>
        </p:txBody>
      </p:sp>
      <p:sp>
        <p:nvSpPr>
          <p:cNvPr id="4" name="Slide Number Placeholder 3"/>
          <p:cNvSpPr>
            <a:spLocks noGrp="1"/>
          </p:cNvSpPr>
          <p:nvPr>
            <p:ph type="sldNum" sz="quarter" idx="12"/>
          </p:nvPr>
        </p:nvSpPr>
        <p:spPr/>
        <p:txBody>
          <a:bodyPr/>
          <a:lstStyle/>
          <a:p>
            <a:fld id="{AB0119B4-C663-499E-B256-9577B73C1548}" type="slidenum">
              <a:rPr lang="en-IN" smtClean="0"/>
              <a:t>1</a:t>
            </a:fld>
            <a:endParaRPr lang="en-IN"/>
          </a:p>
        </p:txBody>
      </p:sp>
    </p:spTree>
    <p:extLst>
      <p:ext uri="{BB962C8B-B14F-4D97-AF65-F5344CB8AC3E}">
        <p14:creationId xmlns:p14="http://schemas.microsoft.com/office/powerpoint/2010/main" val="2802230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Way Forward</a:t>
            </a:r>
            <a:endParaRPr lang="en-IN" dirty="0"/>
          </a:p>
        </p:txBody>
      </p:sp>
      <p:sp>
        <p:nvSpPr>
          <p:cNvPr id="3" name="Content Placeholder 2"/>
          <p:cNvSpPr>
            <a:spLocks noGrp="1"/>
          </p:cNvSpPr>
          <p:nvPr>
            <p:ph idx="1"/>
          </p:nvPr>
        </p:nvSpPr>
        <p:spPr/>
        <p:txBody>
          <a:bodyPr>
            <a:normAutofit fontScale="92500"/>
          </a:bodyPr>
          <a:lstStyle/>
          <a:p>
            <a:r>
              <a:rPr lang="en-US" dirty="0" smtClean="0"/>
              <a:t>The prescribed model can be calibrated better with more customer and company data</a:t>
            </a:r>
          </a:p>
          <a:p>
            <a:pPr lvl="1"/>
            <a:r>
              <a:rPr lang="en-US" dirty="0" smtClean="0"/>
              <a:t>We would like to have access to historical prospect-level funnel data to illuminate the </a:t>
            </a:r>
            <a:r>
              <a:rPr lang="en-US" dirty="0" smtClean="0"/>
              <a:t>year-by-year sales risk </a:t>
            </a:r>
            <a:r>
              <a:rPr lang="en-US" dirty="0" smtClean="0"/>
              <a:t>mitigation part of our model</a:t>
            </a:r>
          </a:p>
          <a:p>
            <a:pPr lvl="1"/>
            <a:r>
              <a:rPr lang="en-US" dirty="0" smtClean="0"/>
              <a:t>We </a:t>
            </a:r>
            <a:r>
              <a:rPr lang="en-US" dirty="0" smtClean="0"/>
              <a:t>are </a:t>
            </a:r>
            <a:r>
              <a:rPr lang="en-US" dirty="0" smtClean="0"/>
              <a:t>open for further consultative fee-based confidence building engagement</a:t>
            </a:r>
          </a:p>
          <a:p>
            <a:pPr lvl="2"/>
            <a:r>
              <a:rPr lang="en-US" dirty="0" smtClean="0"/>
              <a:t>We will offer scenario-based sensitivity analysis</a:t>
            </a:r>
          </a:p>
          <a:p>
            <a:r>
              <a:rPr lang="en-US" dirty="0" smtClean="0"/>
              <a:t>Recovery period it is. We do not think the 3D CAD Drawings will have to be persisted with for too long as the primary means of acquiring clients</a:t>
            </a:r>
          </a:p>
          <a:p>
            <a:pPr lvl="1"/>
            <a:r>
              <a:rPr lang="en-US" dirty="0" smtClean="0"/>
              <a:t>Lets get back to doing business the old fashioned way by getting our machines out there and let them bring customers in</a:t>
            </a:r>
          </a:p>
          <a:p>
            <a:pPr lvl="1"/>
            <a:r>
              <a:rPr lang="en-US" dirty="0" smtClean="0"/>
              <a:t>The consultative sales mindset stays</a:t>
            </a:r>
            <a:endParaRPr lang="en-IN" dirty="0"/>
          </a:p>
        </p:txBody>
      </p:sp>
      <p:sp>
        <p:nvSpPr>
          <p:cNvPr id="4" name="Slide Number Placeholder 3"/>
          <p:cNvSpPr>
            <a:spLocks noGrp="1"/>
          </p:cNvSpPr>
          <p:nvPr>
            <p:ph type="sldNum" sz="quarter" idx="12"/>
          </p:nvPr>
        </p:nvSpPr>
        <p:spPr/>
        <p:txBody>
          <a:bodyPr/>
          <a:lstStyle/>
          <a:p>
            <a:fld id="{AB0119B4-C663-499E-B256-9577B73C1548}" type="slidenum">
              <a:rPr lang="en-IN" smtClean="0"/>
              <a:t>10</a:t>
            </a:fld>
            <a:endParaRPr lang="en-IN"/>
          </a:p>
        </p:txBody>
      </p:sp>
    </p:spTree>
    <p:extLst>
      <p:ext uri="{BB962C8B-B14F-4D97-AF65-F5344CB8AC3E}">
        <p14:creationId xmlns:p14="http://schemas.microsoft.com/office/powerpoint/2010/main" val="3440297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IN" b="1" dirty="0"/>
          </a:p>
        </p:txBody>
      </p:sp>
      <p:sp>
        <p:nvSpPr>
          <p:cNvPr id="3" name="Content Placeholder 2"/>
          <p:cNvSpPr>
            <a:spLocks noGrp="1"/>
          </p:cNvSpPr>
          <p:nvPr>
            <p:ph idx="1"/>
          </p:nvPr>
        </p:nvSpPr>
        <p:spPr/>
        <p:txBody>
          <a:bodyPr>
            <a:normAutofit/>
          </a:bodyPr>
          <a:lstStyle/>
          <a:p>
            <a:r>
              <a:rPr lang="en-US" dirty="0"/>
              <a:t>Curry, G. L., Feldman, R.M. (2011). </a:t>
            </a:r>
            <a:r>
              <a:rPr lang="en-US" i="1" dirty="0"/>
              <a:t>Manufacturing Systems Modeling and Analysis. </a:t>
            </a:r>
            <a:r>
              <a:rPr lang="en-US" dirty="0"/>
              <a:t>Springer</a:t>
            </a:r>
            <a:r>
              <a:rPr lang="en-US" dirty="0" smtClean="0"/>
              <a:t>.</a:t>
            </a:r>
            <a:endParaRPr lang="en-US" dirty="0" smtClean="0"/>
          </a:p>
          <a:p>
            <a:r>
              <a:rPr lang="en-US" dirty="0" err="1" smtClean="0"/>
              <a:t>Hardie</a:t>
            </a:r>
            <a:r>
              <a:rPr lang="en-US" dirty="0" smtClean="0"/>
              <a:t>, G.S.B. (2000). </a:t>
            </a:r>
            <a:r>
              <a:rPr lang="en-US" dirty="0"/>
              <a:t>Tutorial at the AMA's Advanced Research Techniques Forum, Monterey, </a:t>
            </a:r>
            <a:r>
              <a:rPr lang="en-US" dirty="0" smtClean="0"/>
              <a:t>CA.</a:t>
            </a:r>
            <a:endParaRPr lang="en-US" dirty="0" smtClean="0"/>
          </a:p>
          <a:p>
            <a:r>
              <a:rPr lang="en-US" dirty="0" err="1"/>
              <a:t>Teece</a:t>
            </a:r>
            <a:r>
              <a:rPr lang="en-US" dirty="0"/>
              <a:t>, D.J</a:t>
            </a:r>
            <a:r>
              <a:rPr lang="en-US" dirty="0" smtClean="0"/>
              <a:t>. (2009).</a:t>
            </a:r>
            <a:r>
              <a:rPr lang="en-US" dirty="0"/>
              <a:t> </a:t>
            </a:r>
            <a:r>
              <a:rPr lang="en-US" i="1" dirty="0"/>
              <a:t>Dynamic capabilities and strategic management: Organizing for innovation and growth</a:t>
            </a:r>
            <a:r>
              <a:rPr lang="en-US" dirty="0"/>
              <a:t>. Oxford University Press on Demand</a:t>
            </a:r>
            <a:r>
              <a:rPr lang="en-US" dirty="0" smtClean="0"/>
              <a:t>.</a:t>
            </a:r>
          </a:p>
          <a:p>
            <a:r>
              <a:rPr lang="en-US" dirty="0" smtClean="0"/>
              <a:t>Beta </a:t>
            </a:r>
            <a:r>
              <a:rPr lang="en-US" dirty="0" smtClean="0"/>
              <a:t>Probability Density Function gif, By </a:t>
            </a:r>
            <a:r>
              <a:rPr lang="en-US" dirty="0" err="1"/>
              <a:t>Pabloparsil</a:t>
            </a:r>
            <a:r>
              <a:rPr lang="en-US" dirty="0"/>
              <a:t> - Own work, CC BY-SA 4.0, https://commons.wikimedia.org/w/index.php?curid=89335966</a:t>
            </a:r>
            <a:endParaRPr lang="en-US" dirty="0" smtClean="0"/>
          </a:p>
          <a:p>
            <a:endParaRPr lang="en-IN" dirty="0"/>
          </a:p>
        </p:txBody>
      </p:sp>
      <p:sp>
        <p:nvSpPr>
          <p:cNvPr id="4" name="Slide Number Placeholder 3"/>
          <p:cNvSpPr>
            <a:spLocks noGrp="1"/>
          </p:cNvSpPr>
          <p:nvPr>
            <p:ph type="sldNum" sz="quarter" idx="12"/>
          </p:nvPr>
        </p:nvSpPr>
        <p:spPr/>
        <p:txBody>
          <a:bodyPr/>
          <a:lstStyle/>
          <a:p>
            <a:fld id="{AB0119B4-C663-499E-B256-9577B73C1548}" type="slidenum">
              <a:rPr lang="en-IN" smtClean="0"/>
              <a:t>11</a:t>
            </a:fld>
            <a:endParaRPr lang="en-IN"/>
          </a:p>
        </p:txBody>
      </p:sp>
    </p:spTree>
    <p:extLst>
      <p:ext uri="{BB962C8B-B14F-4D97-AF65-F5344CB8AC3E}">
        <p14:creationId xmlns:p14="http://schemas.microsoft.com/office/powerpoint/2010/main" val="3245902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Presenter </a:t>
            </a:r>
            <a:r>
              <a:rPr lang="en-US" dirty="0" smtClean="0"/>
              <a:t>Bio</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Prashant Prakash Deshpande</a:t>
            </a:r>
          </a:p>
          <a:p>
            <a:pPr lvl="1"/>
            <a:r>
              <a:rPr lang="en-US" dirty="0"/>
              <a:t>PhD 1</a:t>
            </a:r>
            <a:r>
              <a:rPr lang="en-US" baseline="30000" dirty="0"/>
              <a:t>st</a:t>
            </a:r>
            <a:r>
              <a:rPr lang="en-US" dirty="0"/>
              <a:t> Year Strategy at The University of Texas at Dallas</a:t>
            </a:r>
          </a:p>
          <a:p>
            <a:pPr lvl="1"/>
            <a:r>
              <a:rPr lang="en-US" dirty="0" err="1"/>
              <a:t>MTech</a:t>
            </a:r>
            <a:r>
              <a:rPr lang="en-US" dirty="0"/>
              <a:t> 1</a:t>
            </a:r>
            <a:r>
              <a:rPr lang="en-US" baseline="30000" dirty="0"/>
              <a:t>st</a:t>
            </a:r>
            <a:r>
              <a:rPr lang="en-US" dirty="0"/>
              <a:t> Year Modeling and Simulation</a:t>
            </a:r>
          </a:p>
          <a:p>
            <a:pPr lvl="1"/>
            <a:r>
              <a:rPr lang="en-US" dirty="0"/>
              <a:t>8 Years of work experience spanning strategy, corporate finance, and analytics</a:t>
            </a:r>
          </a:p>
          <a:p>
            <a:pPr lvl="1"/>
            <a:r>
              <a:rPr lang="en-US" dirty="0"/>
              <a:t>CEO of a stealth mode </a:t>
            </a:r>
            <a:r>
              <a:rPr lang="en-US" dirty="0" err="1"/>
              <a:t>Cleantech</a:t>
            </a:r>
            <a:r>
              <a:rPr lang="en-US" dirty="0"/>
              <a:t> SaaS firm</a:t>
            </a:r>
          </a:p>
          <a:p>
            <a:pPr lvl="1"/>
            <a:r>
              <a:rPr lang="en-US" dirty="0"/>
              <a:t>Solo authored strategy and operations research conference paper that resolved a longstanding strategic decision making problem in the literature presented at the Operational Research Society UK 2021 Annual Conference</a:t>
            </a:r>
          </a:p>
          <a:p>
            <a:pPr lvl="1"/>
            <a:r>
              <a:rPr lang="en-US" dirty="0"/>
              <a:t>Solo authored leadership article on the Digital Twins featured in the Analytics magazine at INFORMS Nov/Dec Issue 2021</a:t>
            </a:r>
          </a:p>
          <a:p>
            <a:pPr lvl="1"/>
            <a:r>
              <a:rPr lang="en-US" dirty="0"/>
              <a:t>Email: </a:t>
            </a:r>
            <a:r>
              <a:rPr lang="en-US" dirty="0">
                <a:hlinkClick r:id="rId2"/>
              </a:rPr>
              <a:t>idprashantd@gmail.com</a:t>
            </a:r>
            <a:endParaRPr lang="en-US" dirty="0"/>
          </a:p>
          <a:p>
            <a:pPr lvl="1"/>
            <a:r>
              <a:rPr lang="en-US" dirty="0"/>
              <a:t>Cell: +917506935281</a:t>
            </a:r>
          </a:p>
          <a:p>
            <a:pPr lvl="1"/>
            <a:r>
              <a:rPr lang="en-US" dirty="0"/>
              <a:t>LinkedIn: </a:t>
            </a:r>
            <a:r>
              <a:rPr lang="en-US" dirty="0">
                <a:hlinkClick r:id="rId3"/>
              </a:rPr>
              <a:t>https://www.linkedin.com/in/prashant-deshpande1</a:t>
            </a:r>
            <a:r>
              <a:rPr lang="en-US" dirty="0" smtClean="0">
                <a:hlinkClick r:id="rId3"/>
              </a:rPr>
              <a:t>/</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AB0119B4-C663-499E-B256-9577B73C1548}" type="slidenum">
              <a:rPr lang="en-IN" smtClean="0"/>
              <a:t>12</a:t>
            </a:fld>
            <a:endParaRPr lang="en-IN"/>
          </a:p>
        </p:txBody>
      </p:sp>
    </p:spTree>
    <p:extLst>
      <p:ext uri="{BB962C8B-B14F-4D97-AF65-F5344CB8AC3E}">
        <p14:creationId xmlns:p14="http://schemas.microsoft.com/office/powerpoint/2010/main" val="682976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6000" dirty="0"/>
              <a:t>O</a:t>
            </a:r>
            <a:r>
              <a:rPr lang="en-US" sz="6000" dirty="0" smtClean="0"/>
              <a:t>pen </a:t>
            </a:r>
            <a:r>
              <a:rPr lang="en-US" sz="6000" dirty="0" smtClean="0"/>
              <a:t>F</a:t>
            </a:r>
            <a:r>
              <a:rPr lang="en-US" sz="6000" dirty="0" smtClean="0"/>
              <a:t>or </a:t>
            </a:r>
            <a:r>
              <a:rPr lang="en-US" sz="6000" dirty="0" smtClean="0"/>
              <a:t>Q&amp;A!</a:t>
            </a:r>
            <a:endParaRPr lang="en-IN" sz="6000" dirty="0"/>
          </a:p>
        </p:txBody>
      </p:sp>
      <p:sp>
        <p:nvSpPr>
          <p:cNvPr id="4" name="Slide Number Placeholder 3"/>
          <p:cNvSpPr>
            <a:spLocks noGrp="1"/>
          </p:cNvSpPr>
          <p:nvPr>
            <p:ph type="sldNum" sz="quarter" idx="12"/>
          </p:nvPr>
        </p:nvSpPr>
        <p:spPr/>
        <p:txBody>
          <a:bodyPr/>
          <a:lstStyle/>
          <a:p>
            <a:fld id="{AB0119B4-C663-499E-B256-9577B73C1548}" type="slidenum">
              <a:rPr lang="en-IN" smtClean="0"/>
              <a:t>13</a:t>
            </a:fld>
            <a:endParaRPr lang="en-IN"/>
          </a:p>
        </p:txBody>
      </p:sp>
    </p:spTree>
    <p:extLst>
      <p:ext uri="{BB962C8B-B14F-4D97-AF65-F5344CB8AC3E}">
        <p14:creationId xmlns:p14="http://schemas.microsoft.com/office/powerpoint/2010/main" val="3377715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Appendix</a:t>
            </a:r>
            <a:endParaRPr lang="en-IN" dirty="0"/>
          </a:p>
        </p:txBody>
      </p:sp>
      <p:sp>
        <p:nvSpPr>
          <p:cNvPr id="4" name="Slide Number Placeholder 3"/>
          <p:cNvSpPr>
            <a:spLocks noGrp="1"/>
          </p:cNvSpPr>
          <p:nvPr>
            <p:ph type="sldNum" sz="quarter" idx="12"/>
          </p:nvPr>
        </p:nvSpPr>
        <p:spPr/>
        <p:txBody>
          <a:bodyPr/>
          <a:lstStyle/>
          <a:p>
            <a:fld id="{AB0119B4-C663-499E-B256-9577B73C1548}" type="slidenum">
              <a:rPr lang="en-IN" smtClean="0"/>
              <a:t>14</a:t>
            </a:fld>
            <a:endParaRPr lang="en-IN"/>
          </a:p>
        </p:txBody>
      </p:sp>
      <p:graphicFrame>
        <p:nvGraphicFramePr>
          <p:cNvPr id="6" name="Object 5"/>
          <p:cNvGraphicFramePr>
            <a:graphicFrameLocks noChangeAspect="1"/>
          </p:cNvGraphicFramePr>
          <p:nvPr>
            <p:extLst>
              <p:ext uri="{D42A27DB-BD31-4B8C-83A1-F6EECF244321}">
                <p14:modId xmlns:p14="http://schemas.microsoft.com/office/powerpoint/2010/main" val="3691697084"/>
              </p:ext>
            </p:extLst>
          </p:nvPr>
        </p:nvGraphicFramePr>
        <p:xfrm>
          <a:off x="2164081" y="2401569"/>
          <a:ext cx="2538548" cy="1830798"/>
        </p:xfrm>
        <a:graphic>
          <a:graphicData uri="http://schemas.openxmlformats.org/presentationml/2006/ole">
            <mc:AlternateContent xmlns:mc="http://schemas.openxmlformats.org/markup-compatibility/2006">
              <mc:Choice xmlns:v="urn:schemas-microsoft-com:vml" Requires="v">
                <p:oleObj spid="_x0000_s1029" name="Macro-Enabled Worksheet" showAsIcon="1" r:id="rId3" imgW="914400" imgH="771480" progId="Excel.SheetMacroEnabled.12">
                  <p:embed/>
                </p:oleObj>
              </mc:Choice>
              <mc:Fallback>
                <p:oleObj name="Macro-Enabled Worksheet" showAsIcon="1" r:id="rId3" imgW="914400" imgH="771480" progId="Excel.SheetMacroEnabled.12">
                  <p:embed/>
                  <p:pic>
                    <p:nvPicPr>
                      <p:cNvPr id="0" name=""/>
                      <p:cNvPicPr/>
                      <p:nvPr/>
                    </p:nvPicPr>
                    <p:blipFill>
                      <a:blip r:embed="rId4"/>
                      <a:stretch>
                        <a:fillRect/>
                      </a:stretch>
                    </p:blipFill>
                    <p:spPr>
                      <a:xfrm>
                        <a:off x="2164081" y="2401569"/>
                        <a:ext cx="2538548" cy="1830798"/>
                      </a:xfrm>
                      <a:prstGeom prst="rect">
                        <a:avLst/>
                      </a:prstGeom>
                    </p:spPr>
                  </p:pic>
                </p:oleObj>
              </mc:Fallback>
            </mc:AlternateContent>
          </a:graphicData>
        </a:graphic>
      </p:graphicFrame>
    </p:spTree>
    <p:extLst>
      <p:ext uri="{BB962C8B-B14F-4D97-AF65-F5344CB8AC3E}">
        <p14:creationId xmlns:p14="http://schemas.microsoft.com/office/powerpoint/2010/main" val="84457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Statement</a:t>
            </a:r>
            <a:endParaRPr lang="en-IN" dirty="0"/>
          </a:p>
        </p:txBody>
      </p:sp>
      <p:sp>
        <p:nvSpPr>
          <p:cNvPr id="3" name="Content Placeholder 2"/>
          <p:cNvSpPr>
            <a:spLocks noGrp="1"/>
          </p:cNvSpPr>
          <p:nvPr>
            <p:ph idx="1"/>
          </p:nvPr>
        </p:nvSpPr>
        <p:spPr/>
        <p:txBody>
          <a:bodyPr/>
          <a:lstStyle/>
          <a:p>
            <a:r>
              <a:rPr lang="en-US" dirty="0" smtClean="0"/>
              <a:t>The client’s annual sales event is canceled</a:t>
            </a:r>
          </a:p>
          <a:p>
            <a:pPr lvl="1"/>
            <a:r>
              <a:rPr lang="en-US" dirty="0" smtClean="0"/>
              <a:t>This was a part of their primary sales activation program</a:t>
            </a:r>
          </a:p>
          <a:p>
            <a:pPr lvl="1"/>
            <a:r>
              <a:rPr lang="en-US" dirty="0" smtClean="0"/>
              <a:t>This dramatic change in the environment calls for an appropriate and measured response</a:t>
            </a:r>
            <a:endParaRPr lang="en-IN" dirty="0"/>
          </a:p>
        </p:txBody>
      </p:sp>
      <p:sp>
        <p:nvSpPr>
          <p:cNvPr id="4" name="Slide Number Placeholder 3"/>
          <p:cNvSpPr>
            <a:spLocks noGrp="1"/>
          </p:cNvSpPr>
          <p:nvPr>
            <p:ph type="sldNum" sz="quarter" idx="12"/>
          </p:nvPr>
        </p:nvSpPr>
        <p:spPr/>
        <p:txBody>
          <a:bodyPr/>
          <a:lstStyle/>
          <a:p>
            <a:fld id="{AB0119B4-C663-499E-B256-9577B73C1548}" type="slidenum">
              <a:rPr lang="en-IN" smtClean="0"/>
              <a:t>2</a:t>
            </a:fld>
            <a:endParaRPr lang="en-IN"/>
          </a:p>
        </p:txBody>
      </p:sp>
    </p:spTree>
    <p:extLst>
      <p:ext uri="{BB962C8B-B14F-4D97-AF65-F5344CB8AC3E}">
        <p14:creationId xmlns:p14="http://schemas.microsoft.com/office/powerpoint/2010/main" val="2716509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Customer Solution Proposed</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We are in the business of selling heavy machinery and believe the virtual world has little to do with the buying and selling process which should necessary involve machine aesthetics, ergonomics and a feel for the outstanding piece of engineering that we are proud of manufacturing.</a:t>
            </a:r>
          </a:p>
          <a:p>
            <a:r>
              <a:rPr lang="en-US" dirty="0" smtClean="0"/>
              <a:t>Given the environment we face, we do not let customer experience suffer too much even though the prospective customers are admittedly less likely to make a purchase decision vis-à-vis last year</a:t>
            </a:r>
          </a:p>
          <a:p>
            <a:pPr lvl="1"/>
            <a:r>
              <a:rPr lang="en-US" dirty="0" smtClean="0"/>
              <a:t>We advise the preparation of a sales and a marketing plan based on customizable 3D </a:t>
            </a:r>
            <a:r>
              <a:rPr lang="en-US" dirty="0"/>
              <a:t>CAD </a:t>
            </a:r>
            <a:r>
              <a:rPr lang="en-US" dirty="0" smtClean="0"/>
              <a:t>Drawings.</a:t>
            </a:r>
          </a:p>
          <a:p>
            <a:pPr lvl="2"/>
            <a:r>
              <a:rPr lang="en-US" dirty="0" smtClean="0"/>
              <a:t>This should </a:t>
            </a:r>
            <a:r>
              <a:rPr lang="en-US" dirty="0" smtClean="0"/>
              <a:t>help put a marker in as we </a:t>
            </a:r>
            <a:r>
              <a:rPr lang="en-US" dirty="0" smtClean="0"/>
              <a:t>generate </a:t>
            </a:r>
            <a:r>
              <a:rPr lang="en-US" dirty="0" smtClean="0"/>
              <a:t>awareness and interest </a:t>
            </a:r>
            <a:r>
              <a:rPr lang="en-US" dirty="0" smtClean="0"/>
              <a:t>during the recovery period.</a:t>
            </a:r>
          </a:p>
          <a:p>
            <a:pPr lvl="1"/>
            <a:r>
              <a:rPr lang="en-US" dirty="0" smtClean="0"/>
              <a:t>Qualification and evaluation will be a part of a 2-way consultative process to onboard prospective customers</a:t>
            </a:r>
            <a:r>
              <a:rPr lang="en-US" dirty="0" smtClean="0"/>
              <a:t>.</a:t>
            </a:r>
          </a:p>
          <a:p>
            <a:pPr lvl="2"/>
            <a:r>
              <a:rPr lang="en-US" dirty="0"/>
              <a:t>To push back the pricing pressure we will offer financing and leasing </a:t>
            </a:r>
            <a:r>
              <a:rPr lang="en-US" dirty="0" smtClean="0"/>
              <a:t>options</a:t>
            </a:r>
            <a:endParaRPr lang="en-US" dirty="0" smtClean="0"/>
          </a:p>
          <a:p>
            <a:pPr lvl="1"/>
            <a:r>
              <a:rPr lang="en-US" dirty="0" smtClean="0"/>
              <a:t>The demo process will involve the presentation of a computer simulated performance of the </a:t>
            </a:r>
            <a:r>
              <a:rPr lang="en-US" dirty="0" smtClean="0"/>
              <a:t>custom-manufactured </a:t>
            </a:r>
            <a:r>
              <a:rPr lang="en-US" dirty="0" smtClean="0"/>
              <a:t>machine on the shop </a:t>
            </a:r>
            <a:r>
              <a:rPr lang="en-US" dirty="0" smtClean="0"/>
              <a:t>floor</a:t>
            </a:r>
            <a:endParaRPr lang="en-US" dirty="0" smtClean="0"/>
          </a:p>
        </p:txBody>
      </p:sp>
      <p:sp>
        <p:nvSpPr>
          <p:cNvPr id="4" name="Slide Number Placeholder 3"/>
          <p:cNvSpPr>
            <a:spLocks noGrp="1"/>
          </p:cNvSpPr>
          <p:nvPr>
            <p:ph type="sldNum" sz="quarter" idx="12"/>
          </p:nvPr>
        </p:nvSpPr>
        <p:spPr/>
        <p:txBody>
          <a:bodyPr/>
          <a:lstStyle/>
          <a:p>
            <a:fld id="{AB0119B4-C663-499E-B256-9577B73C1548}" type="slidenum">
              <a:rPr lang="en-IN" smtClean="0"/>
              <a:t>3</a:t>
            </a:fld>
            <a:endParaRPr lang="en-IN"/>
          </a:p>
        </p:txBody>
      </p:sp>
    </p:spTree>
    <p:extLst>
      <p:ext uri="{BB962C8B-B14F-4D97-AF65-F5344CB8AC3E}">
        <p14:creationId xmlns:p14="http://schemas.microsoft.com/office/powerpoint/2010/main" val="24596331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Profitability</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Because of more customization of the machine, there will be a higher tool changeover which will result in a lower throughput and put a pressure on our unit cost. We may </a:t>
            </a:r>
            <a:r>
              <a:rPr lang="en-US" dirty="0" smtClean="0"/>
              <a:t>also be </a:t>
            </a:r>
            <a:r>
              <a:rPr lang="en-US" dirty="0" smtClean="0"/>
              <a:t>able to offer up to 30% increase in throughput using principles of manufacturing systems modeling from the stable of the Texas A&amp;M </a:t>
            </a:r>
            <a:r>
              <a:rPr lang="en-US" dirty="0" smtClean="0"/>
              <a:t>University.</a:t>
            </a:r>
            <a:endParaRPr lang="en-IN" dirty="0"/>
          </a:p>
          <a:p>
            <a:r>
              <a:rPr lang="en-US" dirty="0" smtClean="0"/>
              <a:t>Because </a:t>
            </a:r>
            <a:r>
              <a:rPr lang="en-US" dirty="0" smtClean="0"/>
              <a:t>of increased customization and the 2-way consultative sales approach the sales cycle is likely to increase.</a:t>
            </a:r>
          </a:p>
          <a:p>
            <a:pPr lvl="1"/>
            <a:r>
              <a:rPr lang="en-US" dirty="0" smtClean="0"/>
              <a:t>Conditional on everything else remaining the same, we will need to hire more salespersons due to the consultative sales arrangement which will result in a pressure on unit cost.</a:t>
            </a:r>
          </a:p>
          <a:p>
            <a:pPr lvl="1"/>
            <a:r>
              <a:rPr lang="en-US" dirty="0" smtClean="0"/>
              <a:t>There will be reduced customer </a:t>
            </a:r>
            <a:r>
              <a:rPr lang="en-US" dirty="0" smtClean="0"/>
              <a:t>awareness and interest </a:t>
            </a:r>
            <a:r>
              <a:rPr lang="en-US" dirty="0" smtClean="0"/>
              <a:t>- we </a:t>
            </a:r>
            <a:r>
              <a:rPr lang="en-US" dirty="0" smtClean="0"/>
              <a:t>may need </a:t>
            </a:r>
            <a:r>
              <a:rPr lang="en-US" dirty="0" smtClean="0"/>
              <a:t>to cast a wider net with our outreach program. </a:t>
            </a:r>
          </a:p>
          <a:p>
            <a:pPr lvl="1"/>
            <a:r>
              <a:rPr lang="en-US" dirty="0" smtClean="0"/>
              <a:t>Given the canceling of the annual sales event there may be price pressure too.</a:t>
            </a:r>
          </a:p>
          <a:p>
            <a:r>
              <a:rPr lang="en-US" dirty="0" smtClean="0"/>
              <a:t>We </a:t>
            </a:r>
            <a:r>
              <a:rPr lang="en-US" dirty="0" smtClean="0"/>
              <a:t>begin at the top of the sales conversion funnel.</a:t>
            </a:r>
            <a:endParaRPr lang="en-US" dirty="0"/>
          </a:p>
        </p:txBody>
      </p:sp>
      <p:sp>
        <p:nvSpPr>
          <p:cNvPr id="4" name="Slide Number Placeholder 3"/>
          <p:cNvSpPr>
            <a:spLocks noGrp="1"/>
          </p:cNvSpPr>
          <p:nvPr>
            <p:ph type="sldNum" sz="quarter" idx="12"/>
          </p:nvPr>
        </p:nvSpPr>
        <p:spPr/>
        <p:txBody>
          <a:bodyPr/>
          <a:lstStyle/>
          <a:p>
            <a:fld id="{AB0119B4-C663-499E-B256-9577B73C1548}" type="slidenum">
              <a:rPr lang="en-IN" smtClean="0"/>
              <a:t>4</a:t>
            </a:fld>
            <a:endParaRPr lang="en-IN"/>
          </a:p>
        </p:txBody>
      </p:sp>
    </p:spTree>
    <p:extLst>
      <p:ext uri="{BB962C8B-B14F-4D97-AF65-F5344CB8AC3E}">
        <p14:creationId xmlns:p14="http://schemas.microsoft.com/office/powerpoint/2010/main" val="1528238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Worst Case Scenario</a:t>
            </a:r>
            <a:r>
              <a:rPr lang="en-US" dirty="0" smtClean="0"/>
              <a:t> </a:t>
            </a:r>
            <a:r>
              <a:rPr lang="en-US" dirty="0" smtClean="0"/>
              <a:t>Sales Conversion </a:t>
            </a:r>
            <a:r>
              <a:rPr lang="en-US" dirty="0" smtClean="0"/>
              <a:t>Funnel – With </a:t>
            </a:r>
            <a:r>
              <a:rPr lang="en-US" dirty="0"/>
              <a:t>T</a:t>
            </a:r>
            <a:r>
              <a:rPr lang="en-US" dirty="0" smtClean="0"/>
              <a:t>he </a:t>
            </a:r>
            <a:r>
              <a:rPr lang="en-US" dirty="0"/>
              <a:t>M</a:t>
            </a:r>
            <a:r>
              <a:rPr lang="en-US" dirty="0" smtClean="0"/>
              <a:t>arket </a:t>
            </a:r>
            <a:r>
              <a:rPr lang="en-US" dirty="0"/>
              <a:t>T</a:t>
            </a:r>
            <a:r>
              <a:rPr lang="en-US" dirty="0" smtClean="0"/>
              <a:t>anking </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329707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AB0119B4-C663-499E-B256-9577B73C1548}" type="slidenum">
              <a:rPr lang="en-IN" smtClean="0"/>
              <a:t>5</a:t>
            </a:fld>
            <a:endParaRPr lang="en-IN"/>
          </a:p>
        </p:txBody>
      </p:sp>
    </p:spTree>
    <p:extLst>
      <p:ext uri="{BB962C8B-B14F-4D97-AF65-F5344CB8AC3E}">
        <p14:creationId xmlns:p14="http://schemas.microsoft.com/office/powerpoint/2010/main" val="3854576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Proposed Consultative Sales Conversion Funnel </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9394856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AB0119B4-C663-499E-B256-9577B73C1548}" type="slidenum">
              <a:rPr lang="en-IN" smtClean="0"/>
              <a:t>6</a:t>
            </a:fld>
            <a:endParaRPr lang="en-IN"/>
          </a:p>
        </p:txBody>
      </p:sp>
    </p:spTree>
    <p:extLst>
      <p:ext uri="{BB962C8B-B14F-4D97-AF65-F5344CB8AC3E}">
        <p14:creationId xmlns:p14="http://schemas.microsoft.com/office/powerpoint/2010/main" val="3594396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Modeling Uncertainty</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4"/>
                <a:ext cx="6163492" cy="5123815"/>
              </a:xfrm>
            </p:spPr>
            <p:txBody>
              <a:bodyPr>
                <a:normAutofit fontScale="47500" lnSpcReduction="20000"/>
              </a:bodyPr>
              <a:lstStyle/>
              <a:p>
                <a:r>
                  <a:rPr lang="en-US" dirty="0" smtClean="0"/>
                  <a:t>The probability model:</a:t>
                </a:r>
              </a:p>
              <a:p>
                <a:pPr marL="457200" lvl="1" indent="0">
                  <a:buNone/>
                </a:pPr>
                <a:r>
                  <a:rPr lang="en-US" dirty="0" smtClean="0"/>
                  <a:t>P(X=x) = </a:t>
                </a:r>
                <a14:m>
                  <m:oMath xmlns:m="http://schemas.openxmlformats.org/officeDocument/2006/math">
                    <m:nary>
                      <m:naryPr>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1</m:t>
                        </m:r>
                      </m:sup>
                      <m:e>
                        <m:d>
                          <m:dPr>
                            <m:ctrlPr>
                              <a:rPr lang="en-US" i="1" smtClean="0">
                                <a:latin typeface="Cambria Math" panose="02040503050406030204" pitchFamily="18" charset="0"/>
                              </a:rPr>
                            </m:ctrlPr>
                          </m:dPr>
                          <m:e>
                            <m:f>
                              <m:fPr>
                                <m:type m:val="noBar"/>
                                <m:ctrlPr>
                                  <a:rPr lang="en-US" i="1" smtClean="0">
                                    <a:latin typeface="Cambria Math" panose="02040503050406030204" pitchFamily="18" charset="0"/>
                                  </a:rPr>
                                </m:ctrlPr>
                              </m:fPr>
                              <m:num>
                                <m:r>
                                  <a:rPr lang="en-US" i="1" smtClean="0">
                                    <a:latin typeface="Cambria Math" panose="02040503050406030204" pitchFamily="18" charset="0"/>
                                  </a:rPr>
                                  <m:t>𝑛</m:t>
                                </m:r>
                              </m:num>
                              <m:den>
                                <m:r>
                                  <a:rPr lang="en-US" b="0" i="1" smtClean="0">
                                    <a:latin typeface="Cambria Math" panose="02040503050406030204" pitchFamily="18" charset="0"/>
                                  </a:rPr>
                                  <m:t>𝑥</m:t>
                                </m:r>
                              </m:den>
                            </m:f>
                          </m:e>
                        </m:d>
                      </m:e>
                    </m:nary>
                    <m:sSup>
                      <m:sSupPr>
                        <m:ctrlPr>
                          <a:rPr lang="en-US"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𝑥</m:t>
                        </m:r>
                      </m:sup>
                    </m:sSup>
                    <m:sSup>
                      <m:sSupPr>
                        <m:ctrlPr>
                          <a:rPr lang="en-US" i="1">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𝑝</m:t>
                            </m:r>
                          </m:e>
                        </m:d>
                      </m:e>
                      <m:sup>
                        <m:r>
                          <a:rPr lang="en-US" b="0" i="1" smtClean="0">
                            <a:latin typeface="Cambria Math" panose="02040503050406030204" pitchFamily="18" charset="0"/>
                          </a:rPr>
                          <m:t>𝑛</m:t>
                        </m:r>
                        <m:r>
                          <a:rPr lang="en-US" b="0" i="1" smtClean="0">
                            <a:latin typeface="Cambria Math" panose="02040503050406030204" pitchFamily="18" charset="0"/>
                          </a:rPr>
                          <m:t>−</m:t>
                        </m:r>
                        <m:r>
                          <a:rPr lang="en-US" i="1">
                            <a:latin typeface="Cambria Math" panose="02040503050406030204" pitchFamily="18" charset="0"/>
                          </a:rPr>
                          <m:t>𝑥</m:t>
                        </m:r>
                      </m:sup>
                    </m:sSup>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rPr>
                          <m:t>)</m:t>
                        </m:r>
                      </m:den>
                    </m:f>
                    <m:sSup>
                      <m:sSupPr>
                        <m:ctrlPr>
                          <a:rPr lang="en-US" i="1" smtClean="0">
                            <a:latin typeface="Cambria Math" panose="02040503050406030204" pitchFamily="18" charset="0"/>
                          </a:rPr>
                        </m:ctrlPr>
                      </m:sSupPr>
                      <m:e>
                        <m:r>
                          <a:rPr lang="en-US" i="1">
                            <a:latin typeface="Cambria Math" panose="02040503050406030204" pitchFamily="18" charset="0"/>
                          </a:rPr>
                          <m:t>𝑝</m:t>
                        </m:r>
                      </m:e>
                      <m:sup>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−1</m:t>
                        </m:r>
                      </m:sup>
                    </m:sSup>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𝑝</m:t>
                            </m:r>
                          </m:e>
                        </m:d>
                      </m:e>
                      <m:sup>
                        <m:r>
                          <a:rPr lang="en-US" i="1" smtClean="0">
                            <a:latin typeface="Cambria Math" panose="02040503050406030204" pitchFamily="18" charset="0"/>
                            <a:ea typeface="Cambria Math" panose="02040503050406030204" pitchFamily="18" charset="0"/>
                          </a:rPr>
                          <m:t>𝛽</m:t>
                        </m:r>
                        <m:r>
                          <a:rPr lang="en-US" i="1">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𝑑𝑝</m:t>
                    </m:r>
                  </m:oMath>
                </a14:m>
                <a:endParaRPr lang="en-US" dirty="0" smtClean="0"/>
              </a:p>
              <a:p>
                <a:pPr marL="457200" lvl="1" indent="0">
                  <a:buNone/>
                </a:pPr>
                <a:r>
                  <a:rPr lang="en-US" dirty="0" smtClean="0"/>
                  <a:t>Mean Sales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𝛼</m:t>
                        </m:r>
                      </m:num>
                      <m:den>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den>
                    </m:f>
                  </m:oMath>
                </a14:m>
                <a:r>
                  <a:rPr lang="en-US" dirty="0" smtClean="0"/>
                  <a:t> </a:t>
                </a:r>
                <a:endParaRPr lang="en-US" dirty="0" smtClean="0"/>
              </a:p>
              <a:p>
                <a:r>
                  <a:rPr lang="en-US" dirty="0" smtClean="0"/>
                  <a:t>Calibration on data provided</a:t>
                </a:r>
              </a:p>
              <a:p>
                <a:pPr lvl="1"/>
                <a:r>
                  <a:rPr lang="en-US" dirty="0" smtClean="0"/>
                  <a:t>Normal scenario:</a:t>
                </a:r>
              </a:p>
              <a:p>
                <a:pPr lvl="2"/>
                <a:r>
                  <a:rPr lang="en-US" dirty="0" smtClean="0"/>
                  <a:t>Evaluation Stage Model parameters</a:t>
                </a:r>
                <a:r>
                  <a:rPr lang="en-US" dirty="0" smtClean="0"/>
                  <a:t>: 2.85, 5</a:t>
                </a:r>
                <a:endParaRPr lang="en-US" dirty="0" smtClean="0"/>
              </a:p>
              <a:p>
                <a:pPr lvl="2"/>
                <a:r>
                  <a:rPr lang="en-US" dirty="0" smtClean="0"/>
                  <a:t>Funnel Conversion Rate = </a:t>
                </a:r>
                <a:r>
                  <a:rPr lang="en-US" dirty="0" smtClean="0"/>
                  <a:t>36.31%</a:t>
                </a:r>
                <a:endParaRPr lang="en-US" dirty="0" smtClean="0"/>
              </a:p>
              <a:p>
                <a:pPr lvl="2"/>
                <a:r>
                  <a:rPr lang="en-US" dirty="0" smtClean="0"/>
                  <a:t>Demo Stage Model Parameters</a:t>
                </a:r>
                <a:r>
                  <a:rPr lang="en-US" dirty="0" smtClean="0"/>
                  <a:t>: 1.8, 5</a:t>
                </a:r>
                <a:endParaRPr lang="en-US" dirty="0" smtClean="0"/>
              </a:p>
              <a:p>
                <a:pPr lvl="2"/>
                <a:r>
                  <a:rPr lang="en-US" dirty="0" smtClean="0"/>
                  <a:t>Funnel Conversion Rate = </a:t>
                </a:r>
                <a:r>
                  <a:rPr lang="en-US" dirty="0" smtClean="0"/>
                  <a:t>26.47%</a:t>
                </a:r>
                <a:endParaRPr lang="en-US" dirty="0" smtClean="0"/>
              </a:p>
              <a:p>
                <a:r>
                  <a:rPr lang="en-US" dirty="0" smtClean="0"/>
                  <a:t>Exacerbation due to the expo cancelation</a:t>
                </a:r>
              </a:p>
              <a:p>
                <a:pPr lvl="1"/>
                <a:r>
                  <a:rPr lang="en-US" dirty="0" smtClean="0"/>
                  <a:t>Worst case problem as the model tanks:</a:t>
                </a:r>
              </a:p>
              <a:p>
                <a:pPr lvl="2"/>
                <a:r>
                  <a:rPr lang="en-US" dirty="0"/>
                  <a:t>Evaluation Stage Model parameters</a:t>
                </a:r>
                <a:r>
                  <a:rPr lang="en-US" dirty="0" smtClean="0"/>
                  <a:t>: 0.5, 5</a:t>
                </a:r>
                <a:endParaRPr lang="en-US" dirty="0"/>
              </a:p>
              <a:p>
                <a:pPr lvl="2"/>
                <a:r>
                  <a:rPr lang="en-US" dirty="0"/>
                  <a:t>Funnel Conversion rate = </a:t>
                </a:r>
                <a:r>
                  <a:rPr lang="en-US" dirty="0" smtClean="0"/>
                  <a:t>9.09%</a:t>
                </a:r>
                <a:endParaRPr lang="en-US" dirty="0"/>
              </a:p>
              <a:p>
                <a:pPr lvl="2"/>
                <a:r>
                  <a:rPr lang="en-US" dirty="0"/>
                  <a:t>Demo Stage Model Parameters</a:t>
                </a:r>
                <a:r>
                  <a:rPr lang="en-US" dirty="0" smtClean="0"/>
                  <a:t>: 0.3, 5</a:t>
                </a:r>
                <a:endParaRPr lang="en-US" dirty="0"/>
              </a:p>
              <a:p>
                <a:pPr lvl="2"/>
                <a:r>
                  <a:rPr lang="en-US" dirty="0" smtClean="0"/>
                  <a:t>Funnel Conversion Rate </a:t>
                </a:r>
                <a:r>
                  <a:rPr lang="en-US" dirty="0"/>
                  <a:t>at the demo stage </a:t>
                </a:r>
                <a:r>
                  <a:rPr lang="en-US" dirty="0" smtClean="0"/>
                  <a:t>= </a:t>
                </a:r>
                <a:r>
                  <a:rPr lang="en-US" dirty="0" smtClean="0"/>
                  <a:t>5.67%</a:t>
                </a:r>
                <a:endParaRPr lang="en-US" dirty="0"/>
              </a:p>
              <a:p>
                <a:r>
                  <a:rPr lang="en-US" dirty="0" smtClean="0"/>
                  <a:t>Advantage of </a:t>
                </a:r>
                <a:r>
                  <a:rPr lang="en-US" dirty="0" smtClean="0"/>
                  <a:t>the</a:t>
                </a:r>
                <a:r>
                  <a:rPr lang="en-US" dirty="0" smtClean="0"/>
                  <a:t> </a:t>
                </a:r>
                <a:r>
                  <a:rPr lang="en-US" dirty="0" smtClean="0"/>
                  <a:t>approach</a:t>
                </a:r>
              </a:p>
              <a:p>
                <a:pPr lvl="1"/>
                <a:r>
                  <a:rPr lang="en-US" dirty="0" smtClean="0"/>
                  <a:t>We provide some structure to access accurate potential sales results so that we can plan our customer acquisition costs in times of severe top line pressure and bottom line </a:t>
                </a:r>
                <a:r>
                  <a:rPr lang="en-US" dirty="0" smtClean="0"/>
                  <a:t>uncertainty</a:t>
                </a:r>
              </a:p>
              <a:p>
                <a:pPr lvl="1"/>
                <a14:m>
                  <m:oMath xmlns:m="http://schemas.openxmlformats.org/officeDocument/2006/math">
                    <m:r>
                      <a:rPr lang="en-US" b="0" i="1" smtClean="0">
                        <a:latin typeface="Cambria Math" panose="02040503050406030204" pitchFamily="18" charset="0"/>
                      </a:rPr>
                      <m:t>𝑛</m:t>
                    </m:r>
                  </m:oMath>
                </a14:m>
                <a:r>
                  <a:rPr lang="en-US" dirty="0" smtClean="0"/>
                  <a:t> is the total number of sales opportunities (measured in years) including this year per customer historical record – we fix this</a:t>
                </a:r>
              </a:p>
              <a:p>
                <a:pPr lvl="1"/>
                <a:r>
                  <a:rPr lang="en-US" dirty="0" smtClean="0"/>
                  <a:t>Once mean sales</a:t>
                </a:r>
                <a14:m>
                  <m:oMath xmlns:m="http://schemas.openxmlformats.org/officeDocument/2006/math">
                    <m:r>
                      <a:rPr lang="en-US" b="0" i="1" smtClean="0">
                        <a:latin typeface="Cambria Math" panose="02040503050406030204" pitchFamily="18" charset="0"/>
                      </a:rPr>
                      <m:t>∗</m:t>
                    </m:r>
                  </m:oMath>
                </a14:m>
                <a:r>
                  <a:rPr lang="en-US" dirty="0" smtClean="0"/>
                  <a:t>no of customer records for the year is estimated and the sum of historical purchases are subtracted we arrive at the predicted sales for this year</a:t>
                </a:r>
              </a:p>
              <a:p>
                <a:pPr lvl="1"/>
                <a:r>
                  <a:rPr lang="en-US" dirty="0" smtClean="0"/>
                  <a:t>We assume the prospect buys only one machine in an year though the probability model can easily be extended to accommodate multiple machine purchases</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4"/>
                <a:ext cx="6163492" cy="5123815"/>
              </a:xfrm>
              <a:blipFill>
                <a:blip r:embed="rId4"/>
                <a:stretch>
                  <a:fillRect l="-99" t="-273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B0119B4-C663-499E-B256-9577B73C1548}" type="slidenum">
              <a:rPr lang="en-IN" smtClean="0"/>
              <a:t>7</a:t>
            </a:fld>
            <a:endParaRPr lang="en-IN"/>
          </a:p>
        </p:txBody>
      </p:sp>
      <p:pic>
        <p:nvPicPr>
          <p:cNvPr id="6" name="PDF_of_the_Beta_distribution">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7441475" y="1851751"/>
            <a:ext cx="3429000" cy="3002689"/>
          </a:xfrm>
          <a:prstGeom prst="rect">
            <a:avLst/>
          </a:prstGeom>
        </p:spPr>
      </p:pic>
      <p:sp>
        <p:nvSpPr>
          <p:cNvPr id="7" name="Rectangle 6"/>
          <p:cNvSpPr/>
          <p:nvPr/>
        </p:nvSpPr>
        <p:spPr>
          <a:xfrm>
            <a:off x="7441475" y="1681576"/>
            <a:ext cx="3355662" cy="369332"/>
          </a:xfrm>
          <a:prstGeom prst="rect">
            <a:avLst/>
          </a:prstGeom>
        </p:spPr>
        <p:txBody>
          <a:bodyPr wrap="none">
            <a:spAutoFit/>
          </a:bodyPr>
          <a:lstStyle/>
          <a:p>
            <a:r>
              <a:rPr lang="en-US" b="1" dirty="0"/>
              <a:t>Beta Probability Density </a:t>
            </a:r>
            <a:r>
              <a:rPr lang="en-US" b="1" dirty="0" smtClean="0"/>
              <a:t>Function</a:t>
            </a:r>
            <a:endParaRPr lang="en-IN" b="1" dirty="0"/>
          </a:p>
        </p:txBody>
      </p:sp>
    </p:spTree>
    <p:extLst>
      <p:ext uri="{BB962C8B-B14F-4D97-AF65-F5344CB8AC3E}">
        <p14:creationId xmlns:p14="http://schemas.microsoft.com/office/powerpoint/2010/main" val="369076359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Sales </a:t>
            </a:r>
            <a:r>
              <a:rPr lang="en-US" dirty="0" smtClean="0"/>
              <a:t>Impact</a:t>
            </a:r>
            <a:endParaRPr lang="en-IN" b="1" dirty="0"/>
          </a:p>
        </p:txBody>
      </p:sp>
      <p:sp>
        <p:nvSpPr>
          <p:cNvPr id="3" name="Content Placeholder 2"/>
          <p:cNvSpPr>
            <a:spLocks noGrp="1"/>
          </p:cNvSpPr>
          <p:nvPr>
            <p:ph idx="1"/>
          </p:nvPr>
        </p:nvSpPr>
        <p:spPr/>
        <p:txBody>
          <a:bodyPr>
            <a:normAutofit/>
          </a:bodyPr>
          <a:lstStyle/>
          <a:p>
            <a:r>
              <a:rPr lang="en-US" dirty="0" smtClean="0"/>
              <a:t>Proposed Solution</a:t>
            </a:r>
          </a:p>
          <a:p>
            <a:pPr lvl="1"/>
            <a:r>
              <a:rPr lang="en-US" dirty="0" smtClean="0"/>
              <a:t>A </a:t>
            </a:r>
            <a:r>
              <a:rPr lang="en-US" dirty="0" smtClean="0"/>
              <a:t>resurrection </a:t>
            </a:r>
            <a:r>
              <a:rPr lang="en-US" dirty="0" smtClean="0"/>
              <a:t>as we respond</a:t>
            </a:r>
          </a:p>
          <a:p>
            <a:pPr lvl="3"/>
            <a:r>
              <a:rPr lang="en-US" dirty="0" smtClean="0"/>
              <a:t>Evaluation </a:t>
            </a:r>
            <a:r>
              <a:rPr lang="en-US" dirty="0"/>
              <a:t>Stage Model parameters</a:t>
            </a:r>
            <a:r>
              <a:rPr lang="en-US" dirty="0" smtClean="0"/>
              <a:t>: 1.5, 5</a:t>
            </a:r>
            <a:endParaRPr lang="en-US" dirty="0"/>
          </a:p>
          <a:p>
            <a:pPr lvl="3"/>
            <a:r>
              <a:rPr lang="en-US" dirty="0"/>
              <a:t>Funnel Conversion rate = </a:t>
            </a:r>
            <a:r>
              <a:rPr lang="en-US" dirty="0" smtClean="0"/>
              <a:t>23.08</a:t>
            </a:r>
            <a:r>
              <a:rPr lang="en-US" dirty="0" smtClean="0"/>
              <a:t>%</a:t>
            </a:r>
            <a:endParaRPr lang="en-US" dirty="0"/>
          </a:p>
          <a:p>
            <a:pPr lvl="3"/>
            <a:r>
              <a:rPr lang="en-US" dirty="0"/>
              <a:t>Demo Stage Model Parameters</a:t>
            </a:r>
            <a:r>
              <a:rPr lang="en-US" dirty="0" smtClean="0"/>
              <a:t>: 0.9, 5</a:t>
            </a:r>
            <a:endParaRPr lang="en-US" dirty="0"/>
          </a:p>
          <a:p>
            <a:pPr lvl="3"/>
            <a:r>
              <a:rPr lang="en-US" dirty="0"/>
              <a:t>Funnel Conversion Rate at the demo stage = </a:t>
            </a:r>
            <a:r>
              <a:rPr lang="en-US" dirty="0" smtClean="0"/>
              <a:t>15.25</a:t>
            </a:r>
            <a:r>
              <a:rPr lang="en-US" dirty="0" smtClean="0"/>
              <a:t>%</a:t>
            </a:r>
            <a:endParaRPr lang="en-US" dirty="0"/>
          </a:p>
          <a:p>
            <a:pPr lvl="1"/>
            <a:endParaRPr lang="en-US" dirty="0" smtClean="0"/>
          </a:p>
          <a:p>
            <a:r>
              <a:rPr lang="en-US" dirty="0" smtClean="0"/>
              <a:t>Increase in the sales conversion rate vis-à-vis the worst case scenario by 584% post qualification.</a:t>
            </a:r>
          </a:p>
        </p:txBody>
      </p:sp>
      <p:sp>
        <p:nvSpPr>
          <p:cNvPr id="4" name="Slide Number Placeholder 3"/>
          <p:cNvSpPr>
            <a:spLocks noGrp="1"/>
          </p:cNvSpPr>
          <p:nvPr>
            <p:ph type="sldNum" sz="quarter" idx="12"/>
          </p:nvPr>
        </p:nvSpPr>
        <p:spPr/>
        <p:txBody>
          <a:bodyPr/>
          <a:lstStyle/>
          <a:p>
            <a:fld id="{AB0119B4-C663-499E-B256-9577B73C1548}" type="slidenum">
              <a:rPr lang="en-IN" smtClean="0"/>
              <a:t>8</a:t>
            </a:fld>
            <a:endParaRPr lang="en-IN"/>
          </a:p>
        </p:txBody>
      </p:sp>
    </p:spTree>
    <p:extLst>
      <p:ext uri="{BB962C8B-B14F-4D97-AF65-F5344CB8AC3E}">
        <p14:creationId xmlns:p14="http://schemas.microsoft.com/office/powerpoint/2010/main" val="1918925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dirty="0" smtClean="0"/>
              <a:t>Impact on the Balance Sheet</a:t>
            </a:r>
            <a:endParaRPr lang="en-IN" b="1" dirty="0"/>
          </a:p>
        </p:txBody>
      </p:sp>
      <p:sp>
        <p:nvSpPr>
          <p:cNvPr id="3" name="Content Placeholder 2"/>
          <p:cNvSpPr>
            <a:spLocks noGrp="1"/>
          </p:cNvSpPr>
          <p:nvPr>
            <p:ph idx="1"/>
          </p:nvPr>
        </p:nvSpPr>
        <p:spPr/>
        <p:txBody>
          <a:bodyPr>
            <a:normAutofit fontScale="55000" lnSpcReduction="20000"/>
          </a:bodyPr>
          <a:lstStyle/>
          <a:p>
            <a:pPr marL="228600" lvl="2">
              <a:spcBef>
                <a:spcPts val="1000"/>
              </a:spcBef>
            </a:pPr>
            <a:r>
              <a:rPr lang="en-US" sz="2800" dirty="0"/>
              <a:t>We advise full utilization of our marketing and demo resources in face of adversity to revamp our sales model</a:t>
            </a:r>
            <a:r>
              <a:rPr lang="en-US" sz="2800" dirty="0" smtClean="0"/>
              <a:t>.</a:t>
            </a:r>
          </a:p>
          <a:p>
            <a:pPr marL="685800" lvl="3">
              <a:spcBef>
                <a:spcPts val="1000"/>
              </a:spcBef>
            </a:pPr>
            <a:r>
              <a:rPr lang="en-US" sz="2600" dirty="0" smtClean="0"/>
              <a:t>Sales </a:t>
            </a:r>
            <a:r>
              <a:rPr lang="en-US" sz="2600" dirty="0"/>
              <a:t>force and manufacturing capacity is not a constraint given the </a:t>
            </a:r>
            <a:r>
              <a:rPr lang="en-US" sz="2600" dirty="0" smtClean="0"/>
              <a:t>slack.</a:t>
            </a:r>
          </a:p>
          <a:p>
            <a:pPr marL="685800" lvl="3">
              <a:spcBef>
                <a:spcPts val="1000"/>
              </a:spcBef>
            </a:pPr>
            <a:r>
              <a:rPr lang="en-US" sz="2600" dirty="0"/>
              <a:t>Fixed </a:t>
            </a:r>
            <a:r>
              <a:rPr lang="en-US" sz="2600" dirty="0"/>
              <a:t>cost (minus the expo and the flying in of the customer cost) and the variable unit cost remain </a:t>
            </a:r>
            <a:r>
              <a:rPr lang="en-US" sz="2600" dirty="0" smtClean="0"/>
              <a:t>unchanged.</a:t>
            </a:r>
          </a:p>
          <a:p>
            <a:pPr marL="685800" lvl="3">
              <a:spcBef>
                <a:spcPts val="1000"/>
              </a:spcBef>
            </a:pPr>
            <a:r>
              <a:rPr lang="en-US" sz="2600" dirty="0"/>
              <a:t>We </a:t>
            </a:r>
            <a:r>
              <a:rPr lang="en-US" sz="2600" dirty="0"/>
              <a:t>will utilize all the expenses set aside for the expo to produce accurate 3D CAD </a:t>
            </a:r>
            <a:r>
              <a:rPr lang="en-US" sz="2600" dirty="0" smtClean="0"/>
              <a:t>Drawings for our prospects. </a:t>
            </a:r>
            <a:r>
              <a:rPr lang="en-US" sz="2600" dirty="0"/>
              <a:t>We may be able to save on the customer flying in cost on account of suppressed sales by working with a demo simulation software and our R&amp;D team. Once we get the commitment from the prospect, we can have them fly </a:t>
            </a:r>
            <a:r>
              <a:rPr lang="en-US" sz="2600" dirty="0"/>
              <a:t>in.</a:t>
            </a:r>
          </a:p>
          <a:p>
            <a:pPr marL="685800" lvl="3">
              <a:spcBef>
                <a:spcPts val="1000"/>
              </a:spcBef>
            </a:pPr>
            <a:r>
              <a:rPr lang="en-US" sz="2600" dirty="0"/>
              <a:t>We </a:t>
            </a:r>
            <a:r>
              <a:rPr lang="en-US" sz="2600" dirty="0"/>
              <a:t>will also offer financing and leasing options to ease price </a:t>
            </a:r>
            <a:r>
              <a:rPr lang="en-US" sz="2600" dirty="0"/>
              <a:t>pressure.</a:t>
            </a:r>
          </a:p>
          <a:p>
            <a:pPr marL="228600" lvl="2">
              <a:spcBef>
                <a:spcPts val="1000"/>
              </a:spcBef>
            </a:pPr>
            <a:r>
              <a:rPr lang="en-US" sz="2800" dirty="0" smtClean="0"/>
              <a:t>In normal times we would expect to see around 1100 qualified leads for each 100 sales in a year (from an expo of size 5000? )</a:t>
            </a:r>
          </a:p>
          <a:p>
            <a:pPr marL="685800" lvl="3">
              <a:spcBef>
                <a:spcPts val="1000"/>
              </a:spcBef>
            </a:pPr>
            <a:r>
              <a:rPr lang="en-US" sz="2600" dirty="0" smtClean="0"/>
              <a:t>With an awareness and interest in our product of around 20-25% post qualification?</a:t>
            </a:r>
          </a:p>
          <a:p>
            <a:pPr marL="685800" lvl="3">
              <a:spcBef>
                <a:spcPts val="1000"/>
              </a:spcBef>
            </a:pPr>
            <a:r>
              <a:rPr lang="en-US" sz="2600" dirty="0" smtClean="0"/>
              <a:t>We can expect to see 300 qualified leads with our solution after e-mailing in the 3D CAD Drawings to 1000 prospects from our in-house database.</a:t>
            </a:r>
            <a:endParaRPr lang="en-US" sz="2600" dirty="0"/>
          </a:p>
          <a:p>
            <a:pPr marL="228600" lvl="2">
              <a:spcBef>
                <a:spcPts val="1000"/>
              </a:spcBef>
            </a:pPr>
            <a:r>
              <a:rPr lang="en-US" sz="2800" dirty="0"/>
              <a:t>Competitive </a:t>
            </a:r>
            <a:r>
              <a:rPr lang="en-US" sz="2800" dirty="0"/>
              <a:t>advantage</a:t>
            </a:r>
            <a:r>
              <a:rPr lang="en-US" sz="2800" dirty="0" smtClean="0"/>
              <a:t>:</a:t>
            </a:r>
          </a:p>
          <a:p>
            <a:pPr marL="685800" lvl="3">
              <a:spcBef>
                <a:spcPts val="1000"/>
              </a:spcBef>
            </a:pPr>
            <a:r>
              <a:rPr lang="en-US" sz="2600" dirty="0" smtClean="0"/>
              <a:t>If </a:t>
            </a:r>
            <a:r>
              <a:rPr lang="en-US" sz="2600" dirty="0"/>
              <a:t>we are down on sales and net profit today like our competitors, we </a:t>
            </a:r>
            <a:r>
              <a:rPr lang="en-US" sz="2600" dirty="0" smtClean="0"/>
              <a:t>improve upon the </a:t>
            </a:r>
            <a:r>
              <a:rPr lang="en-US" sz="2600" dirty="0"/>
              <a:t>sales figures, increase </a:t>
            </a:r>
            <a:r>
              <a:rPr lang="en-US" sz="2600" dirty="0" smtClean="0"/>
              <a:t>loyalty through customization </a:t>
            </a:r>
            <a:r>
              <a:rPr lang="en-US" sz="2600" dirty="0"/>
              <a:t>and hit back on the rebound once the recovery period </a:t>
            </a:r>
            <a:r>
              <a:rPr lang="en-US" sz="2600" dirty="0" smtClean="0"/>
              <a:t>ends.</a:t>
            </a:r>
            <a:endParaRPr lang="en-US" sz="2600" dirty="0"/>
          </a:p>
          <a:p>
            <a:pPr marL="685800" lvl="3">
              <a:spcBef>
                <a:spcPts val="1000"/>
              </a:spcBef>
            </a:pPr>
            <a:r>
              <a:rPr lang="en-US" sz="2600" dirty="0" smtClean="0"/>
              <a:t>With </a:t>
            </a:r>
            <a:r>
              <a:rPr lang="en-US" sz="2600" dirty="0"/>
              <a:t>accurate prediction of </a:t>
            </a:r>
            <a:r>
              <a:rPr lang="en-US" sz="2600" dirty="0" smtClean="0"/>
              <a:t>our sales figures </a:t>
            </a:r>
            <a:r>
              <a:rPr lang="en-US" sz="2600" dirty="0"/>
              <a:t>during this uncertain period, we are not going in blind on expected sales figures and </a:t>
            </a:r>
            <a:r>
              <a:rPr lang="en-US" sz="2600" dirty="0" smtClean="0"/>
              <a:t>can afford </a:t>
            </a:r>
            <a:r>
              <a:rPr lang="en-US" sz="2600" dirty="0"/>
              <a:t>to be more secure and forward looking and cast a wider net in our customer outreach </a:t>
            </a:r>
            <a:r>
              <a:rPr lang="en-US" sz="2600" dirty="0" smtClean="0"/>
              <a:t>program.</a:t>
            </a:r>
            <a:endParaRPr lang="en-US" sz="2600" dirty="0"/>
          </a:p>
        </p:txBody>
      </p:sp>
    </p:spTree>
    <p:extLst>
      <p:ext uri="{BB962C8B-B14F-4D97-AF65-F5344CB8AC3E}">
        <p14:creationId xmlns:p14="http://schemas.microsoft.com/office/powerpoint/2010/main" val="31230714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2207</TotalTime>
  <Words>1040</Words>
  <Application>Microsoft Office PowerPoint</Application>
  <PresentationFormat>Widescreen</PresentationFormat>
  <Paragraphs>111</Paragraphs>
  <Slides>14</Slides>
  <Notes>0</Notes>
  <HiddenSlides>0</HiddenSlides>
  <MMClips>1</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Office Theme</vt:lpstr>
      <vt:lpstr>Microsoft Excel Macro-Enabled Worksheet</vt:lpstr>
      <vt:lpstr>M Accelerator Sales Model Overhaul Challenge</vt:lpstr>
      <vt:lpstr>Problem Statement</vt:lpstr>
      <vt:lpstr>Customer Solution Proposed</vt:lpstr>
      <vt:lpstr>Profitability</vt:lpstr>
      <vt:lpstr>Worst Case Scenario Sales Conversion Funnel – With The Market Tanking </vt:lpstr>
      <vt:lpstr>Proposed Consultative Sales Conversion Funnel </vt:lpstr>
      <vt:lpstr>Modeling Uncertainty</vt:lpstr>
      <vt:lpstr>Sales Impact</vt:lpstr>
      <vt:lpstr> Impact on the Balance Sheet</vt:lpstr>
      <vt:lpstr>Way Forward</vt:lpstr>
      <vt:lpstr>References</vt:lpstr>
      <vt:lpstr>Presenter Bio</vt:lpstr>
      <vt:lpstr>PowerPoint Presentation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 Accelerator Sales Model Challenge</dc:title>
  <dc:creator>Shree</dc:creator>
  <cp:lastModifiedBy>Shree</cp:lastModifiedBy>
  <cp:revision>282</cp:revision>
  <dcterms:created xsi:type="dcterms:W3CDTF">2021-11-06T15:44:54Z</dcterms:created>
  <dcterms:modified xsi:type="dcterms:W3CDTF">2021-11-08T19:51:40Z</dcterms:modified>
</cp:coreProperties>
</file>