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7" autoAdjust="0"/>
  </p:normalViewPr>
  <p:slideViewPr>
    <p:cSldViewPr>
      <p:cViewPr varScale="1">
        <p:scale>
          <a:sx n="52" d="100"/>
          <a:sy n="52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AEF80-48F2-4BA4-850F-A16600371CE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D7E26-A743-4D05-8581-988F4A7B965E}">
      <dgm:prSet phldrT="[Text]"/>
      <dgm:spPr/>
      <dgm:t>
        <a:bodyPr/>
        <a:lstStyle/>
        <a:p>
          <a:r>
            <a:rPr lang="en-US" dirty="0" smtClean="0"/>
            <a:t>Big Data</a:t>
          </a:r>
          <a:endParaRPr lang="en-US" dirty="0"/>
        </a:p>
      </dgm:t>
    </dgm:pt>
    <dgm:pt modelId="{4C7F4510-ED0E-4325-9906-A1A274C459C1}" type="parTrans" cxnId="{25E83B1F-0A18-4CCD-9869-2C89CD608BCB}">
      <dgm:prSet/>
      <dgm:spPr/>
      <dgm:t>
        <a:bodyPr/>
        <a:lstStyle/>
        <a:p>
          <a:endParaRPr lang="en-US"/>
        </a:p>
      </dgm:t>
    </dgm:pt>
    <dgm:pt modelId="{DA9F4CF9-A574-4C75-BBAC-1F37A2D969BC}" type="sibTrans" cxnId="{25E83B1F-0A18-4CCD-9869-2C89CD608BCB}">
      <dgm:prSet/>
      <dgm:spPr/>
      <dgm:t>
        <a:bodyPr/>
        <a:lstStyle/>
        <a:p>
          <a:endParaRPr lang="en-US"/>
        </a:p>
      </dgm:t>
    </dgm:pt>
    <dgm:pt modelId="{1E1EE062-9509-4286-A0AE-AD05D15494C5}">
      <dgm:prSet phldrT="[Text]"/>
      <dgm:spPr/>
      <dgm:t>
        <a:bodyPr/>
        <a:lstStyle/>
        <a:p>
          <a:r>
            <a:rPr lang="en-US" b="0" i="0" dirty="0" smtClean="0"/>
            <a:t>Applications, Web, Social Media</a:t>
          </a:r>
          <a:endParaRPr lang="en-US" dirty="0"/>
        </a:p>
      </dgm:t>
    </dgm:pt>
    <dgm:pt modelId="{28D0D1E9-B4E3-4FF9-8176-CDA8274C1A2B}" type="parTrans" cxnId="{B8F0518B-C113-4FB0-ACF0-B1F2DD1E9EC9}">
      <dgm:prSet/>
      <dgm:spPr/>
      <dgm:t>
        <a:bodyPr/>
        <a:lstStyle/>
        <a:p>
          <a:endParaRPr lang="en-US"/>
        </a:p>
      </dgm:t>
    </dgm:pt>
    <dgm:pt modelId="{5493250C-B5E1-456B-A4E3-0627365D24E3}" type="sibTrans" cxnId="{B8F0518B-C113-4FB0-ACF0-B1F2DD1E9EC9}">
      <dgm:prSet/>
      <dgm:spPr/>
      <dgm:t>
        <a:bodyPr/>
        <a:lstStyle/>
        <a:p>
          <a:endParaRPr lang="en-US"/>
        </a:p>
      </dgm:t>
    </dgm:pt>
    <dgm:pt modelId="{34AEA9DA-E840-4D2A-B73B-40D0AF9AFD5E}">
      <dgm:prSet phldrT="[Text]"/>
      <dgm:spPr/>
      <dgm:t>
        <a:bodyPr/>
        <a:lstStyle/>
        <a:p>
          <a:r>
            <a:rPr lang="en-US" b="0" i="0" dirty="0" smtClean="0"/>
            <a:t>Images/Audio, Surveys</a:t>
          </a:r>
          <a:endParaRPr lang="en-US" dirty="0"/>
        </a:p>
      </dgm:t>
    </dgm:pt>
    <dgm:pt modelId="{DA9E600F-63D7-4106-A55C-E2747D7EF7BB}" type="parTrans" cxnId="{2F4E63D2-ED30-4BAD-BD2E-0E8C5E50903C}">
      <dgm:prSet/>
      <dgm:spPr/>
      <dgm:t>
        <a:bodyPr/>
        <a:lstStyle/>
        <a:p>
          <a:endParaRPr lang="en-US"/>
        </a:p>
      </dgm:t>
    </dgm:pt>
    <dgm:pt modelId="{74D5A493-F338-48FF-8E27-1185AC6A9F03}" type="sibTrans" cxnId="{2F4E63D2-ED30-4BAD-BD2E-0E8C5E50903C}">
      <dgm:prSet/>
      <dgm:spPr/>
      <dgm:t>
        <a:bodyPr/>
        <a:lstStyle/>
        <a:p>
          <a:endParaRPr lang="en-US"/>
        </a:p>
      </dgm:t>
    </dgm:pt>
    <dgm:pt modelId="{917E7937-7227-4E5D-B553-B3EE22DCA786}">
      <dgm:prSet phldrT="[Text]"/>
      <dgm:spPr/>
      <dgm:t>
        <a:bodyPr/>
        <a:lstStyle/>
        <a:p>
          <a:r>
            <a:rPr lang="en-US" b="0" i="0" dirty="0" smtClean="0"/>
            <a:t>Devices, Sensors</a:t>
          </a:r>
          <a:endParaRPr lang="en-US" dirty="0"/>
        </a:p>
      </dgm:t>
    </dgm:pt>
    <dgm:pt modelId="{33F436D3-DEA9-4B9A-9442-DA41DF2F8937}" type="parTrans" cxnId="{B2228633-22ED-460D-9A5D-A55DAF7202A8}">
      <dgm:prSet/>
      <dgm:spPr/>
      <dgm:t>
        <a:bodyPr/>
        <a:lstStyle/>
        <a:p>
          <a:endParaRPr lang="en-US"/>
        </a:p>
      </dgm:t>
    </dgm:pt>
    <dgm:pt modelId="{B3941A54-D6A0-452F-B8E7-0A0C1C25237C}" type="sibTrans" cxnId="{B2228633-22ED-460D-9A5D-A55DAF7202A8}">
      <dgm:prSet/>
      <dgm:spPr/>
      <dgm:t>
        <a:bodyPr/>
        <a:lstStyle/>
        <a:p>
          <a:endParaRPr lang="en-US"/>
        </a:p>
      </dgm:t>
    </dgm:pt>
    <dgm:pt modelId="{B165C961-C21A-4B0B-AD9E-C24D6ABAC7DD}">
      <dgm:prSet phldrT="[Text]" phldr="1"/>
      <dgm:spPr/>
      <dgm:t>
        <a:bodyPr/>
        <a:lstStyle/>
        <a:p>
          <a:endParaRPr lang="en-US"/>
        </a:p>
      </dgm:t>
    </dgm:pt>
    <dgm:pt modelId="{A3B46BE8-1EB1-409E-9867-92DE0A541669}" type="parTrans" cxnId="{02DB54E4-15A9-4E19-9301-DEF9618F921E}">
      <dgm:prSet/>
      <dgm:spPr/>
      <dgm:t>
        <a:bodyPr/>
        <a:lstStyle/>
        <a:p>
          <a:endParaRPr lang="en-US"/>
        </a:p>
      </dgm:t>
    </dgm:pt>
    <dgm:pt modelId="{7FA3C97A-2FDF-4495-A5EF-BC2D4AC6D978}" type="sibTrans" cxnId="{02DB54E4-15A9-4E19-9301-DEF9618F921E}">
      <dgm:prSet/>
      <dgm:spPr/>
      <dgm:t>
        <a:bodyPr/>
        <a:lstStyle/>
        <a:p>
          <a:endParaRPr lang="en-US"/>
        </a:p>
      </dgm:t>
    </dgm:pt>
    <dgm:pt modelId="{9D85CB3A-CBBB-43D8-8A08-F37472D4C5EE}">
      <dgm:prSet phldrT="[Text]" custScaleY="45363"/>
      <dgm:spPr/>
    </dgm:pt>
    <dgm:pt modelId="{5FDFAF4B-1437-4931-9AC2-E9DE9A00FD9C}" type="parTrans" cxnId="{7722EFD7-6D1E-4434-9F95-237D5E68E51F}">
      <dgm:prSet/>
      <dgm:spPr/>
      <dgm:t>
        <a:bodyPr/>
        <a:lstStyle/>
        <a:p>
          <a:endParaRPr lang="en-US"/>
        </a:p>
      </dgm:t>
    </dgm:pt>
    <dgm:pt modelId="{4B103C53-DB86-451B-8B79-47368206EA14}" type="sibTrans" cxnId="{7722EFD7-6D1E-4434-9F95-237D5E68E51F}">
      <dgm:prSet/>
      <dgm:spPr/>
      <dgm:t>
        <a:bodyPr/>
        <a:lstStyle/>
        <a:p>
          <a:endParaRPr lang="en-US"/>
        </a:p>
      </dgm:t>
    </dgm:pt>
    <dgm:pt modelId="{DB35796A-F3DF-48AF-BAA0-AD6872A0637A}">
      <dgm:prSet phldrT="[Text]" custScaleY="45363"/>
      <dgm:spPr/>
    </dgm:pt>
    <dgm:pt modelId="{A1D989B9-C586-47B0-9D6E-D84784C5E189}" type="parTrans" cxnId="{56F66FEE-09CA-41F0-9DF1-AE442A04A019}">
      <dgm:prSet/>
      <dgm:spPr/>
      <dgm:t>
        <a:bodyPr/>
        <a:lstStyle/>
        <a:p>
          <a:endParaRPr lang="en-US"/>
        </a:p>
      </dgm:t>
    </dgm:pt>
    <dgm:pt modelId="{0C998121-B405-49C0-8FB5-45E42F9F0630}" type="sibTrans" cxnId="{56F66FEE-09CA-41F0-9DF1-AE442A04A019}">
      <dgm:prSet/>
      <dgm:spPr/>
      <dgm:t>
        <a:bodyPr/>
        <a:lstStyle/>
        <a:p>
          <a:endParaRPr lang="en-US"/>
        </a:p>
      </dgm:t>
    </dgm:pt>
    <dgm:pt modelId="{974C2982-F362-4680-88C6-F7DE8D5A13DC}">
      <dgm:prSet phldrT="[Text]" custScaleY="45363" custRadScaleRad="105390" custRadScaleInc="329"/>
      <dgm:spPr/>
    </dgm:pt>
    <dgm:pt modelId="{4AD5C2CD-99AF-4F01-B9C6-AF608049DF9C}" type="parTrans" cxnId="{9E1215FB-CACD-4DD8-BBA4-E074DC92586B}">
      <dgm:prSet custLinFactNeighborX="-4739" custLinFactNeighborY="6267"/>
      <dgm:spPr/>
      <dgm:t>
        <a:bodyPr/>
        <a:lstStyle/>
        <a:p>
          <a:endParaRPr lang="en-US"/>
        </a:p>
      </dgm:t>
    </dgm:pt>
    <dgm:pt modelId="{4F64A896-4992-4A83-BE93-039686EE8910}" type="sibTrans" cxnId="{9E1215FB-CACD-4DD8-BBA4-E074DC92586B}">
      <dgm:prSet/>
      <dgm:spPr/>
      <dgm:t>
        <a:bodyPr/>
        <a:lstStyle/>
        <a:p>
          <a:endParaRPr lang="en-US"/>
        </a:p>
      </dgm:t>
    </dgm:pt>
    <dgm:pt modelId="{A7417EEC-AC21-4AB6-9603-B179284675DA}" type="pres">
      <dgm:prSet presAssocID="{60BAEF80-48F2-4BA4-850F-A16600371CE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7F036B-FAFD-4B29-84C4-5EE696AD8611}" type="pres">
      <dgm:prSet presAssocID="{750D7E26-A743-4D05-8581-988F4A7B965E}" presName="centerShape" presStyleLbl="node0" presStyleIdx="0" presStyleCnt="1"/>
      <dgm:spPr/>
    </dgm:pt>
    <dgm:pt modelId="{E1C4A8EB-2493-40B1-899F-341EB2BCAC1D}" type="pres">
      <dgm:prSet presAssocID="{28D0D1E9-B4E3-4FF9-8176-CDA8274C1A2B}" presName="parTrans" presStyleLbl="bgSibTrans2D1" presStyleIdx="0" presStyleCnt="3"/>
      <dgm:spPr/>
    </dgm:pt>
    <dgm:pt modelId="{F5FE0976-053E-4C7C-A03B-9817727628CE}" type="pres">
      <dgm:prSet presAssocID="{1E1EE062-9509-4286-A0AE-AD05D15494C5}" presName="node" presStyleLbl="node1" presStyleIdx="0" presStyleCnt="3" custScaleY="39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08D56-5FAC-4EF8-9FAF-5A356F72C4C5}" type="pres">
      <dgm:prSet presAssocID="{DA9E600F-63D7-4106-A55C-E2747D7EF7BB}" presName="parTrans" presStyleLbl="bgSibTrans2D1" presStyleIdx="1" presStyleCnt="3"/>
      <dgm:spPr/>
    </dgm:pt>
    <dgm:pt modelId="{3E5E37E6-4736-4003-B51C-172EED5434F2}" type="pres">
      <dgm:prSet presAssocID="{34AEA9DA-E840-4D2A-B73B-40D0AF9AFD5E}" presName="node" presStyleLbl="node1" presStyleIdx="1" presStyleCnt="3" custScaleX="100218" custScaleY="43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284C6-2713-48B3-A011-5D7DF308715E}" type="pres">
      <dgm:prSet presAssocID="{33F436D3-DEA9-4B9A-9442-DA41DF2F8937}" presName="parTrans" presStyleLbl="bgSibTrans2D1" presStyleIdx="2" presStyleCnt="3" custLinFactNeighborX="-4739" custLinFactNeighborY="6267"/>
      <dgm:spPr/>
    </dgm:pt>
    <dgm:pt modelId="{225A3EAF-8226-4AD0-9F79-DFEB5E1FCDA2}" type="pres">
      <dgm:prSet presAssocID="{917E7937-7227-4E5D-B553-B3EE22DCA786}" presName="node" presStyleLbl="node1" presStyleIdx="2" presStyleCnt="3" custScaleY="45363" custRadScaleRad="105390" custRadScaleInc="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A7940B-B25D-4E65-B942-5EA0B5A56FA6}" type="presOf" srcId="{750D7E26-A743-4D05-8581-988F4A7B965E}" destId="{B97F036B-FAFD-4B29-84C4-5EE696AD8611}" srcOrd="0" destOrd="0" presId="urn:microsoft.com/office/officeart/2005/8/layout/radial4"/>
    <dgm:cxn modelId="{0BA44B18-10A1-449A-ABC5-6C424E7978FA}" type="presOf" srcId="{60BAEF80-48F2-4BA4-850F-A16600371CE6}" destId="{A7417EEC-AC21-4AB6-9603-B179284675DA}" srcOrd="0" destOrd="0" presId="urn:microsoft.com/office/officeart/2005/8/layout/radial4"/>
    <dgm:cxn modelId="{29DF031A-2671-4D11-A365-25A929406B9C}" type="presOf" srcId="{917E7937-7227-4E5D-B553-B3EE22DCA786}" destId="{225A3EAF-8226-4AD0-9F79-DFEB5E1FCDA2}" srcOrd="0" destOrd="0" presId="urn:microsoft.com/office/officeart/2005/8/layout/radial4"/>
    <dgm:cxn modelId="{B8F0518B-C113-4FB0-ACF0-B1F2DD1E9EC9}" srcId="{750D7E26-A743-4D05-8581-988F4A7B965E}" destId="{1E1EE062-9509-4286-A0AE-AD05D15494C5}" srcOrd="0" destOrd="0" parTransId="{28D0D1E9-B4E3-4FF9-8176-CDA8274C1A2B}" sibTransId="{5493250C-B5E1-456B-A4E3-0627365D24E3}"/>
    <dgm:cxn modelId="{B2228633-22ED-460D-9A5D-A55DAF7202A8}" srcId="{750D7E26-A743-4D05-8581-988F4A7B965E}" destId="{917E7937-7227-4E5D-B553-B3EE22DCA786}" srcOrd="2" destOrd="0" parTransId="{33F436D3-DEA9-4B9A-9442-DA41DF2F8937}" sibTransId="{B3941A54-D6A0-452F-B8E7-0A0C1C25237C}"/>
    <dgm:cxn modelId="{A6B59D4D-FB56-4801-8E65-A663038B9471}" type="presOf" srcId="{33F436D3-DEA9-4B9A-9442-DA41DF2F8937}" destId="{A7D284C6-2713-48B3-A011-5D7DF308715E}" srcOrd="0" destOrd="0" presId="urn:microsoft.com/office/officeart/2005/8/layout/radial4"/>
    <dgm:cxn modelId="{25E83B1F-0A18-4CCD-9869-2C89CD608BCB}" srcId="{60BAEF80-48F2-4BA4-850F-A16600371CE6}" destId="{750D7E26-A743-4D05-8581-988F4A7B965E}" srcOrd="0" destOrd="0" parTransId="{4C7F4510-ED0E-4325-9906-A1A274C459C1}" sibTransId="{DA9F4CF9-A574-4C75-BBAC-1F37A2D969BC}"/>
    <dgm:cxn modelId="{56F66FEE-09CA-41F0-9DF1-AE442A04A019}" srcId="{60BAEF80-48F2-4BA4-850F-A16600371CE6}" destId="{DB35796A-F3DF-48AF-BAA0-AD6872A0637A}" srcOrd="3" destOrd="0" parTransId="{A1D989B9-C586-47B0-9D6E-D84784C5E189}" sibTransId="{0C998121-B405-49C0-8FB5-45E42F9F0630}"/>
    <dgm:cxn modelId="{73CE2AF4-BF07-458F-A14B-982E2FD27824}" type="presOf" srcId="{28D0D1E9-B4E3-4FF9-8176-CDA8274C1A2B}" destId="{E1C4A8EB-2493-40B1-899F-341EB2BCAC1D}" srcOrd="0" destOrd="0" presId="urn:microsoft.com/office/officeart/2005/8/layout/radial4"/>
    <dgm:cxn modelId="{2E89638B-A0F0-4D5D-8FD5-6D7580DC43B5}" type="presOf" srcId="{1E1EE062-9509-4286-A0AE-AD05D15494C5}" destId="{F5FE0976-053E-4C7C-A03B-9817727628CE}" srcOrd="0" destOrd="0" presId="urn:microsoft.com/office/officeart/2005/8/layout/radial4"/>
    <dgm:cxn modelId="{9E1215FB-CACD-4DD8-BBA4-E074DC92586B}" srcId="{60BAEF80-48F2-4BA4-850F-A16600371CE6}" destId="{974C2982-F362-4680-88C6-F7DE8D5A13DC}" srcOrd="4" destOrd="0" parTransId="{4AD5C2CD-99AF-4F01-B9C6-AF608049DF9C}" sibTransId="{4F64A896-4992-4A83-BE93-039686EE8910}"/>
    <dgm:cxn modelId="{9F0C6643-F6FE-4693-8AC3-71519EDD7197}" type="presOf" srcId="{DA9E600F-63D7-4106-A55C-E2747D7EF7BB}" destId="{9F108D56-5FAC-4EF8-9FAF-5A356F72C4C5}" srcOrd="0" destOrd="0" presId="urn:microsoft.com/office/officeart/2005/8/layout/radial4"/>
    <dgm:cxn modelId="{2F4E63D2-ED30-4BAD-BD2E-0E8C5E50903C}" srcId="{750D7E26-A743-4D05-8581-988F4A7B965E}" destId="{34AEA9DA-E840-4D2A-B73B-40D0AF9AFD5E}" srcOrd="1" destOrd="0" parTransId="{DA9E600F-63D7-4106-A55C-E2747D7EF7BB}" sibTransId="{74D5A493-F338-48FF-8E27-1185AC6A9F03}"/>
    <dgm:cxn modelId="{17775C5B-8DD2-4A5A-8617-903784B7CDEF}" type="presOf" srcId="{34AEA9DA-E840-4D2A-B73B-40D0AF9AFD5E}" destId="{3E5E37E6-4736-4003-B51C-172EED5434F2}" srcOrd="0" destOrd="0" presId="urn:microsoft.com/office/officeart/2005/8/layout/radial4"/>
    <dgm:cxn modelId="{7722EFD7-6D1E-4434-9F95-237D5E68E51F}" srcId="{60BAEF80-48F2-4BA4-850F-A16600371CE6}" destId="{9D85CB3A-CBBB-43D8-8A08-F37472D4C5EE}" srcOrd="2" destOrd="0" parTransId="{5FDFAF4B-1437-4931-9AC2-E9DE9A00FD9C}" sibTransId="{4B103C53-DB86-451B-8B79-47368206EA14}"/>
    <dgm:cxn modelId="{02DB54E4-15A9-4E19-9301-DEF9618F921E}" srcId="{60BAEF80-48F2-4BA4-850F-A16600371CE6}" destId="{B165C961-C21A-4B0B-AD9E-C24D6ABAC7DD}" srcOrd="1" destOrd="0" parTransId="{A3B46BE8-1EB1-409E-9867-92DE0A541669}" sibTransId="{7FA3C97A-2FDF-4495-A5EF-BC2D4AC6D978}"/>
    <dgm:cxn modelId="{71C2D05B-BD3F-46AA-8673-BAB51FADA622}" type="presParOf" srcId="{A7417EEC-AC21-4AB6-9603-B179284675DA}" destId="{B97F036B-FAFD-4B29-84C4-5EE696AD8611}" srcOrd="0" destOrd="0" presId="urn:microsoft.com/office/officeart/2005/8/layout/radial4"/>
    <dgm:cxn modelId="{779DB726-DD9E-4334-A1BF-6B5EBE4B7E4E}" type="presParOf" srcId="{A7417EEC-AC21-4AB6-9603-B179284675DA}" destId="{E1C4A8EB-2493-40B1-899F-341EB2BCAC1D}" srcOrd="1" destOrd="0" presId="urn:microsoft.com/office/officeart/2005/8/layout/radial4"/>
    <dgm:cxn modelId="{0F5B4D25-C6DD-4CC9-B33A-199F57CF54CF}" type="presParOf" srcId="{A7417EEC-AC21-4AB6-9603-B179284675DA}" destId="{F5FE0976-053E-4C7C-A03B-9817727628CE}" srcOrd="2" destOrd="0" presId="urn:microsoft.com/office/officeart/2005/8/layout/radial4"/>
    <dgm:cxn modelId="{A7C29674-CCA6-44DD-A1C1-F045258C555D}" type="presParOf" srcId="{A7417EEC-AC21-4AB6-9603-B179284675DA}" destId="{9F108D56-5FAC-4EF8-9FAF-5A356F72C4C5}" srcOrd="3" destOrd="0" presId="urn:microsoft.com/office/officeart/2005/8/layout/radial4"/>
    <dgm:cxn modelId="{AEDB9CAA-678B-4E9B-BA42-5300FF86629D}" type="presParOf" srcId="{A7417EEC-AC21-4AB6-9603-B179284675DA}" destId="{3E5E37E6-4736-4003-B51C-172EED5434F2}" srcOrd="4" destOrd="0" presId="urn:microsoft.com/office/officeart/2005/8/layout/radial4"/>
    <dgm:cxn modelId="{70B55D78-97FD-43BD-BFAE-A9C6B4733C44}" type="presParOf" srcId="{A7417EEC-AC21-4AB6-9603-B179284675DA}" destId="{A7D284C6-2713-48B3-A011-5D7DF308715E}" srcOrd="5" destOrd="0" presId="urn:microsoft.com/office/officeart/2005/8/layout/radial4"/>
    <dgm:cxn modelId="{6B01E759-6B21-423B-B4C3-CD77FE53BA2A}" type="presParOf" srcId="{A7417EEC-AC21-4AB6-9603-B179284675DA}" destId="{225A3EAF-8226-4AD0-9F79-DFEB5E1FCDA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F036B-FAFD-4B29-84C4-5EE696AD8611}">
      <dsp:nvSpPr>
        <dsp:cNvPr id="0" name=""/>
        <dsp:cNvSpPr/>
      </dsp:nvSpPr>
      <dsp:spPr>
        <a:xfrm>
          <a:off x="3074326" y="2254092"/>
          <a:ext cx="2080947" cy="20809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Big Data</a:t>
          </a:r>
          <a:endParaRPr lang="en-US" sz="3900" kern="1200" dirty="0"/>
        </a:p>
      </dsp:txBody>
      <dsp:txXfrm>
        <a:off x="3074326" y="2254092"/>
        <a:ext cx="2080947" cy="2080947"/>
      </dsp:txXfrm>
    </dsp:sp>
    <dsp:sp modelId="{E1C4A8EB-2493-40B1-899F-341EB2BCAC1D}">
      <dsp:nvSpPr>
        <dsp:cNvPr id="0" name=""/>
        <dsp:cNvSpPr/>
      </dsp:nvSpPr>
      <dsp:spPr>
        <a:xfrm rot="12900000">
          <a:off x="1736687" y="1890905"/>
          <a:ext cx="1593945" cy="59307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E0976-053E-4C7C-A03B-9817727628CE}">
      <dsp:nvSpPr>
        <dsp:cNvPr id="0" name=""/>
        <dsp:cNvSpPr/>
      </dsp:nvSpPr>
      <dsp:spPr>
        <a:xfrm>
          <a:off x="892368" y="1414913"/>
          <a:ext cx="1976900" cy="630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Applications, Web, Social Media</a:t>
          </a:r>
          <a:endParaRPr lang="en-US" sz="1500" kern="1200" dirty="0"/>
        </a:p>
      </dsp:txBody>
      <dsp:txXfrm>
        <a:off x="892368" y="1414913"/>
        <a:ext cx="1976900" cy="630805"/>
      </dsp:txXfrm>
    </dsp:sp>
    <dsp:sp modelId="{9F108D56-5FAC-4EF8-9FAF-5A356F72C4C5}">
      <dsp:nvSpPr>
        <dsp:cNvPr id="0" name=""/>
        <dsp:cNvSpPr/>
      </dsp:nvSpPr>
      <dsp:spPr>
        <a:xfrm rot="16200000">
          <a:off x="3317827" y="1067815"/>
          <a:ext cx="1593945" cy="59307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E37E6-4736-4003-B51C-172EED5434F2}">
      <dsp:nvSpPr>
        <dsp:cNvPr id="0" name=""/>
        <dsp:cNvSpPr/>
      </dsp:nvSpPr>
      <dsp:spPr>
        <a:xfrm>
          <a:off x="3124195" y="224259"/>
          <a:ext cx="1981209" cy="686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Images/Audio, Surveys</a:t>
          </a:r>
          <a:endParaRPr lang="en-US" sz="1500" kern="1200" dirty="0"/>
        </a:p>
      </dsp:txBody>
      <dsp:txXfrm>
        <a:off x="3124195" y="224259"/>
        <a:ext cx="1981209" cy="686237"/>
      </dsp:txXfrm>
    </dsp:sp>
    <dsp:sp modelId="{A7D284C6-2713-48B3-A011-5D7DF308715E}">
      <dsp:nvSpPr>
        <dsp:cNvPr id="0" name=""/>
        <dsp:cNvSpPr/>
      </dsp:nvSpPr>
      <dsp:spPr>
        <a:xfrm rot="19511844">
          <a:off x="4814867" y="1889270"/>
          <a:ext cx="1732855" cy="59307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A3EAF-8226-4AD0-9F79-DFEB5E1FCDA2}">
      <dsp:nvSpPr>
        <dsp:cNvPr id="0" name=""/>
        <dsp:cNvSpPr/>
      </dsp:nvSpPr>
      <dsp:spPr>
        <a:xfrm>
          <a:off x="5486409" y="1295411"/>
          <a:ext cx="1976900" cy="717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Devices, Sensors</a:t>
          </a:r>
          <a:endParaRPr lang="en-US" sz="1500" kern="1200" dirty="0"/>
        </a:p>
      </dsp:txBody>
      <dsp:txXfrm>
        <a:off x="5486409" y="1295411"/>
        <a:ext cx="1976900" cy="71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AD5C6-6C36-4279-994A-2A3D17EFB78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82EE0-8940-4FBF-A53B-EED6E698EA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ry_Page" TargetMode="External"/><Relationship Id="rId7" Type="http://schemas.openxmlformats.org/officeDocument/2006/relationships/hyperlink" Target="https://en.wikipedia.org/wiki/Google#cite_note-milestones-3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nford,_California" TargetMode="External"/><Relationship Id="rId5" Type="http://schemas.openxmlformats.org/officeDocument/2006/relationships/hyperlink" Target="https://en.wikipedia.org/wiki/Stanford_University" TargetMode="External"/><Relationship Id="rId4" Type="http://schemas.openxmlformats.org/officeDocument/2006/relationships/hyperlink" Target="https://en.wikipedia.org/wiki/Sergey_Br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below is a list of some common ways data is generated: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– ex Face book or the computer system(s) you use at organizations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(ex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walmart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sales transaction data)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Sensors –Example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 sensors, it has all kinds of sensors – gas, blind spots, back up cameras – every time you do something in your car, it is being logged. You don’t have to manually key in that you put gas in your car – but the sensor is logging this information so that auto manufactures know what you are doing, when you are doing it and use the information to improve their products.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 –Example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generation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Surveys – This type of data collection is when someone asks you to answer a question or they send you a survey and you fill it out – more manual in nature.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Images/Audio 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 images and audio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even in these forms of media. We can analyze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date and figure out the sentiments.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– collection of all above source of data and stored it in a system for analyzing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2EE0-8940-4FBF-A53B-EED6E698EAB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Fisher: ANOVA (analysis of variance:</a:t>
            </a:r>
            <a:r>
              <a:rPr lang="en-US" baseline="0" dirty="0" smtClean="0"/>
              <a:t> a collection of statistical models, </a:t>
            </a:r>
            <a:r>
              <a:rPr lang="en-US" dirty="0" smtClean="0"/>
              <a:t>used to analyze the differences among group means and their associated procedures (such as "variation" among and between groups)), Fisher’s exact test.</a:t>
            </a:r>
          </a:p>
          <a:p>
            <a:r>
              <a:rPr lang="en-US" dirty="0" smtClean="0"/>
              <a:t>Also credited with quote “correlation does not imply causation” – lifetime pipe smoker, he</a:t>
            </a:r>
            <a:r>
              <a:rPr lang="en-US" baseline="0" dirty="0" smtClean="0"/>
              <a:t> derided papers showing a link between smoking and cancer. </a:t>
            </a:r>
          </a:p>
          <a:p>
            <a:r>
              <a:rPr lang="en-US" baseline="0" dirty="0" smtClean="0"/>
              <a:t>Deming – quality control – statistical sampling</a:t>
            </a:r>
          </a:p>
          <a:p>
            <a:r>
              <a:rPr lang="en-US" baseline="0" dirty="0" err="1" smtClean="0"/>
              <a:t>Luhn</a:t>
            </a:r>
            <a:r>
              <a:rPr lang="en-US" baseline="0" dirty="0" smtClean="0"/>
              <a:t> – indexing, IR principles – use text and data to inform Business Decisions</a:t>
            </a:r>
          </a:p>
          <a:p>
            <a:r>
              <a:rPr lang="en-US" baseline="0" dirty="0" err="1" smtClean="0"/>
              <a:t>Tukey</a:t>
            </a:r>
            <a:r>
              <a:rPr lang="en-US" baseline="0" dirty="0" smtClean="0"/>
              <a:t> – exploratory data </a:t>
            </a:r>
            <a:r>
              <a:rPr lang="en-US" baseline="0" dirty="0" err="1" smtClean="0"/>
              <a:t>analsysis</a:t>
            </a:r>
            <a:r>
              <a:rPr lang="en-US" baseline="0" dirty="0" smtClean="0"/>
              <a:t> – led to S, S+ and R</a:t>
            </a:r>
          </a:p>
          <a:p>
            <a:r>
              <a:rPr lang="en-US" baseline="0" dirty="0" smtClean="0"/>
              <a:t>Howard </a:t>
            </a:r>
            <a:r>
              <a:rPr lang="en-US" baseline="0" dirty="0" err="1" smtClean="0"/>
              <a:t>Dresner</a:t>
            </a:r>
            <a:r>
              <a:rPr lang="en-US" baseline="0" dirty="0" smtClean="0"/>
              <a:t> – modern proponent of BI</a:t>
            </a:r>
          </a:p>
          <a:p>
            <a:r>
              <a:rPr lang="en-US" baseline="0" dirty="0" smtClean="0"/>
              <a:t>Tom Mitchell’s ML book – still a best-seller</a:t>
            </a:r>
          </a:p>
          <a:p>
            <a:r>
              <a:rPr lang="en-US" baseline="0" dirty="0" smtClean="0"/>
              <a:t>Fourth Paradigm – data driven scientific discovery – inspired by Jim Gray’s work at MSR. </a:t>
            </a:r>
            <a:r>
              <a:rPr lang="en-US" dirty="0" smtClean="0"/>
              <a:t>His primary research interests are in databases and transaction processing systems -- with particular focus on using computers to make scientists more productive. He and his group are working in the areas of astronomy, geography, hydrology, oceanography, biology, and health care. </a:t>
            </a:r>
          </a:p>
          <a:p>
            <a:r>
              <a:rPr lang="en-US" dirty="0" smtClean="0"/>
              <a:t>Other scientific discovery paradigms:</a:t>
            </a:r>
            <a:r>
              <a:rPr lang="en-US" baseline="0" dirty="0" smtClean="0"/>
              <a:t> </a:t>
            </a:r>
            <a:r>
              <a:rPr lang="en-US" dirty="0" smtClean="0"/>
              <a:t>empiricism, analysis and </a:t>
            </a:r>
            <a:r>
              <a:rPr lang="en-US" i="1" dirty="0" smtClean="0"/>
              <a:t>simulation</a:t>
            </a:r>
          </a:p>
          <a:p>
            <a:r>
              <a:rPr lang="en-US" baseline="0" dirty="0" smtClean="0"/>
              <a:t>Google Inc </a:t>
            </a:r>
            <a:r>
              <a:rPr lang="en-US" baseline="0" dirty="0" smtClean="0">
                <a:sym typeface="Wingdings" pitchFamily="2" charset="2"/>
              </a:rPr>
              <a:t> alphabet Inc. </a:t>
            </a:r>
            <a:r>
              <a:rPr lang="en-US" dirty="0" smtClean="0"/>
              <a:t>Google began in January 1996 as a research project by </a:t>
            </a:r>
            <a:r>
              <a:rPr lang="en-US" dirty="0" smtClean="0">
                <a:hlinkClick r:id="rId3" tooltip="Larry Page"/>
              </a:rPr>
              <a:t>Larry Page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Sergey Brin"/>
              </a:rPr>
              <a:t>Sergey </a:t>
            </a:r>
            <a:r>
              <a:rPr lang="en-US" dirty="0" err="1" smtClean="0">
                <a:hlinkClick r:id="rId4" tooltip="Sergey Brin"/>
              </a:rPr>
              <a:t>Brin</a:t>
            </a:r>
            <a:r>
              <a:rPr lang="en-US" dirty="0" smtClean="0"/>
              <a:t> when they were both PhD students at </a:t>
            </a:r>
            <a:r>
              <a:rPr lang="en-US" dirty="0" smtClean="0">
                <a:hlinkClick r:id="rId5" tooltip="Stanford University"/>
              </a:rPr>
              <a:t>Stanford University</a:t>
            </a:r>
            <a:r>
              <a:rPr lang="en-US" dirty="0" smtClean="0"/>
              <a:t> in </a:t>
            </a:r>
            <a:r>
              <a:rPr lang="en-US" dirty="0" smtClean="0">
                <a:hlinkClick r:id="rId6" tooltip="Stanford, California"/>
              </a:rPr>
              <a:t>Stanford, California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7"/>
              </a:rPr>
              <a:t>[33]</a:t>
            </a:r>
            <a:endParaRPr lang="en-US" baseline="0" dirty="0" smtClean="0"/>
          </a:p>
          <a:p>
            <a:r>
              <a:rPr lang="en-US" baseline="0" dirty="0" smtClean="0"/>
              <a:t>Peter </a:t>
            </a:r>
            <a:r>
              <a:rPr lang="en-US" baseline="0" dirty="0" err="1" smtClean="0"/>
              <a:t>Norvig</a:t>
            </a:r>
            <a:r>
              <a:rPr lang="en-US" baseline="0" dirty="0" smtClean="0"/>
              <a:t> – simple models + lots of data &gt; complex models</a:t>
            </a:r>
          </a:p>
          <a:p>
            <a:r>
              <a:rPr lang="en-US" baseline="0" dirty="0" smtClean="0"/>
              <a:t>Data Deluge – exponential growth in data volume, the Economist 2010, Businesses, governments and society are only starting to tap its vast potential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2EE0-8940-4FBF-A53B-EED6E698EAB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2015/02/data-science-confusing-jargon-abused.html" TargetMode="External"/><Relationship Id="rId3" Type="http://schemas.openxmlformats.org/officeDocument/2006/relationships/hyperlink" Target="https://cyberactive.bellevue.edu/ultra/courses/_500210_1/cl/outline" TargetMode="External"/><Relationship Id="rId7" Type="http://schemas.openxmlformats.org/officeDocument/2006/relationships/hyperlink" Target="https://towardsdatascience.com/data-science-vs-business-intelligence-same-but-completely-different-1d5900c9cc95" TargetMode="External"/><Relationship Id="rId2" Type="http://schemas.openxmlformats.org/officeDocument/2006/relationships/hyperlink" Target="https://www.mastersindatascience.org/careers/data-scient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gilpress/2013/05/28/a-very-short-history-of-data-science/#5df48ffa55cf" TargetMode="External"/><Relationship Id="rId5" Type="http://schemas.openxmlformats.org/officeDocument/2006/relationships/hyperlink" Target="https://www.quora.com/What-is-data-science" TargetMode="External"/><Relationship Id="rId4" Type="http://schemas.openxmlformats.org/officeDocument/2006/relationships/hyperlink" Target="https://www.kdnuggets.com/" TargetMode="External"/><Relationship Id="rId9" Type="http://schemas.openxmlformats.org/officeDocument/2006/relationships/hyperlink" Target="https://www.forbes.com/sites/forbestechcouncil/2019/11/15/data-is-the-new-oil-and-thats-a-good-thing/#8ae4ce07304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DSC 500-T301, </a:t>
            </a:r>
            <a:r>
              <a:rPr lang="en-US" dirty="0" smtClean="0"/>
              <a:t>Introduction to Data </a:t>
            </a:r>
            <a:r>
              <a:rPr lang="en-US" dirty="0" smtClean="0"/>
              <a:t>Science</a:t>
            </a:r>
            <a:endParaRPr lang="en-US" dirty="0" smtClean="0"/>
          </a:p>
          <a:p>
            <a:r>
              <a:rPr lang="en-US" dirty="0" smtClean="0"/>
              <a:t>Prashant Raghuwanshi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https://www.mastersindatascience.org/careers/data-scientist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https://cyberactive.bellevue.edu/ultra/courses/_</a:t>
            </a:r>
            <a:r>
              <a:rPr lang="en-US" dirty="0" smtClean="0">
                <a:hlinkClick r:id="rId3"/>
              </a:rPr>
              <a:t>500210_1/cl/outline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https://www.kdnuggets.com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Chapter 1 in </a:t>
            </a:r>
            <a:r>
              <a:rPr lang="en-US" i="1" dirty="0" smtClean="0"/>
              <a:t>Designing Data Science Handbook</a:t>
            </a:r>
            <a:endParaRPr lang="en-US" dirty="0" smtClean="0"/>
          </a:p>
          <a:p>
            <a:r>
              <a:rPr lang="en-US" dirty="0" smtClean="0"/>
              <a:t>Chapters 1-4 in </a:t>
            </a:r>
            <a:r>
              <a:rPr lang="en-US" i="1" dirty="0" smtClean="0"/>
              <a:t>Everybody Lies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What is Data Science?</a:t>
            </a:r>
            <a:r>
              <a:rPr lang="en-US" dirty="0" smtClean="0"/>
              <a:t> </a:t>
            </a:r>
            <a:r>
              <a:rPr lang="en-US" dirty="0" err="1" smtClean="0"/>
              <a:t>Quora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A Very Short History of Data Science</a:t>
            </a:r>
            <a:r>
              <a:rPr lang="en-US" dirty="0" smtClean="0"/>
              <a:t>. Forbes</a:t>
            </a:r>
          </a:p>
          <a:p>
            <a:r>
              <a:rPr lang="en-US" u="sng" dirty="0" smtClean="0">
                <a:hlinkClick r:id="rId7"/>
              </a:rPr>
              <a:t>Data Science </a:t>
            </a:r>
            <a:r>
              <a:rPr lang="en-US" u="sng" dirty="0" err="1" smtClean="0">
                <a:hlinkClick r:id="rId7"/>
              </a:rPr>
              <a:t>vs</a:t>
            </a:r>
            <a:r>
              <a:rPr lang="en-US" u="sng" dirty="0" smtClean="0">
                <a:hlinkClick r:id="rId7"/>
              </a:rPr>
              <a:t> Business Intelligence: Same but Completely Different</a:t>
            </a:r>
            <a:r>
              <a:rPr lang="en-US" dirty="0" smtClean="0"/>
              <a:t>. Toward Data Science</a:t>
            </a:r>
          </a:p>
          <a:p>
            <a:r>
              <a:rPr lang="en-US" u="sng" dirty="0" smtClean="0">
                <a:hlinkClick r:id="rId8"/>
              </a:rPr>
              <a:t>Data Science’s Most Used, Confused, and Abused Jargon</a:t>
            </a:r>
            <a:r>
              <a:rPr lang="en-US" dirty="0" smtClean="0"/>
              <a:t>. KD Nuggets</a:t>
            </a:r>
          </a:p>
          <a:p>
            <a:r>
              <a:rPr lang="en-US" u="sng" dirty="0" smtClean="0">
                <a:hlinkClick r:id="rId9"/>
              </a:rPr>
              <a:t>Data Is The New Oil -- And That's A Good Thing</a:t>
            </a:r>
            <a:r>
              <a:rPr lang="en-US" dirty="0" smtClean="0"/>
              <a:t>. Forbes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Generation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Science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Evolution of Data Science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Science Vs traditional Reporting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Scientists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Data is a collection of facts, such as numbers, words, measurements, observations or just </a:t>
            </a:r>
            <a:r>
              <a:rPr lang="en-US" sz="2400" dirty="0" smtClean="0"/>
              <a:t>descriptions </a:t>
            </a:r>
            <a:r>
              <a:rPr lang="en-US" sz="2400" dirty="0" smtClean="0"/>
              <a:t>of </a:t>
            </a:r>
            <a:r>
              <a:rPr lang="en-US" sz="2400" dirty="0" smtClean="0"/>
              <a:t>things.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As per the famous Mathematician “Clive </a:t>
            </a:r>
            <a:r>
              <a:rPr lang="en-US" sz="2400" dirty="0" err="1" smtClean="0"/>
              <a:t>Humby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i="1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“Data is the new oil. Like oil, data is valuable, but if unrefined it cannot really be used. It has to be changed into gas, plastic, chemicals, etc. to create a valuable entity that drives profitable activity. so, must data be broken down, analyzed for it to have value.”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Genaration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is the Art of finding unknown business questions and their answers by analyzing the different data sources and using the data-driven decision-making </a:t>
            </a:r>
            <a:r>
              <a:rPr lang="en-US" dirty="0" smtClean="0"/>
              <a:t>process.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4" name="Picture 3" descr="Screenshot 2021-03-20 23162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657600"/>
            <a:ext cx="9144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4" name="Content Placeholder 3" descr="Screenshot 2021-03-20 232242.png"/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2171365" y="2920091"/>
            <a:ext cx="4801270" cy="16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Screen Shot 2014-01-27 at 4.58.32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3966" y="5064687"/>
            <a:ext cx="2080034" cy="1793313"/>
          </a:xfrm>
          <a:prstGeom prst="rect">
            <a:avLst/>
          </a:prstGeom>
        </p:spPr>
      </p:pic>
      <p:pic>
        <p:nvPicPr>
          <p:cNvPr id="22" name="Content Placeholder 3" descr="Screen Shot 2014-01-27 at 4.42.34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74" b="5074"/>
          <a:stretch>
            <a:fillRect/>
          </a:stretch>
        </p:blipFill>
        <p:spPr>
          <a:xfrm>
            <a:off x="533400" y="1447800"/>
            <a:ext cx="2400534" cy="13202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2133600"/>
            <a:ext cx="11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R.A. Fisher</a:t>
            </a:r>
            <a:endParaRPr lang="en-US" dirty="0"/>
          </a:p>
        </p:txBody>
      </p:sp>
      <p:pic>
        <p:nvPicPr>
          <p:cNvPr id="24" name="Picture 23" descr="Screen Shot 2014-01-27 at 4.44.15 P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1295400"/>
            <a:ext cx="1851896" cy="1719291"/>
          </a:xfrm>
          <a:prstGeom prst="rect">
            <a:avLst/>
          </a:prstGeom>
        </p:spPr>
      </p:pic>
      <p:pic>
        <p:nvPicPr>
          <p:cNvPr id="25" name="Picture 24" descr="Screen Shot 2014-01-27 at 4.44.59 PM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1600200"/>
            <a:ext cx="2514600" cy="1967828"/>
          </a:xfrm>
          <a:prstGeom prst="rect">
            <a:avLst/>
          </a:prstGeom>
        </p:spPr>
      </p:pic>
      <p:pic>
        <p:nvPicPr>
          <p:cNvPr id="26" name="Picture 25" descr="Screen Shot 2014-01-27 at 4.45.51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295400"/>
            <a:ext cx="2730177" cy="1475506"/>
          </a:xfrm>
          <a:prstGeom prst="rect">
            <a:avLst/>
          </a:prstGeom>
        </p:spPr>
      </p:pic>
      <p:pic>
        <p:nvPicPr>
          <p:cNvPr id="27" name="Picture 26" descr="Screen Shot 2014-01-27 at 4.47.38 P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0564" y="3048000"/>
            <a:ext cx="2093436" cy="1570077"/>
          </a:xfrm>
          <a:prstGeom prst="rect">
            <a:avLst/>
          </a:prstGeom>
        </p:spPr>
      </p:pic>
      <p:pic>
        <p:nvPicPr>
          <p:cNvPr id="28" name="Picture 27" descr="Screen Shot 2014-01-27 at 4.48.13 PM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4648200"/>
            <a:ext cx="2221527" cy="17326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00200" y="5334000"/>
            <a:ext cx="92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Howard</a:t>
            </a:r>
          </a:p>
          <a:p>
            <a:r>
              <a:rPr lang="en-US" dirty="0" err="1" smtClean="0"/>
              <a:t>Dresner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2133600"/>
            <a:ext cx="120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Luhn</a:t>
            </a:r>
            <a:endParaRPr lang="en-US" dirty="0"/>
          </a:p>
        </p:txBody>
      </p:sp>
      <p:pic>
        <p:nvPicPr>
          <p:cNvPr id="31" name="Picture 30" descr="Screen Shot 2014-01-27 at 4.51.11 P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971800"/>
            <a:ext cx="1964644" cy="1214780"/>
          </a:xfrm>
          <a:prstGeom prst="rect">
            <a:avLst/>
          </a:prstGeom>
        </p:spPr>
      </p:pic>
      <p:pic>
        <p:nvPicPr>
          <p:cNvPr id="32" name="Picture 31" descr="Screen Shot 2014-01-27 at 4.52.09 PM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43400"/>
            <a:ext cx="2141143" cy="1721929"/>
          </a:xfrm>
          <a:prstGeom prst="rect">
            <a:avLst/>
          </a:prstGeom>
        </p:spPr>
      </p:pic>
      <p:pic>
        <p:nvPicPr>
          <p:cNvPr id="33" name="Picture 32" descr="Screen Shot 2014-01-27 at 4.53.08 PM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5334000"/>
            <a:ext cx="2745023" cy="11667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200" y="2057400"/>
            <a:ext cx="143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W.E. Deming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900" dirty="0" smtClean="0"/>
              <a:t>Reporting provides </a:t>
            </a:r>
            <a:r>
              <a:rPr lang="en-US" sz="2900" dirty="0" smtClean="0"/>
              <a:t>information </a:t>
            </a:r>
            <a:r>
              <a:rPr lang="en-US" sz="2900" dirty="0" smtClean="0"/>
              <a:t>while analytics give you insights,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/>
              <a:t>Reporting raises questions while analytics attempts to answer them.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/>
              <a:t>Business Intelligent focuses </a:t>
            </a:r>
            <a:r>
              <a:rPr lang="en-US" sz="2900" dirty="0" smtClean="0"/>
              <a:t>on the "what" and the "how" of past events, while business analytics focuses on the "why" of past events.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/>
              <a:t>BI focuses on improving operations at present, while </a:t>
            </a:r>
            <a:r>
              <a:rPr lang="en-US" sz="2900" dirty="0" smtClean="0"/>
              <a:t>Data analytics </a:t>
            </a:r>
            <a:r>
              <a:rPr lang="en-US" sz="2900" dirty="0" smtClean="0"/>
              <a:t>focuses on what will happen in the future based on past and present company data</a:t>
            </a:r>
            <a:r>
              <a:rPr lang="en-US" sz="2900" dirty="0" smtClean="0"/>
              <a:t>.</a:t>
            </a:r>
            <a:endParaRPr lang="en-US" sz="2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Science </a:t>
            </a:r>
            <a:r>
              <a:rPr lang="en-US" sz="3200" dirty="0" smtClean="0"/>
              <a:t>Vs Reporting Vs Data Analytics Vs Business </a:t>
            </a:r>
            <a:r>
              <a:rPr lang="en-US" sz="3200" dirty="0" smtClean="0"/>
              <a:t>Intelligent -1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science lays necessary foundations and parses big datasets to create initial observations, future trends, and potential insights that can be important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 smtClean="0"/>
              <a:t>science asks essential questions that we were unaware of before while providing little in the way of complex answers.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adding data analytics into the mix, we can turn those things we know we don't know into actionable insights with practical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Science Vs Reporting Vs Data Analytics Vs Business Intelligent </a:t>
            </a:r>
            <a:r>
              <a:rPr lang="en-US" sz="3200" dirty="0" smtClean="0"/>
              <a:t>-2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scientists are analytical experts who utilize their skills in both technology and social science to find trends and manage data.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use industry knowledge, contextual understanding, skepticism of existing assumptions – to uncover solutions to business </a:t>
            </a:r>
            <a:r>
              <a:rPr lang="en-US" dirty="0" smtClean="0"/>
              <a:t>challenges.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Scientists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</TotalTime>
  <Words>792</Words>
  <Application>Microsoft Office PowerPoint</Application>
  <PresentationFormat>On-screen Show (4:3)</PresentationFormat>
  <Paragraphs>83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Data Science</vt:lpstr>
      <vt:lpstr>Outline</vt:lpstr>
      <vt:lpstr>Data</vt:lpstr>
      <vt:lpstr>Data Genaration</vt:lpstr>
      <vt:lpstr>Data Science</vt:lpstr>
      <vt:lpstr>Evolution of Data Science</vt:lpstr>
      <vt:lpstr>Data Science Vs Reporting Vs Data Analytics Vs Business Intelligent -1</vt:lpstr>
      <vt:lpstr>Data Science Vs Reporting Vs Data Analytics Vs Business Intelligent -2</vt:lpstr>
      <vt:lpstr>Data Scientists</vt:lpstr>
      <vt:lpstr>Refrences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dell</dc:creator>
  <cp:lastModifiedBy>dell</cp:lastModifiedBy>
  <cp:revision>4</cp:revision>
  <dcterms:created xsi:type="dcterms:W3CDTF">2006-08-16T00:00:00Z</dcterms:created>
  <dcterms:modified xsi:type="dcterms:W3CDTF">2021-03-21T05:03:41Z</dcterms:modified>
</cp:coreProperties>
</file>