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7" r:id="rId6"/>
    <p:sldId id="262" r:id="rId7"/>
    <p:sldId id="263" r:id="rId8"/>
    <p:sldId id="268" r:id="rId9"/>
    <p:sldId id="269" r:id="rId10"/>
    <p:sldId id="270" r:id="rId11"/>
    <p:sldId id="271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7" autoAdjust="0"/>
  </p:normalViewPr>
  <p:slideViewPr>
    <p:cSldViewPr>
      <p:cViewPr varScale="1">
        <p:scale>
          <a:sx n="52" d="100"/>
          <a:sy n="52" d="100"/>
        </p:scale>
        <p:origin x="-18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AD5C6-6C36-4279-994A-2A3D17EFB78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82EE0-8940-4FBF-A53B-EED6E698E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rry_Page" TargetMode="External"/><Relationship Id="rId7" Type="http://schemas.openxmlformats.org/officeDocument/2006/relationships/hyperlink" Target="https://en.wikipedia.org/wiki/Goog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nford,_California" TargetMode="External"/><Relationship Id="rId5" Type="http://schemas.openxmlformats.org/officeDocument/2006/relationships/hyperlink" Target="https://en.wikipedia.org/wiki/Stanford_University" TargetMode="External"/><Relationship Id="rId4" Type="http://schemas.openxmlformats.org/officeDocument/2006/relationships/hyperlink" Target="https://en.wikipedia.org/wiki/Sergey_Bri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rry_Page" TargetMode="External"/><Relationship Id="rId7" Type="http://schemas.openxmlformats.org/officeDocument/2006/relationships/hyperlink" Target="https://en.wikipedia.org/wiki/Goog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nford,_California" TargetMode="External"/><Relationship Id="rId5" Type="http://schemas.openxmlformats.org/officeDocument/2006/relationships/hyperlink" Target="https://en.wikipedia.org/wiki/Stanford_University" TargetMode="External"/><Relationship Id="rId4" Type="http://schemas.openxmlformats.org/officeDocument/2006/relationships/hyperlink" Target="https://en.wikipedia.org/wiki/Sergey_Br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Fisher: ANOVA (analysis of variance:</a:t>
            </a:r>
            <a:r>
              <a:rPr lang="en-US" baseline="0" dirty="0" smtClean="0"/>
              <a:t> a collection of statistical models, </a:t>
            </a:r>
            <a:r>
              <a:rPr lang="en-US" dirty="0" smtClean="0"/>
              <a:t>used to analyze the differences among group means and their associated procedures (such as "variation" among and between groups)), Fisher’s exact test.</a:t>
            </a:r>
          </a:p>
          <a:p>
            <a:r>
              <a:rPr lang="en-US" dirty="0" smtClean="0"/>
              <a:t>Also credited with quote “correlation does not imply causation” – lifetime pipe smoker, he</a:t>
            </a:r>
            <a:r>
              <a:rPr lang="en-US" baseline="0" dirty="0" smtClean="0"/>
              <a:t> derided papers showing a link between smoking and cancer. </a:t>
            </a:r>
          </a:p>
          <a:p>
            <a:r>
              <a:rPr lang="en-US" baseline="0" dirty="0" smtClean="0"/>
              <a:t>Deming – quality control – statistical sampling</a:t>
            </a:r>
          </a:p>
          <a:p>
            <a:r>
              <a:rPr lang="en-US" baseline="0" dirty="0" err="1" smtClean="0"/>
              <a:t>Luhn</a:t>
            </a:r>
            <a:r>
              <a:rPr lang="en-US" baseline="0" dirty="0" smtClean="0"/>
              <a:t> – indexing, IR principles – use text and data to inform Business Decisions</a:t>
            </a:r>
          </a:p>
          <a:p>
            <a:r>
              <a:rPr lang="en-US" baseline="0" dirty="0" err="1" smtClean="0"/>
              <a:t>Tukey</a:t>
            </a:r>
            <a:r>
              <a:rPr lang="en-US" baseline="0" dirty="0" smtClean="0"/>
              <a:t> – exploratory data </a:t>
            </a:r>
            <a:r>
              <a:rPr lang="en-US" baseline="0" dirty="0" err="1" smtClean="0"/>
              <a:t>analsysis</a:t>
            </a:r>
            <a:r>
              <a:rPr lang="en-US" baseline="0" dirty="0" smtClean="0"/>
              <a:t> – led to S, S+ and R</a:t>
            </a:r>
          </a:p>
          <a:p>
            <a:r>
              <a:rPr lang="en-US" baseline="0" dirty="0" smtClean="0"/>
              <a:t>Howard </a:t>
            </a:r>
            <a:r>
              <a:rPr lang="en-US" baseline="0" dirty="0" err="1" smtClean="0"/>
              <a:t>Dresner</a:t>
            </a:r>
            <a:r>
              <a:rPr lang="en-US" baseline="0" dirty="0" smtClean="0"/>
              <a:t> – modern proponent of BI</a:t>
            </a:r>
          </a:p>
          <a:p>
            <a:r>
              <a:rPr lang="en-US" baseline="0" dirty="0" smtClean="0"/>
              <a:t>Tom Mitchell’s ML book – still a best-seller</a:t>
            </a:r>
          </a:p>
          <a:p>
            <a:r>
              <a:rPr lang="en-US" baseline="0" dirty="0" smtClean="0"/>
              <a:t>Fourth Paradigm – data driven scientific discovery – inspired by Jim Gray’s work at MSR. </a:t>
            </a:r>
            <a:r>
              <a:rPr lang="en-US" dirty="0" smtClean="0"/>
              <a:t>His primary research interests are in databases and transaction processing systems -- with particular focus on using computers to make scientists more productive. He and his group are working in the areas of astronomy, geography, hydrology, oceanography, biology, and health care. </a:t>
            </a:r>
          </a:p>
          <a:p>
            <a:r>
              <a:rPr lang="en-US" dirty="0" smtClean="0"/>
              <a:t>Other scientific discovery paradigms:</a:t>
            </a:r>
            <a:r>
              <a:rPr lang="en-US" baseline="0" dirty="0" smtClean="0"/>
              <a:t> </a:t>
            </a:r>
            <a:r>
              <a:rPr lang="en-US" dirty="0" smtClean="0"/>
              <a:t>empiricism, analysis and </a:t>
            </a:r>
            <a:r>
              <a:rPr lang="en-US" i="1" dirty="0" smtClean="0"/>
              <a:t>simulation</a:t>
            </a:r>
          </a:p>
          <a:p>
            <a:r>
              <a:rPr lang="en-US" baseline="0" dirty="0" smtClean="0"/>
              <a:t>Google Inc </a:t>
            </a:r>
            <a:r>
              <a:rPr lang="en-US" baseline="0" dirty="0" smtClean="0">
                <a:sym typeface="Wingdings" pitchFamily="2" charset="2"/>
              </a:rPr>
              <a:t> alphabet Inc. </a:t>
            </a:r>
            <a:r>
              <a:rPr lang="en-US" dirty="0" smtClean="0"/>
              <a:t>Google began in January 1996 as a research project by </a:t>
            </a:r>
            <a:r>
              <a:rPr lang="en-US" dirty="0" smtClean="0">
                <a:hlinkClick r:id="rId3" tooltip="Larry Page"/>
              </a:rPr>
              <a:t>Larry Page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Sergey Brin"/>
              </a:rPr>
              <a:t>Sergey </a:t>
            </a:r>
            <a:r>
              <a:rPr lang="en-US" dirty="0" err="1" smtClean="0">
                <a:hlinkClick r:id="rId4" tooltip="Sergey Brin"/>
              </a:rPr>
              <a:t>Brin</a:t>
            </a:r>
            <a:r>
              <a:rPr lang="en-US" dirty="0" smtClean="0"/>
              <a:t> when they were both PhD students at </a:t>
            </a:r>
            <a:r>
              <a:rPr lang="en-US" dirty="0" smtClean="0">
                <a:hlinkClick r:id="rId5" tooltip="Stanford University"/>
              </a:rPr>
              <a:t>Stanford University</a:t>
            </a:r>
            <a:r>
              <a:rPr lang="en-US" dirty="0" smtClean="0"/>
              <a:t> in </a:t>
            </a:r>
            <a:r>
              <a:rPr lang="en-US" dirty="0" smtClean="0">
                <a:hlinkClick r:id="rId6" tooltip="Stanford, California"/>
              </a:rPr>
              <a:t>Stanford, California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7"/>
              </a:rPr>
              <a:t>[33]</a:t>
            </a:r>
            <a:endParaRPr lang="en-US" baseline="0" dirty="0" smtClean="0"/>
          </a:p>
          <a:p>
            <a:r>
              <a:rPr lang="en-US" baseline="0" dirty="0" smtClean="0"/>
              <a:t>Peter </a:t>
            </a:r>
            <a:r>
              <a:rPr lang="en-US" baseline="0" dirty="0" err="1" smtClean="0"/>
              <a:t>Norvig</a:t>
            </a:r>
            <a:r>
              <a:rPr lang="en-US" baseline="0" dirty="0" smtClean="0"/>
              <a:t> – simple models + lots of data &gt; complex models</a:t>
            </a:r>
          </a:p>
          <a:p>
            <a:r>
              <a:rPr lang="en-US" baseline="0" dirty="0" smtClean="0"/>
              <a:t>Data Deluge – exponential growth in data volume, the Economist 2010, Businesses, governments and society are only starting to tap its vast potential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82EE0-8940-4FBF-A53B-EED6E698EA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Fisher: ANOVA (analysis of variance:</a:t>
            </a:r>
            <a:r>
              <a:rPr lang="en-US" baseline="0" dirty="0" smtClean="0"/>
              <a:t> a collection of statistical models, </a:t>
            </a:r>
            <a:r>
              <a:rPr lang="en-US" dirty="0" smtClean="0"/>
              <a:t>used to analyze the differences among group means and their associated procedures (such as "variation" among and between groups)), Fisher’s exact test.</a:t>
            </a:r>
          </a:p>
          <a:p>
            <a:r>
              <a:rPr lang="en-US" dirty="0" smtClean="0"/>
              <a:t>Also credited with quote “correlation does not imply causation” – lifetime pipe smoker, he</a:t>
            </a:r>
            <a:r>
              <a:rPr lang="en-US" baseline="0" dirty="0" smtClean="0"/>
              <a:t> derided papers showing a link between smoking and cancer. </a:t>
            </a:r>
          </a:p>
          <a:p>
            <a:r>
              <a:rPr lang="en-US" baseline="0" dirty="0" smtClean="0"/>
              <a:t>Deming – quality control – statistical sampling</a:t>
            </a:r>
          </a:p>
          <a:p>
            <a:r>
              <a:rPr lang="en-US" baseline="0" dirty="0" err="1" smtClean="0"/>
              <a:t>Luhn</a:t>
            </a:r>
            <a:r>
              <a:rPr lang="en-US" baseline="0" dirty="0" smtClean="0"/>
              <a:t> – indexing, IR principles – use text and data to inform Business Decisions</a:t>
            </a:r>
          </a:p>
          <a:p>
            <a:r>
              <a:rPr lang="en-US" baseline="0" dirty="0" err="1" smtClean="0"/>
              <a:t>Tukey</a:t>
            </a:r>
            <a:r>
              <a:rPr lang="en-US" baseline="0" dirty="0" smtClean="0"/>
              <a:t> – exploratory data </a:t>
            </a:r>
            <a:r>
              <a:rPr lang="en-US" baseline="0" dirty="0" err="1" smtClean="0"/>
              <a:t>analsysis</a:t>
            </a:r>
            <a:r>
              <a:rPr lang="en-US" baseline="0" dirty="0" smtClean="0"/>
              <a:t> – led to S, S+ and R</a:t>
            </a:r>
          </a:p>
          <a:p>
            <a:r>
              <a:rPr lang="en-US" baseline="0" dirty="0" smtClean="0"/>
              <a:t>Howard </a:t>
            </a:r>
            <a:r>
              <a:rPr lang="en-US" baseline="0" dirty="0" err="1" smtClean="0"/>
              <a:t>Dresner</a:t>
            </a:r>
            <a:r>
              <a:rPr lang="en-US" baseline="0" dirty="0" smtClean="0"/>
              <a:t> – modern proponent of BI</a:t>
            </a:r>
          </a:p>
          <a:p>
            <a:r>
              <a:rPr lang="en-US" baseline="0" dirty="0" smtClean="0"/>
              <a:t>Tom Mitchell’s ML book – still a best-seller</a:t>
            </a:r>
          </a:p>
          <a:p>
            <a:r>
              <a:rPr lang="en-US" baseline="0" dirty="0" smtClean="0"/>
              <a:t>Fourth Paradigm – data driven scientific discovery – inspired by Jim Gray’s work at MSR. </a:t>
            </a:r>
            <a:r>
              <a:rPr lang="en-US" dirty="0" smtClean="0"/>
              <a:t>His primary research interests are in databases and transaction processing systems -- with particular focus on using computers to make scientists more productive. He and his group are working in the areas of astronomy, geography, hydrology, oceanography, biology, and health care. </a:t>
            </a:r>
          </a:p>
          <a:p>
            <a:r>
              <a:rPr lang="en-US" dirty="0" smtClean="0"/>
              <a:t>Other scientific discovery paradigms:</a:t>
            </a:r>
            <a:r>
              <a:rPr lang="en-US" baseline="0" dirty="0" smtClean="0"/>
              <a:t> </a:t>
            </a:r>
            <a:r>
              <a:rPr lang="en-US" dirty="0" smtClean="0"/>
              <a:t>empiricism, analysis and </a:t>
            </a:r>
            <a:r>
              <a:rPr lang="en-US" i="1" dirty="0" smtClean="0"/>
              <a:t>simulation</a:t>
            </a:r>
          </a:p>
          <a:p>
            <a:r>
              <a:rPr lang="en-US" baseline="0" dirty="0" smtClean="0"/>
              <a:t>Google Inc </a:t>
            </a:r>
            <a:r>
              <a:rPr lang="en-US" baseline="0" dirty="0" smtClean="0">
                <a:sym typeface="Wingdings" pitchFamily="2" charset="2"/>
              </a:rPr>
              <a:t> alphabet Inc. </a:t>
            </a:r>
            <a:r>
              <a:rPr lang="en-US" dirty="0" smtClean="0"/>
              <a:t>Google began in January 1996 as a research project by </a:t>
            </a:r>
            <a:r>
              <a:rPr lang="en-US" dirty="0" smtClean="0">
                <a:hlinkClick r:id="rId3" tooltip="Larry Page"/>
              </a:rPr>
              <a:t>Larry Page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Sergey Brin"/>
              </a:rPr>
              <a:t>Sergey </a:t>
            </a:r>
            <a:r>
              <a:rPr lang="en-US" dirty="0" err="1" smtClean="0">
                <a:hlinkClick r:id="rId4" tooltip="Sergey Brin"/>
              </a:rPr>
              <a:t>Brin</a:t>
            </a:r>
            <a:r>
              <a:rPr lang="en-US" dirty="0" smtClean="0"/>
              <a:t> when they were both PhD students at </a:t>
            </a:r>
            <a:r>
              <a:rPr lang="en-US" dirty="0" smtClean="0">
                <a:hlinkClick r:id="rId5" tooltip="Stanford University"/>
              </a:rPr>
              <a:t>Stanford University</a:t>
            </a:r>
            <a:r>
              <a:rPr lang="en-US" dirty="0" smtClean="0"/>
              <a:t> in </a:t>
            </a:r>
            <a:r>
              <a:rPr lang="en-US" dirty="0" smtClean="0">
                <a:hlinkClick r:id="rId6" tooltip="Stanford, California"/>
              </a:rPr>
              <a:t>Stanford, California</a:t>
            </a:r>
            <a:r>
              <a:rPr lang="en-US" dirty="0" smtClean="0"/>
              <a:t>.</a:t>
            </a:r>
            <a:r>
              <a:rPr lang="en-US" baseline="30000" dirty="0" smtClean="0">
                <a:hlinkClick r:id="rId7"/>
              </a:rPr>
              <a:t>[33]</a:t>
            </a:r>
            <a:endParaRPr lang="en-US" baseline="0" dirty="0" smtClean="0"/>
          </a:p>
          <a:p>
            <a:r>
              <a:rPr lang="en-US" baseline="0" dirty="0" smtClean="0"/>
              <a:t>Peter </a:t>
            </a:r>
            <a:r>
              <a:rPr lang="en-US" baseline="0" dirty="0" err="1" smtClean="0"/>
              <a:t>Norvig</a:t>
            </a:r>
            <a:r>
              <a:rPr lang="en-US" baseline="0" dirty="0" smtClean="0"/>
              <a:t> – simple models + lots of data &gt; complex models</a:t>
            </a:r>
          </a:p>
          <a:p>
            <a:r>
              <a:rPr lang="en-US" baseline="0" dirty="0" smtClean="0"/>
              <a:t>Data Deluge – exponential growth in data volume, the Economist 2010, Businesses, governments and society are only starting to tap its vast potential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82EE0-8940-4FBF-A53B-EED6E698EA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sindatascience.org/learning/data-science-vs-machine-learning/" TargetMode="External"/><Relationship Id="rId2" Type="http://schemas.openxmlformats.org/officeDocument/2006/relationships/hyperlink" Target="https://www.dataversity.net/a-brief-history-of-machine-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ascienceassn.org/sites/default/files/Introduction%20to%20Machine%20Learning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8077200" cy="164619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DSC 500-T301, Introduction to Data Science</a:t>
            </a:r>
          </a:p>
          <a:p>
            <a:r>
              <a:rPr lang="en-US" b="1" dirty="0" smtClean="0"/>
              <a:t>Prashant Raghuwanshi</a:t>
            </a:r>
          </a:p>
          <a:p>
            <a:r>
              <a:rPr lang="en-US" b="1" dirty="0" smtClean="0"/>
              <a:t>12.2 Exercise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Bellevue University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Guided by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Professor Catherine Williams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95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Software suites containing a variety of machine learning</a:t>
            </a:r>
          </a:p>
          <a:p>
            <a:pPr>
              <a:buNone/>
            </a:pPr>
            <a:r>
              <a:rPr lang="en-US" sz="2000" b="1" dirty="0" smtClean="0"/>
              <a:t>algorithms include the following:</a:t>
            </a:r>
          </a:p>
          <a:p>
            <a:pPr>
              <a:buNone/>
            </a:pPr>
            <a:r>
              <a:rPr lang="en-US" sz="2000" b="1" dirty="0" smtClean="0"/>
              <a:t>Open-source software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dlib</a:t>
            </a:r>
            <a:endParaRPr lang="en-US" sz="1600" i="1" dirty="0" smtClean="0"/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H2O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Mahout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mlpy</a:t>
            </a:r>
            <a:endParaRPr lang="en-US" sz="1600" i="1" dirty="0" smtClean="0"/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MLPACK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MOA (Massive Online Analysis)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ND4J with Deeplearning4j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OpenCV</a:t>
            </a:r>
            <a:endParaRPr lang="en-US" sz="1600" i="1" dirty="0" smtClean="0"/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R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scikit</a:t>
            </a:r>
            <a:r>
              <a:rPr lang="en-US" sz="1600" i="1" dirty="0" smtClean="0"/>
              <a:t>-learn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Shogun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Torch (machine learning)</a:t>
            </a:r>
          </a:p>
          <a:p>
            <a:pPr marL="822960" lvl="1" indent="-457200">
              <a:buFont typeface="Wingdings" pitchFamily="2" charset="2"/>
              <a:buChar char="v"/>
            </a:pPr>
            <a:r>
              <a:rPr lang="en-US" sz="1600" i="1" dirty="0" smtClean="0"/>
              <a:t> Spark</a:t>
            </a:r>
          </a:p>
          <a:p>
            <a:r>
              <a:rPr lang="en-US" sz="2000" b="1" dirty="0" smtClean="0"/>
              <a:t>1.6.2 Commercial software with </a:t>
            </a:r>
            <a:r>
              <a:rPr lang="en-US" sz="2000" b="1" dirty="0" err="1" smtClean="0"/>
              <a:t>opensource</a:t>
            </a:r>
            <a:endParaRPr lang="en-US" sz="2000" b="1" dirty="0" smtClean="0"/>
          </a:p>
          <a:p>
            <a:r>
              <a:rPr lang="en-US" sz="2000" b="1" dirty="0" smtClean="0"/>
              <a:t>editions</a:t>
            </a:r>
          </a:p>
          <a:p>
            <a:r>
              <a:rPr lang="en-US" sz="2000" i="1" dirty="0" smtClean="0"/>
              <a:t> KNIME</a:t>
            </a:r>
          </a:p>
          <a:p>
            <a:r>
              <a:rPr lang="en-US" sz="2000" i="1" dirty="0" smtClean="0"/>
              <a:t> </a:t>
            </a:r>
            <a:r>
              <a:rPr lang="en-US" sz="2000" i="1" dirty="0" err="1" smtClean="0"/>
              <a:t>RapidMiner</a:t>
            </a:r>
            <a:endParaRPr lang="en-US" sz="2000" i="1" dirty="0" smtClean="0"/>
          </a:p>
          <a:p>
            <a:r>
              <a:rPr lang="en-US" sz="2000" b="1" dirty="0" smtClean="0"/>
              <a:t>1.6.3 Commercial software</a:t>
            </a:r>
          </a:p>
          <a:p>
            <a:r>
              <a:rPr lang="en-US" sz="2000" i="1" dirty="0" smtClean="0"/>
              <a:t> Amazon Machine Learning</a:t>
            </a:r>
          </a:p>
          <a:p>
            <a:r>
              <a:rPr lang="en-US" sz="2000" i="1" dirty="0" smtClean="0"/>
              <a:t> </a:t>
            </a:r>
            <a:r>
              <a:rPr lang="en-US" sz="2000" i="1" dirty="0" err="1" smtClean="0"/>
              <a:t>Angoss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KnowledgeSTUDIO</a:t>
            </a:r>
            <a:endParaRPr lang="en-US" sz="2000" i="1" dirty="0" smtClean="0"/>
          </a:p>
          <a:p>
            <a:r>
              <a:rPr lang="en-US" sz="2000" i="1" dirty="0" smtClean="0"/>
              <a:t> </a:t>
            </a:r>
            <a:r>
              <a:rPr lang="en-US" sz="2000" i="1" dirty="0" err="1" smtClean="0"/>
              <a:t>Databricks</a:t>
            </a:r>
            <a:endParaRPr lang="en-US" sz="2000" i="1" dirty="0" smtClean="0"/>
          </a:p>
          <a:p>
            <a:r>
              <a:rPr lang="en-US" sz="2000" i="1" dirty="0" smtClean="0"/>
              <a:t> IBM SPSS Modeler</a:t>
            </a:r>
          </a:p>
          <a:p>
            <a:r>
              <a:rPr lang="en-US" sz="2000" i="1" dirty="0" smtClean="0"/>
              <a:t> KXEN Modeler</a:t>
            </a:r>
          </a:p>
          <a:p>
            <a:r>
              <a:rPr lang="en-US" sz="2000" i="1" dirty="0" smtClean="0"/>
              <a:t> </a:t>
            </a:r>
            <a:r>
              <a:rPr lang="en-US" sz="2000" i="1" dirty="0" err="1" smtClean="0"/>
              <a:t>LIONsolver</a:t>
            </a:r>
            <a:endParaRPr lang="en-US" sz="2000" i="1" dirty="0" smtClean="0"/>
          </a:p>
          <a:p>
            <a:r>
              <a:rPr lang="en-US" sz="2000" i="1" dirty="0" smtClean="0"/>
              <a:t> </a:t>
            </a:r>
            <a:r>
              <a:rPr lang="en-US" sz="2000" i="1" dirty="0" err="1" smtClean="0"/>
              <a:t>Mathematica</a:t>
            </a:r>
            <a:endParaRPr lang="en-US" sz="2000" i="1" dirty="0" smtClean="0"/>
          </a:p>
          <a:p>
            <a:r>
              <a:rPr lang="en-US" sz="2000" i="1" dirty="0" smtClean="0"/>
              <a:t> MATLAB</a:t>
            </a:r>
          </a:p>
          <a:p>
            <a:r>
              <a:rPr lang="en-US" sz="2000" i="1" dirty="0" smtClean="0"/>
              <a:t> Microsoft Azure Machine Learning</a:t>
            </a:r>
          </a:p>
          <a:p>
            <a:r>
              <a:rPr lang="en-US" sz="2000" i="1" dirty="0" smtClean="0"/>
              <a:t> Neural Designer</a:t>
            </a:r>
          </a:p>
          <a:p>
            <a:r>
              <a:rPr lang="en-US" sz="2000" i="1" dirty="0" smtClean="0"/>
              <a:t> </a:t>
            </a:r>
            <a:r>
              <a:rPr lang="en-US" sz="2000" i="1" dirty="0" err="1" smtClean="0"/>
              <a:t>NeuroSolutions</a:t>
            </a:r>
            <a:endParaRPr lang="en-US" sz="2000" i="1" dirty="0" smtClean="0"/>
          </a:p>
          <a:p>
            <a:r>
              <a:rPr lang="en-US" sz="2000" i="1" dirty="0" smtClean="0"/>
              <a:t> Oracle Data Mining</a:t>
            </a:r>
          </a:p>
          <a:p>
            <a:r>
              <a:rPr lang="en-US" sz="2000" i="1" dirty="0" smtClean="0"/>
              <a:t> RCASE</a:t>
            </a:r>
          </a:p>
          <a:p>
            <a:r>
              <a:rPr lang="en-US" sz="2000" i="1" dirty="0" smtClean="0"/>
              <a:t> SAS Enterprise Miner</a:t>
            </a:r>
          </a:p>
          <a:p>
            <a:r>
              <a:rPr lang="en-US" sz="2000" i="1" dirty="0" smtClean="0"/>
              <a:t> STATISTICA Data Miner</a:t>
            </a:r>
          </a:p>
          <a:p>
            <a:r>
              <a:rPr lang="en-US" sz="2000" b="1" dirty="0" smtClean="0"/>
              <a:t>1.7 Journals</a:t>
            </a:r>
          </a:p>
          <a:p>
            <a:r>
              <a:rPr lang="en-US" sz="2000" i="1" dirty="0" smtClean="0"/>
              <a:t> Journal of Machine Learning Research</a:t>
            </a:r>
          </a:p>
          <a:p>
            <a:r>
              <a:rPr lang="en-US" sz="2000" i="1" dirty="0" smtClean="0"/>
              <a:t> Machine Learning</a:t>
            </a:r>
          </a:p>
          <a:p>
            <a:r>
              <a:rPr lang="en-US" sz="2000" i="1" dirty="0" smtClean="0"/>
              <a:t> Neural Computation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Available </a:t>
            </a:r>
            <a:r>
              <a:rPr lang="en-US" sz="3200" dirty="0" smtClean="0"/>
              <a:t>Open Source Software for 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95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Commercial software with open source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KNIME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RapidMiner</a:t>
            </a:r>
            <a:endParaRPr lang="en-US" sz="1600" i="1" dirty="0" smtClean="0"/>
          </a:p>
          <a:p>
            <a:pPr lvl="1">
              <a:buNone/>
            </a:pPr>
            <a:endParaRPr lang="en-US" sz="1600" i="1" dirty="0" smtClean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000" b="1" dirty="0" smtClean="0"/>
              <a:t>Commercial software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Amazon Machine 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Databricks</a:t>
            </a:r>
            <a:endParaRPr lang="en-US" sz="1600" i="1" dirty="0" smtClean="0"/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IBM SPSS Modeler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Mathematica</a:t>
            </a:r>
            <a:endParaRPr lang="en-US" sz="1600" i="1" dirty="0" smtClean="0"/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MATLAB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Microsoft Azure Machine 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Neural Designer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</a:t>
            </a:r>
            <a:r>
              <a:rPr lang="en-US" sz="1600" i="1" dirty="0" err="1" smtClean="0"/>
              <a:t>NeuroSolutions</a:t>
            </a:r>
            <a:endParaRPr lang="en-US" sz="1600" i="1" dirty="0" smtClean="0"/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Oracle Data Mining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RCASE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SAS Enterprise Miner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i="1" dirty="0" smtClean="0"/>
              <a:t> STATISTICA Data Miner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Available </a:t>
            </a:r>
            <a:r>
              <a:rPr lang="en-US" sz="3200" dirty="0" smtClean="0"/>
              <a:t>Commercial Software for 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Skills Needed for Data Scientists</a:t>
            </a:r>
          </a:p>
          <a:p>
            <a:pPr lvl="2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Data mining and cleaning</a:t>
            </a:r>
          </a:p>
          <a:p>
            <a:pPr lvl="2"/>
            <a:r>
              <a:rPr lang="en-US" dirty="0" smtClean="0"/>
              <a:t>Data visualization</a:t>
            </a:r>
          </a:p>
          <a:p>
            <a:pPr lvl="2"/>
            <a:r>
              <a:rPr lang="en-US" dirty="0" smtClean="0"/>
              <a:t>Unstructured data management techniques</a:t>
            </a:r>
          </a:p>
          <a:p>
            <a:pPr lvl="2"/>
            <a:r>
              <a:rPr lang="en-US" dirty="0" smtClean="0"/>
              <a:t>Programming languages such as R and Python</a:t>
            </a:r>
          </a:p>
          <a:p>
            <a:pPr lvl="2"/>
            <a:r>
              <a:rPr lang="en-US" dirty="0" smtClean="0"/>
              <a:t>Understand SQL databases</a:t>
            </a:r>
          </a:p>
          <a:p>
            <a:pPr lvl="2"/>
            <a:r>
              <a:rPr lang="en-US" dirty="0" smtClean="0"/>
              <a:t>Use big data tools like Hadoop, Hive and Pig</a:t>
            </a:r>
          </a:p>
          <a:p>
            <a:pPr lvl="2">
              <a:buNone/>
            </a:pPr>
            <a:endParaRPr lang="en-US" b="1" dirty="0" smtClean="0"/>
          </a:p>
          <a:p>
            <a:r>
              <a:rPr lang="en-US" b="1" dirty="0" smtClean="0"/>
              <a:t>Skills Needed for Machine Learning Engineers</a:t>
            </a:r>
          </a:p>
          <a:p>
            <a:pPr lvl="2"/>
            <a:r>
              <a:rPr lang="en-US" dirty="0" smtClean="0"/>
              <a:t>Computer science fundamentals</a:t>
            </a:r>
          </a:p>
          <a:p>
            <a:pPr lvl="2"/>
            <a:r>
              <a:rPr lang="en-US" dirty="0" smtClean="0"/>
              <a:t>Statistical modeling</a:t>
            </a:r>
          </a:p>
          <a:p>
            <a:pPr lvl="2"/>
            <a:r>
              <a:rPr lang="en-US" dirty="0" smtClean="0"/>
              <a:t>Data evaluation and modeling</a:t>
            </a:r>
          </a:p>
          <a:p>
            <a:pPr lvl="2"/>
            <a:r>
              <a:rPr lang="en-US" dirty="0" smtClean="0"/>
              <a:t>Understanding and application of algorithms</a:t>
            </a:r>
          </a:p>
          <a:p>
            <a:pPr lvl="2"/>
            <a:r>
              <a:rPr lang="en-US" dirty="0" smtClean="0"/>
              <a:t>Natural language processing</a:t>
            </a:r>
          </a:p>
          <a:p>
            <a:pPr lvl="2"/>
            <a:r>
              <a:rPr lang="en-US" dirty="0" smtClean="0"/>
              <a:t>Data architecture design</a:t>
            </a:r>
          </a:p>
          <a:p>
            <a:pPr lvl="2"/>
            <a:r>
              <a:rPr lang="en-US" dirty="0" smtClean="0"/>
              <a:t>Text representation techniques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Skill sets Required for Data Scientist and Machine Learning Engineers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https://www.dataversity.net/a-brief-history-of-machine-learning/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https://www.mastersindatascience.org/learning/data-science-vs-machine-learning/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http://www.datascienceassn.org/sites/default/files/Introduction%20to%20Machine%20Learning.pdf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Data Science vs. Machine Learning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Evolution of Machine Learning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Machine Learning at Present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Types of Machine Learning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List of machine learning algorithms-1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List of machine learning algorithms-2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List of machine learning algorithms-3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Available Open Source Software for ML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Available Commercial Source Software for ML</a:t>
            </a:r>
          </a:p>
          <a:p>
            <a:pPr>
              <a:buFont typeface="Wingdings" pitchFamily="2" charset="2"/>
              <a:buChar char="v"/>
            </a:pPr>
            <a:r>
              <a:rPr lang="en-US" sz="2600" dirty="0" smtClean="0"/>
              <a:t>Skill sets Required for Data Scientist and Machine Learning Engineers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Data science is a field of study that aims to use a scientific approach to extract meaning and insights from data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Machine learning is a subfield of Data Science</a:t>
            </a:r>
          </a:p>
          <a:p>
            <a:pPr>
              <a:buNone/>
            </a:pPr>
            <a:r>
              <a:rPr lang="en-US" sz="2400" dirty="0" smtClean="0"/>
              <a:t>   that evolved from the study of pattern recognition and computational learning theory in artificial intelligence.</a:t>
            </a:r>
          </a:p>
          <a:p>
            <a:pPr lvl="1"/>
            <a:r>
              <a:rPr lang="en-US" sz="2400" dirty="0" smtClean="0"/>
              <a:t> Machine learning explores the construction and study of algorithms that can learn from and make predictions on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0" dirty="0" smtClean="0"/>
              <a:t>Data Science </a:t>
            </a:r>
            <a:r>
              <a:rPr lang="en-US" sz="3800" b="0" dirty="0" err="1" smtClean="0"/>
              <a:t>vs</a:t>
            </a:r>
            <a:r>
              <a:rPr lang="en-US" sz="3800" b="0" dirty="0" smtClean="0"/>
              <a:t> Machine Learning</a:t>
            </a:r>
            <a:endParaRPr lang="en-US" sz="3800" b="0" dirty="0"/>
          </a:p>
        </p:txBody>
      </p:sp>
      <p:pic>
        <p:nvPicPr>
          <p:cNvPr id="4" name="Picture 3" descr="Screenshot 2021-03-20 23162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Evolution of Machine Learning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838200" y="1905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1949 by Donald </a:t>
            </a:r>
            <a:r>
              <a:rPr lang="en-US" dirty="0" err="1" smtClean="0"/>
              <a:t>Hebb</a:t>
            </a:r>
            <a:r>
              <a:rPr lang="en-US" dirty="0" smtClean="0"/>
              <a:t> - Brain cell interaction Model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4384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1950 by Arthur Samuel -playing checkers 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38200" y="2971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1957, Frank Rosenblatt –perception Model.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8200" y="3505200"/>
            <a:ext cx="66294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1967, the nearest neighbor algorithm was conceived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38200" y="41148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1990 , Boosting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14400" y="5334000"/>
            <a:ext cx="35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2007 - Speech Recognition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" y="4724400"/>
            <a:ext cx="295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2006, Facial Recognition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at Present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1600200"/>
            <a:ext cx="8153400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000" dirty="0" smtClean="0"/>
              <a:t>Listed below are common way the world of business is currently using Machine Learning: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sz="2000" dirty="0" smtClean="0"/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 Sales Data: Streamlining the data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Mobile Personalization: Promoting the experience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Fraud Detection: Detecting pattern changes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Recommendations: Customer personalization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Management Systems: Decision-making programs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Pricing: Flexible pricing based on a need or demand</a:t>
            </a: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 Processing: Speaking with humans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Machine learning tasks are typically classified into three</a:t>
            </a:r>
          </a:p>
          <a:p>
            <a:pPr>
              <a:buNone/>
            </a:pPr>
            <a:r>
              <a:rPr lang="en-US" sz="2000" dirty="0" smtClean="0"/>
              <a:t>broad categories, depending on the nature of the learning: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learning: </a:t>
            </a:r>
            <a:r>
              <a:rPr lang="en-US" sz="2000" dirty="0" smtClean="0"/>
              <a:t>The computer is presented</a:t>
            </a:r>
          </a:p>
          <a:p>
            <a:pPr lvl="1">
              <a:buNone/>
            </a:pPr>
            <a:r>
              <a:rPr lang="en-US" sz="2000" dirty="0" smtClean="0"/>
              <a:t>     with example inputs and their desired outputs</a:t>
            </a:r>
          </a:p>
          <a:p>
            <a:pPr lvl="1">
              <a:buFont typeface="Wingdings" pitchFamily="2" charset="2"/>
              <a:buChar char="v"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Unsupervised learning: </a:t>
            </a:r>
            <a:r>
              <a:rPr lang="en-US" sz="2000" dirty="0" smtClean="0"/>
              <a:t>No labels are given to the</a:t>
            </a:r>
          </a:p>
          <a:p>
            <a:pPr lvl="1">
              <a:buNone/>
            </a:pPr>
            <a:r>
              <a:rPr lang="en-US" sz="2000" dirty="0" smtClean="0"/>
              <a:t>    learning algorithm, leaving it on its own to find structure</a:t>
            </a:r>
          </a:p>
          <a:p>
            <a:pPr lvl="1">
              <a:buNone/>
            </a:pPr>
            <a:r>
              <a:rPr lang="en-US" sz="2000" dirty="0" smtClean="0"/>
              <a:t>    in its input</a:t>
            </a:r>
          </a:p>
          <a:p>
            <a:pPr lvl="1"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Reinforcement learning: </a:t>
            </a:r>
            <a:r>
              <a:rPr lang="en-US" sz="2000" dirty="0" smtClean="0"/>
              <a:t>A computer program interacts</a:t>
            </a:r>
          </a:p>
          <a:p>
            <a:pPr lvl="1">
              <a:buNone/>
            </a:pPr>
            <a:r>
              <a:rPr lang="en-US" sz="2000" dirty="0" smtClean="0"/>
              <a:t>    with a dynamic environment in which it must perform a certain goal (such as driving a vehicle),without a teacher explicitly telling it whether it has come close to its goal or 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Types of Machine </a:t>
            </a:r>
            <a:r>
              <a:rPr lang="en-US" sz="3200" dirty="0" err="1" smtClean="0"/>
              <a:t>Learnings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95672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 learning: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uses a decision tree as a predictive model, which maps observations about an item to conclusions about the item’s target value.</a:t>
            </a:r>
          </a:p>
          <a:p>
            <a:pPr lvl="1"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 rule learning: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method for discovering interesting relations between variables in large databases.</a:t>
            </a:r>
          </a:p>
          <a:p>
            <a:pPr lvl="1"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neural network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(ANN) learning algorithm: usually called “neural network” (NN), is a learning algorithm that is inspired by the structure and functional aspects of biological neural networks.</a:t>
            </a:r>
          </a:p>
          <a:p>
            <a:pPr lvl="1"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logic programming (ILP)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:is an approach to rule learning using logic programming as a uniform representation for input examples, background knowledge, and hypotheses.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List of machine learning algorithms -1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Inductive logic programming (ILP) :</a:t>
            </a:r>
            <a:r>
              <a:rPr lang="en-US" sz="2000" dirty="0" smtClean="0"/>
              <a:t>is an approach to rule learning using logic programming as a uniform representation for input examples, background knowledge, and hypotheses.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Support vector machines (SVMs): </a:t>
            </a:r>
            <a:r>
              <a:rPr lang="en-US" sz="2000" dirty="0" smtClean="0"/>
              <a:t>are a set of related   supervised learning methods used for classification and</a:t>
            </a:r>
          </a:p>
          <a:p>
            <a:pPr>
              <a:buNone/>
            </a:pPr>
            <a:r>
              <a:rPr lang="en-US" sz="2000" dirty="0" smtClean="0"/>
              <a:t>    regression. Given a set of training examples, each marked</a:t>
            </a:r>
          </a:p>
          <a:p>
            <a:pPr>
              <a:buNone/>
            </a:pPr>
            <a:r>
              <a:rPr lang="en-US" sz="2000" dirty="0" smtClean="0"/>
              <a:t>    as belonging to one of two categories, an SVM training</a:t>
            </a:r>
          </a:p>
          <a:p>
            <a:pPr>
              <a:buNone/>
            </a:pPr>
            <a:r>
              <a:rPr lang="en-US" sz="2000" dirty="0" smtClean="0"/>
              <a:t>    algorithm builds a model that predicts whether a new example falls into one category or the other.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Reinforcement learning :</a:t>
            </a:r>
            <a:r>
              <a:rPr lang="en-US" sz="2000" dirty="0" smtClean="0"/>
              <a:t>is concerned with how an agent ought to take actions in an environment so as to maximize</a:t>
            </a:r>
          </a:p>
          <a:p>
            <a:pPr>
              <a:buNone/>
            </a:pPr>
            <a:r>
              <a:rPr lang="en-US" sz="2000" dirty="0" smtClean="0"/>
              <a:t>    some notion of long-term reward.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List of machine learning algorithms 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956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Clustering :</a:t>
            </a:r>
            <a:r>
              <a:rPr lang="en-US" sz="2000" dirty="0" smtClean="0"/>
              <a:t>Cluster analysis is the assignment of a set of observations into subsets (called clusters) so that observations within the same cluster are similar according to some pre-designated criterion or criteria, while observations drawn from different clusters are dissimilar.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Bayesian network: </a:t>
            </a:r>
            <a:r>
              <a:rPr lang="en-US" sz="2000" dirty="0" smtClean="0"/>
              <a:t>belief network or directed acyclic graphical model is a probabilistic graphical model that represents a set of random variables and their conditional independencies via a directed acyclic graph (DAG).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Representation learning </a:t>
            </a:r>
            <a:r>
              <a:rPr lang="en-US" sz="2000" dirty="0" smtClean="0"/>
              <a:t>:Several learning algorithms, mostly unsupervised learning algorithms, aim at discovering better representations of the inputs provided during training. 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A genetic algorithm (GA): </a:t>
            </a:r>
            <a:r>
              <a:rPr lang="en-US" sz="2000" dirty="0" smtClean="0"/>
              <a:t>is a search heuristic that mimics the process of natural selection, and uses methods such as mutation and crossover to generate new genotype in the hope of finding good solutions to a given problem.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List of machine learning algorithms -3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531</TotalTime>
  <Words>1508</Words>
  <Application>Microsoft Office PowerPoint</Application>
  <PresentationFormat>On-screen Show (4:3)</PresentationFormat>
  <Paragraphs>184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Machine Learning</vt:lpstr>
      <vt:lpstr>Outline</vt:lpstr>
      <vt:lpstr>Data Science vs Machine Learning</vt:lpstr>
      <vt:lpstr>Evolution of Machine Learning</vt:lpstr>
      <vt:lpstr>Machine Learning at Present</vt:lpstr>
      <vt:lpstr>Types of Machine Learnings</vt:lpstr>
      <vt:lpstr>List of machine learning algorithms -1</vt:lpstr>
      <vt:lpstr>List of machine learning algorithms -2</vt:lpstr>
      <vt:lpstr>List of machine learning algorithms -3</vt:lpstr>
      <vt:lpstr>Available Open Source Software for ML</vt:lpstr>
      <vt:lpstr>Available Commercial Software for ML</vt:lpstr>
      <vt:lpstr>Skill sets Required for Data Scientist and Machine Learning Engineers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dell</dc:creator>
  <cp:lastModifiedBy>dell</cp:lastModifiedBy>
  <cp:revision>31</cp:revision>
  <dcterms:created xsi:type="dcterms:W3CDTF">2006-08-16T00:00:00Z</dcterms:created>
  <dcterms:modified xsi:type="dcterms:W3CDTF">2021-06-04T18:22:17Z</dcterms:modified>
</cp:coreProperties>
</file>