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6"/>
  </p:notesMasterIdLst>
  <p:sldIdLst>
    <p:sldId id="256" r:id="rId2"/>
    <p:sldId id="257" r:id="rId3"/>
    <p:sldId id="258" r:id="rId4"/>
    <p:sldId id="267" r:id="rId5"/>
    <p:sldId id="268" r:id="rId6"/>
    <p:sldId id="269" r:id="rId7"/>
    <p:sldId id="318" r:id="rId8"/>
    <p:sldId id="319" r:id="rId9"/>
    <p:sldId id="320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81" r:id="rId21"/>
    <p:sldId id="280" r:id="rId22"/>
    <p:sldId id="283" r:id="rId23"/>
    <p:sldId id="282" r:id="rId24"/>
    <p:sldId id="284" r:id="rId25"/>
    <p:sldId id="286" r:id="rId26"/>
    <p:sldId id="287" r:id="rId27"/>
    <p:sldId id="296" r:id="rId28"/>
    <p:sldId id="288" r:id="rId29"/>
    <p:sldId id="289" r:id="rId30"/>
    <p:sldId id="292" r:id="rId31"/>
    <p:sldId id="291" r:id="rId32"/>
    <p:sldId id="293" r:id="rId33"/>
    <p:sldId id="294" r:id="rId34"/>
    <p:sldId id="295" r:id="rId35"/>
    <p:sldId id="297" r:id="rId36"/>
    <p:sldId id="298" r:id="rId37"/>
    <p:sldId id="299" r:id="rId38"/>
    <p:sldId id="304" r:id="rId39"/>
    <p:sldId id="303" r:id="rId40"/>
    <p:sldId id="306" r:id="rId41"/>
    <p:sldId id="305" r:id="rId42"/>
    <p:sldId id="300" r:id="rId43"/>
    <p:sldId id="301" r:id="rId44"/>
    <p:sldId id="302" r:id="rId45"/>
    <p:sldId id="307" r:id="rId46"/>
    <p:sldId id="308" r:id="rId47"/>
    <p:sldId id="310" r:id="rId48"/>
    <p:sldId id="309" r:id="rId49"/>
    <p:sldId id="312" r:id="rId50"/>
    <p:sldId id="313" r:id="rId51"/>
    <p:sldId id="315" r:id="rId52"/>
    <p:sldId id="316" r:id="rId53"/>
    <p:sldId id="265" r:id="rId54"/>
    <p:sldId id="266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97" autoAdjust="0"/>
  </p:normalViewPr>
  <p:slideViewPr>
    <p:cSldViewPr>
      <p:cViewPr varScale="1">
        <p:scale>
          <a:sx n="84" d="100"/>
          <a:sy n="84" d="100"/>
        </p:scale>
        <p:origin x="-23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AD5C6-6C36-4279-994A-2A3D17EFB787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82EE0-8940-4FBF-A53B-EED6E698E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active.bellevue.edu/webapps/blackboard/execute/courseMain?course_id=_500210_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shingtonstatewire.com/poll-2-3rds-of-parents-likely-to-send-their-children-to-school-if-schools-re-open-for-in-class-learning/" TargetMode="External"/><Relationship Id="rId2" Type="http://schemas.openxmlformats.org/officeDocument/2006/relationships/hyperlink" Target="https://wamu.org/story/21/02/04/how-five-families-decided-to-send-their-children-back-for-in-person-learning-or-no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idshealth.org/en/parents/coronavirus-school.html" TargetMode="External"/><Relationship Id="rId4" Type="http://schemas.openxmlformats.org/officeDocument/2006/relationships/hyperlink" Target="https://labblog.uofmhealth.org/rounds/13-of-parents-3-states-may-not-send-children-to-school-because-of-covid-1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news.com/2021/02/02/comparing-the-covid-19-vaccines-developed-by-pfizer-moderna-and-johnson-johnson/" TargetMode="External"/><Relationship Id="rId2" Type="http://schemas.openxmlformats.org/officeDocument/2006/relationships/hyperlink" Target="https://www.yalemedicine.org/news/covid-19-vaccine-safe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ph.illinois.gov/covid19/vaccinedata?county=Illinois" TargetMode="External"/><Relationship Id="rId4" Type="http://schemas.openxmlformats.org/officeDocument/2006/relationships/hyperlink" Target="https://www.vox.com/22362894/which-covid-vaccine-is-better-moderna-vs-pfizer-vide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secure.com.au/pet-care/a-guide-to-worldwide-pet-ownership/" TargetMode="External"/><Relationship Id="rId2" Type="http://schemas.openxmlformats.org/officeDocument/2006/relationships/hyperlink" Target="https://easypetfence.com/pages/do-people-like-dogs-or-cats-bet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atoday.com/story/tech/reviewedcom/2020/05/04/15-most-popular-pet-products-you-can-get-petco/111649590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.com/" TargetMode="External"/><Relationship Id="rId2" Type="http://schemas.openxmlformats.org/officeDocument/2006/relationships/hyperlink" Target="https://www.bea.gov/news/2021/gross-domestic-product-4th-quarter-and-year-2020-advance-estimat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trends/yis/2011/US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atherspark.com/y/14091/Average-Weather-in-Chicago-Illinois-United-States-Year-Round" TargetMode="External"/><Relationship Id="rId2" Type="http://schemas.openxmlformats.org/officeDocument/2006/relationships/hyperlink" Target="https://www.vaisala.com/en/case/using-weather-information-reduce-accidents-and-improve-traffic-flo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ighways.dot.gov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Worksheet1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>
                <a:effectLst/>
                <a:latin typeface="Arial" pitchFamily="34" charset="0"/>
                <a:cs typeface="Arial" pitchFamily="34" charset="0"/>
              </a:rPr>
              <a:t>Term Project Milestone-2 </a:t>
            </a:r>
            <a:endParaRPr lang="en-US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772400" cy="1199704"/>
          </a:xfrm>
        </p:spPr>
        <p:txBody>
          <a:bodyPr>
            <a:normAutofit fontScale="47500" lnSpcReduction="20000"/>
          </a:bodyPr>
          <a:lstStyle/>
          <a:p>
            <a:pPr fontAlgn="auto"/>
            <a:r>
              <a:rPr lang="en-US" b="1" dirty="0" smtClean="0">
                <a:latin typeface="Arial" pitchFamily="34" charset="0"/>
                <a:cs typeface="Arial" pitchFamily="34" charset="0"/>
                <a:hlinkClick r:id="rId2" tooltip="DSC500-T301 Introduction to Data Science (2215-1)"/>
              </a:rPr>
              <a:t>DSC500-T301 Introduction to Data Science (2215-1)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Prashant Raghuwanshi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Bellevue University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Guided by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Professor Catherine Williams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1- Step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Data collected from Google trends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6781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1- Step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Data collected from Google trends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7010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1- Step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Data collected from Google trends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6858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1- Step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Data collected from Google trends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43553"/>
            <a:ext cx="7315199" cy="380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Questions for topic 2</a:t>
            </a:r>
          </a:p>
          <a:p>
            <a:pPr lvl="0">
              <a:buNone/>
            </a:pPr>
            <a:r>
              <a:rPr lang="en-GB" sz="2400" dirty="0" smtClean="0"/>
              <a:t>   Do parents want to send their kinder garden kid to in-person classes?</a:t>
            </a:r>
            <a:endParaRPr lang="en-US" sz="2400" dirty="0" smtClean="0"/>
          </a:p>
          <a:p>
            <a:pPr lvl="1"/>
            <a:r>
              <a:rPr lang="en-GB" sz="2400" dirty="0" smtClean="0"/>
              <a:t>What is the trending sentiment for the kinder garden during the </a:t>
            </a:r>
            <a:r>
              <a:rPr lang="en-GB" sz="2400" dirty="0" err="1" smtClean="0"/>
              <a:t>covid</a:t>
            </a:r>
            <a:r>
              <a:rPr lang="en-GB" sz="2400" dirty="0" smtClean="0"/>
              <a:t> period</a:t>
            </a:r>
            <a:endParaRPr lang="en-US" sz="2800" dirty="0" smtClean="0"/>
          </a:p>
          <a:p>
            <a:pPr lvl="1"/>
            <a:r>
              <a:rPr lang="en-GB" sz="2400" dirty="0" smtClean="0"/>
              <a:t>How trending sentiments look for </a:t>
            </a:r>
            <a:r>
              <a:rPr lang="en-GB" sz="2400" dirty="0" err="1" smtClean="0"/>
              <a:t>covid</a:t>
            </a:r>
            <a:r>
              <a:rPr lang="en-GB" sz="2400" dirty="0" smtClean="0"/>
              <a:t> search during that period</a:t>
            </a:r>
            <a:endParaRPr lang="en-US" sz="2800" dirty="0" smtClean="0"/>
          </a:p>
          <a:p>
            <a:pPr lvl="1"/>
            <a:r>
              <a:rPr lang="en-GB" sz="2400" dirty="0" smtClean="0"/>
              <a:t>How trending sentiments look for handling kids or engage kids during the </a:t>
            </a:r>
            <a:r>
              <a:rPr lang="en-GB" sz="2400" dirty="0" err="1" smtClean="0"/>
              <a:t>covid</a:t>
            </a:r>
            <a:r>
              <a:rPr lang="en-GB" sz="2400" dirty="0" smtClean="0"/>
              <a:t> period</a:t>
            </a:r>
            <a:endParaRPr lang="en-US" sz="2800" dirty="0" smtClean="0"/>
          </a:p>
          <a:p>
            <a:pPr lvl="1"/>
            <a:r>
              <a:rPr lang="en-GB" sz="2400" dirty="0" smtClean="0"/>
              <a:t>How trending sentiments look for kids online hobby classes</a:t>
            </a:r>
            <a:endParaRPr lang="en-US" sz="2800" dirty="0" smtClean="0"/>
          </a:p>
          <a:p>
            <a:pPr lvl="1"/>
            <a:r>
              <a:rPr lang="en-GB" sz="2400" dirty="0" smtClean="0"/>
              <a:t>How trending sentiments look for kinder garden assignments</a:t>
            </a:r>
            <a:endParaRPr lang="en-US" sz="2800" dirty="0" smtClean="0"/>
          </a:p>
          <a:p>
            <a:pPr lvl="1"/>
            <a:r>
              <a:rPr lang="en-GB" sz="2400" dirty="0" smtClean="0"/>
              <a:t>Trending sentiment for keywords like safe schools, a vaccine for kids</a:t>
            </a:r>
            <a:endParaRPr lang="en-US" sz="2800" dirty="0" smtClean="0"/>
          </a:p>
          <a:p>
            <a:pPr lvl="1"/>
            <a:r>
              <a:rPr lang="en-GB" sz="2400" dirty="0" smtClean="0"/>
              <a:t>Trending search for pets near me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1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search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pPr lvl="1"/>
            <a:r>
              <a:rPr lang="en-GB" sz="1800" u="sng" dirty="0" smtClean="0">
                <a:hlinkClick r:id="rId2"/>
              </a:rPr>
              <a:t>https://wamu.org/story/21/02/04/how-five-families-decided-to-send-their-children-back-for-in-person-learning-or-not/</a:t>
            </a:r>
            <a:endParaRPr lang="en-US" sz="1800" dirty="0" smtClean="0"/>
          </a:p>
          <a:p>
            <a:pPr lvl="1"/>
            <a:r>
              <a:rPr lang="en-GB" sz="1800" u="sng" dirty="0" smtClean="0">
                <a:hlinkClick r:id="rId3"/>
              </a:rPr>
              <a:t>https://washingtonstatewire.com/poll-2-3rds-of-parents-likely-to-send-their-children-to-school-if-schools-re-open-for-in-class-learning/</a:t>
            </a:r>
            <a:endParaRPr lang="en-US" sz="1800" dirty="0" smtClean="0"/>
          </a:p>
          <a:p>
            <a:pPr lvl="1"/>
            <a:r>
              <a:rPr lang="en-GB" sz="1800" u="sng" dirty="0" smtClean="0">
                <a:hlinkClick r:id="rId4"/>
              </a:rPr>
              <a:t>https://labblog.uofmhealth.org/rounds/13-of-parents-3-states-may-not-send-children-to-school-because-of-covid-19</a:t>
            </a:r>
            <a:endParaRPr lang="en-US" sz="1800" dirty="0" smtClean="0"/>
          </a:p>
          <a:p>
            <a:pPr lvl="1"/>
            <a:r>
              <a:rPr lang="en-GB" sz="1800" u="sng" dirty="0" smtClean="0">
                <a:hlinkClick r:id="rId5"/>
              </a:rPr>
              <a:t>https://kidshealth.org/en/parents/coronavirus-school.html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2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620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754379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7315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33556"/>
            <a:ext cx="7391400" cy="371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Background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Topics of Research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Gathering for Topic 1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Gathering for Topic 2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Gathering for Topic 3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Gathering for Topic 4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Gathering for Topic 5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7619999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75645"/>
            <a:ext cx="7772400" cy="369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75645"/>
            <a:ext cx="7772400" cy="369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2196"/>
            <a:ext cx="7696200" cy="381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17934"/>
            <a:ext cx="7696199" cy="34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2-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66959"/>
            <a:ext cx="7543799" cy="385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3- Step 1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66959"/>
            <a:ext cx="7543799" cy="385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Questions for topic 2</a:t>
            </a:r>
          </a:p>
          <a:p>
            <a:pPr lvl="0"/>
            <a:r>
              <a:rPr lang="en-GB" sz="2400" dirty="0" smtClean="0"/>
              <a:t> </a:t>
            </a:r>
            <a:r>
              <a:rPr lang="en-GB" sz="2000" dirty="0" smtClean="0"/>
              <a:t>Before registering for </a:t>
            </a:r>
            <a:r>
              <a:rPr lang="en-GB" sz="2000" dirty="0" err="1" smtClean="0"/>
              <a:t>covid</a:t>
            </a:r>
            <a:r>
              <a:rPr lang="en-GB" sz="2000" dirty="0" smtClean="0"/>
              <a:t> vaccination appointments, do peoples are considering vaccine manufacturers too. 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pPr lvl="1"/>
            <a:r>
              <a:rPr lang="en-GB" sz="2000" dirty="0" smtClean="0"/>
              <a:t>Trends for </a:t>
            </a:r>
            <a:r>
              <a:rPr lang="en-GB" sz="2000" dirty="0" err="1" smtClean="0"/>
              <a:t>covid</a:t>
            </a:r>
            <a:r>
              <a:rPr lang="en-GB" sz="2000" dirty="0" smtClean="0"/>
              <a:t> vaccine registration search for a state</a:t>
            </a:r>
            <a:endParaRPr lang="en-US" sz="2000" dirty="0" smtClean="0"/>
          </a:p>
          <a:p>
            <a:pPr lvl="1"/>
            <a:r>
              <a:rPr lang="en-GB" sz="2000" dirty="0" smtClean="0"/>
              <a:t>Trends for </a:t>
            </a:r>
            <a:r>
              <a:rPr lang="en-GB" sz="2000" dirty="0" err="1" smtClean="0"/>
              <a:t>covid</a:t>
            </a:r>
            <a:r>
              <a:rPr lang="en-GB" sz="2000" dirty="0" smtClean="0"/>
              <a:t> new cases search for a state</a:t>
            </a:r>
            <a:endParaRPr lang="en-US" sz="2000" dirty="0" smtClean="0"/>
          </a:p>
          <a:p>
            <a:pPr lvl="1"/>
            <a:r>
              <a:rPr lang="en-GB" sz="2000" dirty="0" smtClean="0"/>
              <a:t>Trends for Pfizer, </a:t>
            </a:r>
            <a:r>
              <a:rPr lang="en-GB" sz="2000" dirty="0" err="1" smtClean="0"/>
              <a:t>Moderna</a:t>
            </a:r>
            <a:r>
              <a:rPr lang="en-GB" sz="2000" dirty="0" smtClean="0"/>
              <a:t> </a:t>
            </a:r>
            <a:endParaRPr lang="en-US" sz="2000" dirty="0" smtClean="0"/>
          </a:p>
          <a:p>
            <a:pPr lvl="1"/>
            <a:r>
              <a:rPr lang="en-GB" sz="2000" dirty="0" smtClean="0"/>
              <a:t>Search for state government vaccine days for Pfizer and </a:t>
            </a:r>
            <a:r>
              <a:rPr lang="en-GB" sz="2000" dirty="0" err="1" smtClean="0"/>
              <a:t>Moderna</a:t>
            </a:r>
            <a:endParaRPr lang="en-US" sz="2000" dirty="0" smtClean="0"/>
          </a:p>
          <a:p>
            <a:pPr lvl="1"/>
            <a:r>
              <a:rPr lang="en-GB" sz="2000" dirty="0" smtClean="0"/>
              <a:t>Comparing </a:t>
            </a:r>
            <a:r>
              <a:rPr lang="en-GB" sz="2000" dirty="0" err="1" smtClean="0"/>
              <a:t>Pfizerve</a:t>
            </a:r>
            <a:r>
              <a:rPr lang="en-GB" sz="2000" dirty="0" smtClean="0"/>
              <a:t> vs. </a:t>
            </a:r>
            <a:r>
              <a:rPr lang="en-GB" sz="2000" dirty="0" err="1" smtClean="0"/>
              <a:t>Moderna</a:t>
            </a:r>
            <a:r>
              <a:rPr lang="en-GB" sz="2000" dirty="0" smtClean="0"/>
              <a:t> sentiments</a:t>
            </a:r>
            <a:endParaRPr lang="en-US" sz="2000" dirty="0" smtClean="0"/>
          </a:p>
          <a:p>
            <a:pPr lvl="1"/>
            <a:r>
              <a:rPr lang="en-GB" sz="2000" dirty="0" smtClean="0"/>
              <a:t>Trends for travelling search for a state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3- Step 1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 smtClean="0"/>
              <a:t>Before registering for </a:t>
            </a:r>
            <a:r>
              <a:rPr lang="en-GB" sz="2400" dirty="0" err="1" smtClean="0"/>
              <a:t>covid</a:t>
            </a:r>
            <a:r>
              <a:rPr lang="en-GB" sz="2400" dirty="0" smtClean="0"/>
              <a:t> vaccination appointments, do peoples are considering vaccine manufacturers too</a:t>
            </a:r>
          </a:p>
          <a:p>
            <a:pPr lvl="1"/>
            <a:r>
              <a:rPr lang="en-GB" sz="2400" b="1" dirty="0" smtClean="0"/>
              <a:t>Data Collected from Google Search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GB" sz="2400" dirty="0" smtClean="0"/>
          </a:p>
          <a:p>
            <a:pPr lvl="2"/>
            <a:r>
              <a:rPr lang="en-GB" sz="1600" u="sng" dirty="0" smtClean="0">
                <a:hlinkClick r:id="rId2"/>
              </a:rPr>
              <a:t>https://www.yalemedicine.org/news/covid-19-vaccine-safety</a:t>
            </a:r>
            <a:endParaRPr lang="en-US" sz="1600" dirty="0" smtClean="0"/>
          </a:p>
          <a:p>
            <a:pPr lvl="2"/>
            <a:r>
              <a:rPr lang="en-GB" sz="1600" u="sng" dirty="0" smtClean="0">
                <a:hlinkClick r:id="rId3"/>
              </a:rPr>
              <a:t>https://www.statnews.com/2021/02/02/comparing-the-covid-19-vaccines-developed-by-pfizer-moderna-and-johnson-johnson/</a:t>
            </a:r>
            <a:endParaRPr lang="en-US" sz="1600" dirty="0" smtClean="0"/>
          </a:p>
          <a:p>
            <a:pPr lvl="2"/>
            <a:r>
              <a:rPr lang="en-GB" sz="1600" u="sng" dirty="0" smtClean="0">
                <a:hlinkClick r:id="rId4"/>
              </a:rPr>
              <a:t>https://www.vox.com/22362894/which-covid-vaccine-is-better-moderna-vs-pfizer-video</a:t>
            </a:r>
            <a:endParaRPr lang="en-US" sz="1600" dirty="0" smtClean="0"/>
          </a:p>
          <a:p>
            <a:pPr lvl="2"/>
            <a:r>
              <a:rPr lang="en-GB" sz="1600" u="sng" dirty="0" smtClean="0">
                <a:hlinkClick r:id="rId5"/>
              </a:rPr>
              <a:t>https://www.dph.illinois.gov/covid19/vaccinedata?county=Illinois#InventoryReporting</a:t>
            </a:r>
            <a:endParaRPr lang="en-US" sz="1600" dirty="0" smtClean="0"/>
          </a:p>
          <a:p>
            <a:pPr lvl="1">
              <a:buNone/>
            </a:pPr>
            <a:endParaRPr lang="en-GB" sz="2400" dirty="0" smtClean="0"/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3- Step 2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3-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48719"/>
            <a:ext cx="7772399" cy="394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Data Science (DS) is the Art of finding unknown business questions and their answers by analyzing the different data sources and using the data-driven decision-making process.</a:t>
            </a:r>
          </a:p>
          <a:p>
            <a:r>
              <a:rPr lang="en-US" sz="1800" dirty="0" smtClean="0"/>
              <a:t>This Presentation is the Part of Term End DS project Milestone -2</a:t>
            </a:r>
          </a:p>
          <a:p>
            <a:r>
              <a:rPr lang="en-US" sz="1800" dirty="0" smtClean="0"/>
              <a:t> This presentation is focused on preparing the datasets  for solving problems</a:t>
            </a:r>
          </a:p>
          <a:p>
            <a:r>
              <a:rPr lang="en-US" sz="1800" dirty="0" smtClean="0"/>
              <a:t>Find below the end goal of Term-end project </a:t>
            </a:r>
          </a:p>
          <a:p>
            <a:pPr lvl="1"/>
            <a:r>
              <a:rPr lang="en-US" sz="1800" dirty="0" smtClean="0"/>
              <a:t>Prepare datasets for solving problems.</a:t>
            </a:r>
          </a:p>
          <a:p>
            <a:pPr lvl="1"/>
            <a:r>
              <a:rPr lang="en-US" sz="1800" dirty="0" smtClean="0"/>
              <a:t>Recommend appropriate data modeling techniques to test hypotheses.</a:t>
            </a:r>
          </a:p>
          <a:p>
            <a:pPr lvl="1"/>
            <a:r>
              <a:rPr lang="en-US" sz="1800" dirty="0" smtClean="0"/>
              <a:t>Communicate data science results into answers for domain challenges.</a:t>
            </a:r>
          </a:p>
          <a:p>
            <a:pPr lvl="1"/>
            <a:r>
              <a:rPr lang="en-US" sz="1800" dirty="0" smtClean="0"/>
              <a:t>Identify ethical considerations in dataset preparation and modeling.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3-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2221869"/>
            <a:ext cx="7543800" cy="334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3-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7543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3-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38029"/>
            <a:ext cx="7391400" cy="370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3-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1852"/>
            <a:ext cx="7543800" cy="396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3-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1852"/>
            <a:ext cx="7543800" cy="396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Questions for topic 4</a:t>
            </a:r>
          </a:p>
          <a:p>
            <a:r>
              <a:rPr lang="en-GB" sz="2000" dirty="0" smtClean="0"/>
              <a:t>Which is the preferred pet in the USA (Cat or Dog)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GB" sz="1600" dirty="0" smtClean="0"/>
              <a:t>How trending sentiments look for cat keyword</a:t>
            </a:r>
            <a:endParaRPr lang="en-US" sz="1600" dirty="0" smtClean="0"/>
          </a:p>
          <a:p>
            <a:pPr lvl="1"/>
            <a:r>
              <a:rPr lang="en-GB" sz="1600" dirty="0" smtClean="0"/>
              <a:t>How trending sentiments look dog trend</a:t>
            </a:r>
            <a:endParaRPr lang="en-US" sz="1600" dirty="0" smtClean="0"/>
          </a:p>
          <a:p>
            <a:pPr lvl="1"/>
            <a:r>
              <a:rPr lang="en-GB" sz="1600" dirty="0" smtClean="0"/>
              <a:t>How trending sentiments look new pets</a:t>
            </a:r>
            <a:endParaRPr lang="en-US" sz="1600" dirty="0" smtClean="0"/>
          </a:p>
          <a:p>
            <a:pPr lvl="1"/>
            <a:r>
              <a:rPr lang="en-GB" sz="1600" dirty="0" smtClean="0"/>
              <a:t>How trending sentiments look car food</a:t>
            </a:r>
            <a:endParaRPr lang="en-US" sz="1600" dirty="0" smtClean="0"/>
          </a:p>
          <a:p>
            <a:pPr lvl="1"/>
            <a:r>
              <a:rPr lang="en-GB" sz="1600" dirty="0" smtClean="0"/>
              <a:t>How trending sentiments look dog food</a:t>
            </a:r>
            <a:endParaRPr lang="en-US" sz="1600" dirty="0" smtClean="0"/>
          </a:p>
          <a:p>
            <a:pPr lvl="1"/>
            <a:r>
              <a:rPr lang="en-GB" sz="1600" dirty="0" smtClean="0"/>
              <a:t>How trending sentiments look vet hospitals</a:t>
            </a:r>
            <a:endParaRPr lang="en-US" sz="1600" dirty="0" smtClean="0"/>
          </a:p>
          <a:p>
            <a:pPr lvl="1"/>
            <a:r>
              <a:rPr lang="en-GB" sz="1600" dirty="0" smtClean="0"/>
              <a:t>How trending sentiments look for cat training and dog training</a:t>
            </a:r>
            <a:endParaRPr lang="en-US" sz="1600" dirty="0" smtClean="0"/>
          </a:p>
          <a:p>
            <a:pPr lvl="1"/>
            <a:r>
              <a:rPr lang="en-GB" sz="1600" dirty="0" smtClean="0"/>
              <a:t>How trending sentiments look for cat breeds vs. dog breeds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4- Step 1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200" dirty="0" smtClean="0"/>
              <a:t>Which is the preferred pet in the USA (Cat or Dog)</a:t>
            </a:r>
            <a:endParaRPr lang="en-US" sz="2200" dirty="0" smtClean="0"/>
          </a:p>
          <a:p>
            <a:pPr lvl="1"/>
            <a:r>
              <a:rPr lang="en-GB" sz="2200" dirty="0" smtClean="0"/>
              <a:t>Data collected from </a:t>
            </a:r>
            <a:r>
              <a:rPr lang="en-GB" sz="2200" dirty="0" err="1" smtClean="0"/>
              <a:t>google</a:t>
            </a:r>
            <a:r>
              <a:rPr lang="en-GB" sz="2200" dirty="0" smtClean="0"/>
              <a:t> search </a:t>
            </a:r>
            <a:endParaRPr lang="en-US" sz="2200" dirty="0" smtClean="0"/>
          </a:p>
          <a:p>
            <a:pPr lvl="1"/>
            <a:r>
              <a:rPr lang="en-GB" sz="2200" u="sng" dirty="0" smtClean="0">
                <a:hlinkClick r:id="rId2"/>
              </a:rPr>
              <a:t>https://easypetfence.com/pages/do-people-like-dogs-or-cats-better</a:t>
            </a:r>
            <a:endParaRPr lang="en-US" sz="2200" dirty="0" smtClean="0"/>
          </a:p>
          <a:p>
            <a:pPr lvl="1"/>
            <a:r>
              <a:rPr lang="en-GB" sz="2200" u="sng" dirty="0" smtClean="0">
                <a:hlinkClick r:id="rId3"/>
              </a:rPr>
              <a:t>https://www.petsecure.com.au/pet-care/a-guide-to-worldwide-pet-ownership/</a:t>
            </a:r>
            <a:endParaRPr lang="en-US" sz="2200" dirty="0" smtClean="0"/>
          </a:p>
          <a:p>
            <a:pPr lvl="1"/>
            <a:r>
              <a:rPr lang="en-GB" sz="2200" u="sng" dirty="0" smtClean="0">
                <a:hlinkClick r:id="rId4"/>
              </a:rPr>
              <a:t>https://www.usatoday.com/story/tech/reviewedcom/2020/05/04/15-most-popular-pet-products-you-can-get-petco/111649590/</a:t>
            </a:r>
            <a:endParaRPr lang="en-US" sz="2200" dirty="0" smtClean="0"/>
          </a:p>
          <a:p>
            <a:pPr>
              <a:buNone/>
            </a:pPr>
            <a:endParaRPr lang="en-GB" sz="2400" dirty="0" smtClean="0"/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4- Step 2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4-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2178924"/>
            <a:ext cx="7620000" cy="368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4-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20866"/>
            <a:ext cx="7543800" cy="374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4-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2178714"/>
            <a:ext cx="7696200" cy="376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400" dirty="0" smtClean="0"/>
              <a:t>Does Weather forecasting information helps in reducing the road </a:t>
            </a:r>
            <a:r>
              <a:rPr lang="en-GB" sz="2400" dirty="0" smtClean="0"/>
              <a:t>accidents (during winter weather)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Research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4-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2147276"/>
            <a:ext cx="7391400" cy="379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4-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620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Questions for topic 5</a:t>
            </a:r>
          </a:p>
          <a:p>
            <a:pPr lvl="0"/>
            <a:r>
              <a:rPr lang="en-GB" sz="2000" dirty="0" smtClean="0"/>
              <a:t>Dose an economic downturn impact peoples questions for a night dream</a:t>
            </a:r>
            <a:endParaRPr lang="en-US" sz="2000" dirty="0" smtClean="0"/>
          </a:p>
          <a:p>
            <a:pPr lvl="1"/>
            <a:r>
              <a:rPr lang="en-GB" sz="1600" dirty="0" smtClean="0"/>
              <a:t>Find trends for dream search in united state</a:t>
            </a:r>
            <a:endParaRPr lang="en-US" sz="1600" dirty="0" smtClean="0"/>
          </a:p>
          <a:p>
            <a:pPr lvl="1"/>
            <a:r>
              <a:rPr lang="en-GB" sz="1600" dirty="0" smtClean="0"/>
              <a:t>Find </a:t>
            </a:r>
            <a:r>
              <a:rPr lang="en-GB" sz="1600" dirty="0" err="1" smtClean="0"/>
              <a:t>dow</a:t>
            </a:r>
            <a:r>
              <a:rPr lang="en-GB" sz="1600" dirty="0" smtClean="0"/>
              <a:t>, </a:t>
            </a:r>
            <a:r>
              <a:rPr lang="en-GB" sz="1600" dirty="0" err="1" smtClean="0"/>
              <a:t>Nasdaq</a:t>
            </a:r>
            <a:r>
              <a:rPr lang="en-GB" sz="1600" dirty="0" smtClean="0"/>
              <a:t>, </a:t>
            </a:r>
            <a:r>
              <a:rPr lang="en-GB" sz="1600" dirty="0" err="1" smtClean="0"/>
              <a:t>coronavirus</a:t>
            </a:r>
            <a:r>
              <a:rPr lang="en-GB" sz="1600" dirty="0" smtClean="0"/>
              <a:t> cases, job data graph for a YTD.</a:t>
            </a:r>
            <a:endParaRPr lang="en-US" sz="1600" dirty="0" smtClean="0"/>
          </a:p>
          <a:p>
            <a:pPr lvl="1"/>
            <a:r>
              <a:rPr lang="en-GB" sz="1600" dirty="0" smtClean="0"/>
              <a:t>Find trends for good dreams graph for a YTD</a:t>
            </a:r>
            <a:endParaRPr lang="en-US" sz="1600" dirty="0" smtClean="0"/>
          </a:p>
          <a:p>
            <a:pPr lvl="1"/>
            <a:r>
              <a:rPr lang="en-GB" sz="1600" dirty="0" smtClean="0"/>
              <a:t>Find for trends for bad dreams graph for a YTD</a:t>
            </a:r>
            <a:endParaRPr lang="en-US" sz="1600" dirty="0" smtClean="0"/>
          </a:p>
          <a:p>
            <a:pPr lvl="1"/>
            <a:r>
              <a:rPr lang="en-GB" sz="1600" dirty="0" smtClean="0"/>
              <a:t>Find correlation between graphs</a:t>
            </a:r>
            <a:endParaRPr lang="en-US" sz="1600" dirty="0" smtClean="0"/>
          </a:p>
          <a:p>
            <a:pPr lvl="1"/>
            <a:r>
              <a:rPr lang="en-GB" sz="1600" dirty="0" smtClean="0"/>
              <a:t>Find trends for Psychiatrists or Psychologists</a:t>
            </a:r>
            <a:endParaRPr lang="en-US" sz="1600" dirty="0" smtClean="0"/>
          </a:p>
          <a:p>
            <a:pPr lvl="1"/>
            <a:r>
              <a:rPr lang="en-GB" sz="1600" dirty="0" smtClean="0"/>
              <a:t>Find the trends for a search like not getting sleep</a:t>
            </a:r>
            <a:endParaRPr lang="en-US" sz="1600" dirty="0" smtClean="0"/>
          </a:p>
          <a:p>
            <a:pPr lvl="1"/>
            <a:r>
              <a:rPr lang="en-GB" sz="1600" dirty="0" smtClean="0"/>
              <a:t>Find articles related to sleep and dream 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5- Step 1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 smtClean="0"/>
              <a:t>Dose an economic downturn impact peoples questions for a night dream</a:t>
            </a:r>
            <a:endParaRPr lang="en-US" sz="2000" dirty="0" smtClean="0"/>
          </a:p>
          <a:p>
            <a:pPr>
              <a:buNone/>
            </a:pPr>
            <a:r>
              <a:rPr lang="en-GB" sz="2800" b="1" dirty="0" smtClean="0"/>
              <a:t> </a:t>
            </a:r>
            <a:endParaRPr lang="en-US" sz="2800" dirty="0" smtClean="0"/>
          </a:p>
          <a:p>
            <a:pPr lvl="1"/>
            <a:r>
              <a:rPr lang="en-GB" sz="2000" u="sng" dirty="0" smtClean="0">
                <a:hlinkClick r:id="rId2"/>
              </a:rPr>
              <a:t>https://www.bea.gov/news/2021/gross-domestic-product-4th-quarter-and-year-2020-advance-estimate#:~:text=Real%20GDP%20decreased%203.5%20percent,in%202019%20(table%201)</a:t>
            </a:r>
            <a:r>
              <a:rPr lang="en-GB" sz="2000" dirty="0" smtClean="0"/>
              <a:t>.</a:t>
            </a:r>
            <a:endParaRPr lang="en-US" sz="2000" dirty="0" smtClean="0"/>
          </a:p>
          <a:p>
            <a:pPr lvl="1"/>
            <a:r>
              <a:rPr lang="en-GB" sz="2000" u="sng" dirty="0" smtClean="0">
                <a:hlinkClick r:id="rId3"/>
              </a:rPr>
              <a:t>https://www.investing.com/</a:t>
            </a:r>
            <a:endParaRPr lang="en-US" sz="2000" dirty="0" smtClean="0"/>
          </a:p>
          <a:p>
            <a:pPr lvl="1">
              <a:buNone/>
            </a:pPr>
            <a:endParaRPr lang="en-GB" sz="2400" dirty="0" smtClean="0"/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5- Step 2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5-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7514" y="1991042"/>
            <a:ext cx="6674485" cy="395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5-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1852"/>
            <a:ext cx="7543800" cy="396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5-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1010" y="2072957"/>
            <a:ext cx="6650990" cy="402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5-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1642" y="2057400"/>
            <a:ext cx="697515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5-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1010" y="2072957"/>
            <a:ext cx="6650990" cy="402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5-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6400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Questions for topic 1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sz="2000" dirty="0" smtClean="0"/>
              <a:t>Do we have related blogs or articles in Google </a:t>
            </a:r>
            <a:r>
              <a:rPr lang="en-GB" sz="2000" dirty="0" smtClean="0"/>
              <a:t>search for </a:t>
            </a:r>
            <a:r>
              <a:rPr lang="en-GB" sz="2000" dirty="0" smtClean="0"/>
              <a:t>initial information</a:t>
            </a:r>
            <a:r>
              <a:rPr lang="en-GB" sz="2000" dirty="0" smtClean="0"/>
              <a:t>?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sz="2000" dirty="0" smtClean="0"/>
              <a:t>Do we have winter season </a:t>
            </a:r>
            <a:r>
              <a:rPr lang="en-GB" sz="2000" dirty="0" smtClean="0"/>
              <a:t>road accident data </a:t>
            </a:r>
            <a:endParaRPr lang="en-GB" sz="20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GB" sz="2000" dirty="0" smtClean="0"/>
              <a:t>How the weather temperature are correlate with accident counts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sz="2000" dirty="0" smtClean="0"/>
              <a:t>Do we have </a:t>
            </a:r>
            <a:r>
              <a:rPr lang="en-GB" sz="2000" dirty="0" smtClean="0"/>
              <a:t>summer </a:t>
            </a:r>
            <a:r>
              <a:rPr lang="en-GB" sz="2000" dirty="0" smtClean="0"/>
              <a:t>season road accident data </a:t>
            </a:r>
            <a:endParaRPr lang="en-US" sz="20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GB" sz="2000" dirty="0" smtClean="0"/>
              <a:t>Search </a:t>
            </a:r>
            <a:r>
              <a:rPr lang="en-GB" sz="2000" dirty="0" smtClean="0"/>
              <a:t>the public reported road accident records of specific area or city by </a:t>
            </a:r>
            <a:r>
              <a:rPr lang="en-GB" sz="2000" dirty="0" smtClean="0"/>
              <a:t>months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sz="2000" dirty="0" smtClean="0"/>
              <a:t>Dose extreme weather impacts search trends for weather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sz="2000" dirty="0" smtClean="0"/>
              <a:t>Do we have any data related to yearly increasing vehicles counts in a road </a:t>
            </a:r>
            <a:endParaRPr lang="en-US" sz="20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GB" sz="2000" dirty="0" smtClean="0"/>
              <a:t>Find </a:t>
            </a:r>
            <a:r>
              <a:rPr lang="en-GB" sz="2000" dirty="0" smtClean="0"/>
              <a:t>the interrelations on the search for emergency care with accident </a:t>
            </a:r>
            <a:r>
              <a:rPr lang="en-GB" sz="2000" dirty="0" smtClean="0"/>
              <a:t>data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1- Step 1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5-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1" y="2228934"/>
            <a:ext cx="7620000" cy="394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5-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7467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GB" sz="2400" b="1" dirty="0" smtClean="0"/>
              <a:t>Data Collected from Google Trends</a:t>
            </a:r>
            <a:r>
              <a:rPr lang="en-GB" sz="2400" dirty="0" smtClean="0"/>
              <a:t>:</a:t>
            </a:r>
          </a:p>
          <a:p>
            <a:pPr lvl="1"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for Topic 5- Step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14537"/>
            <a:ext cx="7086599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Seth Stephens (2017). </a:t>
            </a:r>
            <a:r>
              <a:rPr lang="en-GB" sz="2000" i="1" dirty="0" smtClean="0"/>
              <a:t>Everybody Lies</a:t>
            </a:r>
            <a:r>
              <a:rPr lang="en-GB" sz="2000" dirty="0" smtClean="0"/>
              <a:t>. DEY ST.</a:t>
            </a:r>
            <a:endParaRPr lang="en-US" sz="2000" dirty="0" smtClean="0"/>
          </a:p>
          <a:p>
            <a:r>
              <a:rPr lang="en-GB" sz="2000" dirty="0" smtClean="0"/>
              <a:t>Web references:</a:t>
            </a:r>
            <a:endParaRPr lang="en-US" sz="2000" dirty="0" smtClean="0"/>
          </a:p>
          <a:p>
            <a:r>
              <a:rPr lang="en-GB" sz="2000" u="sng" dirty="0" smtClean="0">
                <a:hlinkClick r:id="rId2"/>
              </a:rPr>
              <a:t>https://trends.google.com/trends/yis/2011/US/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94360" indent="-457200">
              <a:buNone/>
            </a:pPr>
            <a:r>
              <a:rPr lang="en-GB" sz="2600" dirty="0" smtClean="0"/>
              <a:t>Do we have related blogs or articles in Google search for initial information?</a:t>
            </a:r>
          </a:p>
          <a:p>
            <a:pPr>
              <a:buNone/>
            </a:pPr>
            <a:r>
              <a:rPr lang="en-GB" sz="2600" dirty="0" smtClean="0"/>
              <a:t>Data </a:t>
            </a:r>
            <a:r>
              <a:rPr lang="en-GB" sz="2600" dirty="0" smtClean="0"/>
              <a:t>Collected from Google search</a:t>
            </a:r>
            <a:r>
              <a:rPr lang="en-GB" sz="2600" dirty="0" smtClean="0"/>
              <a:t>:</a:t>
            </a:r>
          </a:p>
          <a:p>
            <a:pPr lvl="1"/>
            <a:r>
              <a:rPr lang="en-US" sz="2200" dirty="0" smtClean="0">
                <a:hlinkClick r:id="rId2"/>
              </a:rPr>
              <a:t>https://accidenttreatmentcenters.com/surprising-winter-weather-driving-statistics/</a:t>
            </a:r>
          </a:p>
          <a:p>
            <a:pPr lvl="1"/>
            <a:r>
              <a:rPr lang="en-GB" sz="2200" dirty="0" smtClean="0">
                <a:hlinkClick r:id="rId2"/>
              </a:rPr>
              <a:t>https://www.vaisala.com/en/case/using-weather-information-reduce-accidents-and-improve-traffic-flow</a:t>
            </a:r>
            <a:endParaRPr lang="en-US" sz="2200" dirty="0" smtClean="0"/>
          </a:p>
          <a:p>
            <a:pPr lvl="1"/>
            <a:r>
              <a:rPr lang="en-GB" sz="2200" dirty="0" smtClean="0">
                <a:hlinkClick r:id="rId3"/>
              </a:rPr>
              <a:t>https://weatherspark.com/y/14091/Average-Weather-in-Chicago-Illinois-United-States-Year-Round</a:t>
            </a:r>
            <a:endParaRPr lang="en-US" sz="2200" dirty="0" smtClean="0"/>
          </a:p>
          <a:p>
            <a:pPr lvl="1"/>
            <a:r>
              <a:rPr lang="en-US" sz="2200" dirty="0" smtClean="0"/>
              <a:t>Extracted below information from above pasted articles links</a:t>
            </a:r>
          </a:p>
          <a:p>
            <a:pPr lvl="1"/>
            <a:endParaRPr lang="en-US" sz="2200" dirty="0" smtClean="0"/>
          </a:p>
          <a:p>
            <a:pPr lvl="2"/>
            <a:r>
              <a:rPr lang="en-US" sz="2000" dirty="0" smtClean="0"/>
              <a:t>Over 70% of US roads are in snowy regions.</a:t>
            </a:r>
          </a:p>
          <a:p>
            <a:pPr lvl="2"/>
            <a:r>
              <a:rPr lang="en-US" sz="2000" dirty="0" smtClean="0"/>
              <a:t>About 70% of the US population lives in snowy regions.</a:t>
            </a:r>
          </a:p>
          <a:p>
            <a:pPr lvl="2"/>
            <a:r>
              <a:rPr lang="en-US" sz="2000" dirty="0" smtClean="0"/>
              <a:t>17% of all vehicle crashes happen in winter conditions.</a:t>
            </a:r>
          </a:p>
          <a:p>
            <a:pPr lvl="2"/>
            <a:r>
              <a:rPr lang="en-US" sz="2000" dirty="0" smtClean="0"/>
              <a:t>1,836 people die annually due to snowy and icy pavement.</a:t>
            </a:r>
          </a:p>
          <a:p>
            <a:pPr lvl="2"/>
            <a:r>
              <a:rPr lang="en-US" sz="2000" dirty="0" smtClean="0"/>
              <a:t>There are 156,164 crashes annually due to icy roads.</a:t>
            </a:r>
          </a:p>
          <a:p>
            <a:pPr lvl="2"/>
            <a:r>
              <a:rPr lang="en-US" sz="2000" dirty="0" smtClean="0"/>
              <a:t>More than 1,300 people are killed in car crashes on snowy or icy roads every year.</a:t>
            </a:r>
          </a:p>
          <a:p>
            <a:pPr lvl="2"/>
            <a:r>
              <a:rPr lang="en-US" sz="2000" dirty="0" smtClean="0"/>
              <a:t>Over 116,800 people get injured in car accidents on snowy or icy roads every year.</a:t>
            </a:r>
          </a:p>
          <a:p>
            <a:pPr lvl="2"/>
            <a:r>
              <a:rPr lang="en-US" sz="2000" dirty="0" smtClean="0"/>
              <a:t>Every year, about 76,000 people are injured in traffic accidents during snowfall.</a:t>
            </a:r>
          </a:p>
          <a:p>
            <a:pPr lvl="2"/>
            <a:r>
              <a:rPr lang="en-US" sz="2000" dirty="0" smtClean="0"/>
              <a:t>About 70% of accidental fatalities that occur during winter happen in cars.</a:t>
            </a:r>
          </a:p>
          <a:p>
            <a:pPr lvl="2"/>
            <a:r>
              <a:rPr lang="en-US" sz="2000" dirty="0" smtClean="0"/>
              <a:t>800 Americans die in car crashes annually while driving in winter weather conditions.</a:t>
            </a:r>
          </a:p>
          <a:p>
            <a:pPr lvl="1"/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</a:t>
            </a:r>
            <a:r>
              <a:rPr lang="en-US" dirty="0" smtClean="0"/>
              <a:t>for Question 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0392" lvl="1" indent="-457200">
              <a:buNone/>
            </a:pPr>
            <a:r>
              <a:rPr lang="en-GB" sz="2200" dirty="0" smtClean="0"/>
              <a:t>Do we have winter season road accident data </a:t>
            </a:r>
            <a:endParaRPr lang="en-GB" sz="2200" dirty="0" smtClean="0"/>
          </a:p>
          <a:p>
            <a:pPr marL="850392" lvl="1" indent="-457200">
              <a:buNone/>
            </a:pPr>
            <a:endParaRPr lang="en-GB" sz="2200" dirty="0" smtClean="0"/>
          </a:p>
          <a:p>
            <a:pPr marL="850392" lvl="1" indent="-457200">
              <a:buNone/>
            </a:pPr>
            <a:r>
              <a:rPr lang="en-GB" sz="2200" dirty="0" smtClean="0">
                <a:hlinkClick r:id="rId3"/>
              </a:rPr>
              <a:t>https://highways.dot.gov</a:t>
            </a:r>
            <a:r>
              <a:rPr lang="en-GB" sz="2200" dirty="0" smtClean="0">
                <a:hlinkClick r:id="rId3"/>
              </a:rPr>
              <a:t>/</a:t>
            </a:r>
            <a:endParaRPr lang="en-GB" sz="2200" dirty="0" smtClean="0"/>
          </a:p>
          <a:p>
            <a:pPr marL="850392" lvl="1" indent="-457200">
              <a:buNone/>
            </a:pPr>
            <a:endParaRPr lang="en-GB" sz="2200" dirty="0" smtClean="0"/>
          </a:p>
          <a:p>
            <a:pPr marL="850392" lvl="1" indent="-457200">
              <a:buNone/>
            </a:pPr>
            <a:r>
              <a:rPr lang="en-GB" sz="2200" dirty="0" smtClean="0"/>
              <a:t>Attached accident data for DEC,JAN, FEB,MARCH months (2011 to 2019)</a:t>
            </a:r>
          </a:p>
          <a:p>
            <a:pPr marL="850392" lvl="1" indent="-457200">
              <a:buNone/>
            </a:pPr>
            <a:endParaRPr lang="en-GB" sz="2200" dirty="0" smtClean="0"/>
          </a:p>
          <a:p>
            <a:pPr lvl="1"/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Gathering </a:t>
            </a:r>
            <a:r>
              <a:rPr lang="en-US" dirty="0" smtClean="0"/>
              <a:t>for Question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3810000"/>
          <a:ext cx="914400" cy="771525"/>
        </p:xfrm>
        <a:graphic>
          <a:graphicData uri="http://schemas.openxmlformats.org/presentationml/2006/ole">
            <p:oleObj spid="_x0000_s1026" name="Worksheet" showAsIcon="1" r:id="rId4" imgW="914400" imgH="77148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86836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Created Visuals  from accident data -1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0"/>
            <a:ext cx="8153400" cy="234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86836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Created Visuals  from accident data -2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4191000" cy="227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4706" y="5562600"/>
            <a:ext cx="452929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429000"/>
            <a:ext cx="4495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5842" y="1143000"/>
            <a:ext cx="451815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62823" y="3429000"/>
            <a:ext cx="448117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1228</TotalTime>
  <Words>1370</Words>
  <Application>Microsoft Office PowerPoint</Application>
  <PresentationFormat>On-screen Show (4:3)</PresentationFormat>
  <Paragraphs>214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Concourse</vt:lpstr>
      <vt:lpstr>Microsoft Office Excel Worksheet</vt:lpstr>
      <vt:lpstr>Term Project Milestone-2 </vt:lpstr>
      <vt:lpstr>Outline</vt:lpstr>
      <vt:lpstr>Background</vt:lpstr>
      <vt:lpstr>Topics of Research</vt:lpstr>
      <vt:lpstr>Data Gathering for Topic 1- Step 1 </vt:lpstr>
      <vt:lpstr>Data Gathering for Question 1 </vt:lpstr>
      <vt:lpstr>Data Gathering for Question 2 </vt:lpstr>
      <vt:lpstr>Created Visuals  from accident data -1 </vt:lpstr>
      <vt:lpstr>Created Visuals  from accident data -2 </vt:lpstr>
      <vt:lpstr>Data Gathering for Topic 1- Step 2 </vt:lpstr>
      <vt:lpstr>Data Gathering for Topic 1- Step 2 </vt:lpstr>
      <vt:lpstr>Data Gathering for Topic 1- Step 2 </vt:lpstr>
      <vt:lpstr>Data Gathering for Topic 1- Step 2 </vt:lpstr>
      <vt:lpstr>Data Gathering for Topic 2- Step 1 </vt:lpstr>
      <vt:lpstr>Data Gathering for Topic 2- Step 2 </vt:lpstr>
      <vt:lpstr>Data Gathering for Topic 2- Step 2 </vt:lpstr>
      <vt:lpstr>Data Gathering for Topic 2- Step 2 </vt:lpstr>
      <vt:lpstr>Data Gathering for Topic 2- Step 2 </vt:lpstr>
      <vt:lpstr>Data Gathering for Topic 2- Step 2 </vt:lpstr>
      <vt:lpstr>Data Gathering for Topic 2- Step 2 </vt:lpstr>
      <vt:lpstr>Data Gathering for Topic 2- Step 2 </vt:lpstr>
      <vt:lpstr>Data Gathering for Topic 2- Step 2 </vt:lpstr>
      <vt:lpstr>Data Gathering for Topic 2- Step 2 </vt:lpstr>
      <vt:lpstr>Data Gathering for Topic 2- Step 2 </vt:lpstr>
      <vt:lpstr>Data Gathering for Topic 2- Step 2 </vt:lpstr>
      <vt:lpstr>Data Gathering for Topic 3- Step 1 </vt:lpstr>
      <vt:lpstr>Data Gathering for Topic 3- Step 1 </vt:lpstr>
      <vt:lpstr>Data Gathering for Topic 3- Step 2 </vt:lpstr>
      <vt:lpstr>Data Gathering for Topic 3- Step 2 </vt:lpstr>
      <vt:lpstr>Data Gathering for Topic 3- Step 2 </vt:lpstr>
      <vt:lpstr>Data Gathering for Topic 3- Step 2 </vt:lpstr>
      <vt:lpstr>Data Gathering for Topic 3- Step 2 </vt:lpstr>
      <vt:lpstr>Data Gathering for Topic 3- Step 2 </vt:lpstr>
      <vt:lpstr>Data Gathering for Topic 3- Step 2 </vt:lpstr>
      <vt:lpstr>Data Gathering for Topic 4- Step 1 </vt:lpstr>
      <vt:lpstr>Data Gathering for Topic 4- Step 2 </vt:lpstr>
      <vt:lpstr>Data Gathering for Topic 4- Step 2 </vt:lpstr>
      <vt:lpstr>Data Gathering for Topic 4- Step 2 </vt:lpstr>
      <vt:lpstr>Data Gathering for Topic 4- Step 2 </vt:lpstr>
      <vt:lpstr>Data Gathering for Topic 4- Step 2 </vt:lpstr>
      <vt:lpstr>Data Gathering for Topic 4- Step 2 </vt:lpstr>
      <vt:lpstr>Data Gathering for Topic 5- Step 1 </vt:lpstr>
      <vt:lpstr>Data Gathering for Topic 5- Step 2 </vt:lpstr>
      <vt:lpstr>Data Gathering for Topic 5- Step 2 </vt:lpstr>
      <vt:lpstr>Data Gathering for Topic 5- Step 2 </vt:lpstr>
      <vt:lpstr>Data Gathering for Topic 5- Step 2 </vt:lpstr>
      <vt:lpstr>Data Gathering for Topic 5- Step 2 </vt:lpstr>
      <vt:lpstr>Data Gathering for Topic 5- Step 2 </vt:lpstr>
      <vt:lpstr>Data Gathering for Topic 5- Step 2 </vt:lpstr>
      <vt:lpstr>Data Gathering for Topic 5- Step 2 </vt:lpstr>
      <vt:lpstr>Data Gathering for Topic 5- Step 2 </vt:lpstr>
      <vt:lpstr>Data Gathering for Topic 5- Step 2 </vt:lpstr>
      <vt:lpstr>Refrences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dell</dc:creator>
  <cp:lastModifiedBy>dell</cp:lastModifiedBy>
  <cp:revision>28</cp:revision>
  <dcterms:created xsi:type="dcterms:W3CDTF">2006-08-16T00:00:00Z</dcterms:created>
  <dcterms:modified xsi:type="dcterms:W3CDTF">2021-05-15T14:16:11Z</dcterms:modified>
</cp:coreProperties>
</file>