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58" r:id="rId4"/>
    <p:sldId id="267" r:id="rId5"/>
    <p:sldId id="268" r:id="rId6"/>
    <p:sldId id="269" r:id="rId7"/>
    <p:sldId id="318" r:id="rId8"/>
    <p:sldId id="319" r:id="rId9"/>
    <p:sldId id="320" r:id="rId10"/>
    <p:sldId id="321" r:id="rId11"/>
    <p:sldId id="322" r:id="rId12"/>
    <p:sldId id="323" r:id="rId13"/>
    <p:sldId id="324" r:id="rId14"/>
    <p:sldId id="325" r:id="rId15"/>
    <p:sldId id="327" r:id="rId16"/>
    <p:sldId id="328" r:id="rId17"/>
    <p:sldId id="329" r:id="rId18"/>
    <p:sldId id="265" r:id="rId19"/>
    <p:sldId id="331" r:id="rId20"/>
    <p:sldId id="330"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97" autoAdjust="0"/>
  </p:normalViewPr>
  <p:slideViewPr>
    <p:cSldViewPr>
      <p:cViewPr varScale="1">
        <p:scale>
          <a:sx n="84" d="100"/>
          <a:sy n="84" d="100"/>
        </p:scale>
        <p:origin x="-23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EAD5C6-6C36-4279-994A-2A3D17EFB787}" type="datetimeFigureOut">
              <a:rPr lang="en-US" smtClean="0"/>
              <a:pPr/>
              <a:t>5/14/2021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82EE0-8940-4FBF-A53B-EED6E698EA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5/14/2021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5/14/2021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5/14/2021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5/14/2021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5/14/2021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yberactive.bellevue.edu/webapps/blackboard/execute/courseMain?course_id=_500210_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ighways.dot.gov/"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Excel_Worksheet2.xlsx"/></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usclimatedata.com/climate/chicago/illinois/united-states/usil2527"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Excel_97-2003_Worksheet1.xls"/></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hwa.dot.gov/resources/pubstats/"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Microsoft_Office_Excel_97-2003_Worksheet3.xls"/></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rends.google.com/trends/yis/2011/U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eatherspark.com/y/14091/Average-Weather-in-Chicago-Illinois-United-States-Year-Round" TargetMode="External"/><Relationship Id="rId2" Type="http://schemas.openxmlformats.org/officeDocument/2006/relationships/hyperlink" Target="https://www.vaisala.com/en/case/using-weather-information-reduce-accidents-and-improve-traffic-flo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ighways.dot.gov/"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Worksheet1.xlsx"/></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smtClean="0">
                <a:effectLst/>
                <a:latin typeface="Arial" pitchFamily="34" charset="0"/>
                <a:cs typeface="Arial" pitchFamily="34" charset="0"/>
              </a:rPr>
              <a:t>Term Project </a:t>
            </a:r>
            <a:r>
              <a:rPr lang="en-US" b="0" dirty="0" smtClean="0">
                <a:effectLst/>
                <a:latin typeface="Arial" pitchFamily="34" charset="0"/>
                <a:cs typeface="Arial" pitchFamily="34" charset="0"/>
              </a:rPr>
              <a:t>Milestone-3 </a:t>
            </a:r>
            <a:endParaRPr lang="en-US" b="0" dirty="0">
              <a:effectLst/>
              <a:latin typeface="Arial" pitchFamily="34" charset="0"/>
              <a:cs typeface="Arial" pitchFamily="34" charset="0"/>
            </a:endParaRPr>
          </a:p>
        </p:txBody>
      </p:sp>
      <p:sp>
        <p:nvSpPr>
          <p:cNvPr id="3" name="Subtitle 2"/>
          <p:cNvSpPr>
            <a:spLocks noGrp="1"/>
          </p:cNvSpPr>
          <p:nvPr>
            <p:ph type="subTitle" idx="1"/>
          </p:nvPr>
        </p:nvSpPr>
        <p:spPr>
          <a:xfrm>
            <a:off x="762000" y="3581400"/>
            <a:ext cx="7772400" cy="1199704"/>
          </a:xfrm>
        </p:spPr>
        <p:txBody>
          <a:bodyPr>
            <a:normAutofit fontScale="47500" lnSpcReduction="20000"/>
          </a:bodyPr>
          <a:lstStyle/>
          <a:p>
            <a:pPr fontAlgn="auto"/>
            <a:r>
              <a:rPr lang="en-US" b="1" dirty="0" smtClean="0">
                <a:latin typeface="Arial" pitchFamily="34" charset="0"/>
                <a:cs typeface="Arial" pitchFamily="34" charset="0"/>
                <a:hlinkClick r:id="rId2" tooltip="DSC500-T301 Introduction to Data Science (2215-1)"/>
              </a:rPr>
              <a:t>DSC500-T301 Introduction to Data Science (2215-1)</a:t>
            </a:r>
            <a:endParaRPr lang="en-US" b="1"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Prashant Raghuwanshi</a:t>
            </a:r>
          </a:p>
          <a:p>
            <a:r>
              <a:rPr lang="en-US" dirty="0" smtClean="0">
                <a:latin typeface="Arial" pitchFamily="34" charset="0"/>
                <a:cs typeface="Arial" pitchFamily="34" charset="0"/>
              </a:rPr>
              <a:t>Bellevue University</a:t>
            </a:r>
          </a:p>
          <a:p>
            <a:r>
              <a:rPr lang="en-US" dirty="0" smtClean="0">
                <a:latin typeface="Arial" pitchFamily="34" charset="0"/>
                <a:cs typeface="Arial" pitchFamily="34" charset="0"/>
              </a:rPr>
              <a:t>Guided by </a:t>
            </a:r>
            <a:r>
              <a:rPr lang="en-GB" dirty="0" smtClean="0">
                <a:latin typeface="Arial" pitchFamily="34" charset="0"/>
                <a:cs typeface="Arial" pitchFamily="34" charset="0"/>
              </a:rPr>
              <a:t>Professor Catherine Williams</a:t>
            </a:r>
            <a:endParaRPr lang="en-US" dirty="0" smtClean="0">
              <a:latin typeface="Arial" pitchFamily="34" charset="0"/>
              <a:cs typeface="Arial" pitchFamily="34"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94360" indent="-457200">
              <a:buNone/>
            </a:pPr>
            <a:r>
              <a:rPr lang="en-GB" sz="1800" dirty="0" smtClean="0"/>
              <a:t>Do we have summer season road accident data (Only accidents due to weather conditions</a:t>
            </a:r>
            <a:r>
              <a:rPr lang="en-GB" sz="1800" dirty="0" smtClean="0"/>
              <a:t>)</a:t>
            </a:r>
          </a:p>
          <a:p>
            <a:pPr marL="594360" lvl="1" indent="-457200">
              <a:spcBef>
                <a:spcPts val="400"/>
              </a:spcBef>
              <a:buSzPct val="68000"/>
              <a:buNone/>
            </a:pPr>
            <a:r>
              <a:rPr lang="en-GB" sz="1800" dirty="0" smtClean="0"/>
              <a:t>Purpose behind above question </a:t>
            </a:r>
            <a:r>
              <a:rPr lang="en-GB" sz="1800" dirty="0" smtClean="0">
                <a:sym typeface="Wingdings" pitchFamily="2" charset="2"/>
              </a:rPr>
              <a:t> want to analyse the ground reality of accident data (due to </a:t>
            </a:r>
            <a:r>
              <a:rPr lang="en-GB" sz="1800" dirty="0" smtClean="0">
                <a:sym typeface="Wingdings" pitchFamily="2" charset="2"/>
              </a:rPr>
              <a:t>summer </a:t>
            </a:r>
            <a:r>
              <a:rPr lang="en-GB" sz="1800" dirty="0" smtClean="0">
                <a:sym typeface="Wingdings" pitchFamily="2" charset="2"/>
              </a:rPr>
              <a:t>weather condition) for a decade, it helps in figuring out the impact of weather forecasting during mild &amp; extreme </a:t>
            </a:r>
            <a:r>
              <a:rPr lang="en-GB" sz="1800" dirty="0" smtClean="0">
                <a:sym typeface="Wingdings" pitchFamily="2" charset="2"/>
              </a:rPr>
              <a:t>summers </a:t>
            </a:r>
            <a:r>
              <a:rPr lang="en-GB" sz="1800" dirty="0" smtClean="0">
                <a:sym typeface="Wingdings" pitchFamily="2" charset="2"/>
              </a:rPr>
              <a:t>in road accidents</a:t>
            </a:r>
            <a:endParaRPr lang="en-GB" sz="1800" dirty="0" smtClean="0"/>
          </a:p>
          <a:p>
            <a:pPr marL="594360" indent="-457200">
              <a:buNone/>
            </a:pPr>
            <a:endParaRPr lang="en-US" sz="1800" dirty="0" smtClean="0"/>
          </a:p>
          <a:p>
            <a:pPr marL="850392" lvl="1" indent="-457200">
              <a:buNone/>
            </a:pPr>
            <a:endParaRPr lang="en-GB" sz="2200" dirty="0" smtClean="0"/>
          </a:p>
          <a:p>
            <a:pPr marL="1088136" lvl="2" indent="-457200"/>
            <a:r>
              <a:rPr lang="en-GB" sz="2000" dirty="0" smtClean="0">
                <a:hlinkClick r:id="rId3"/>
              </a:rPr>
              <a:t>https://highways.dot.gov</a:t>
            </a:r>
            <a:r>
              <a:rPr lang="en-GB" sz="2000" dirty="0" smtClean="0">
                <a:hlinkClick r:id="rId3"/>
              </a:rPr>
              <a:t>/</a:t>
            </a:r>
            <a:endParaRPr lang="en-GB" sz="2000" dirty="0" smtClean="0"/>
          </a:p>
          <a:p>
            <a:pPr marL="1088136" lvl="2" indent="-457200"/>
            <a:endParaRPr lang="en-GB" sz="1400" dirty="0" smtClean="0"/>
          </a:p>
          <a:p>
            <a:pPr marL="1088136" lvl="2" indent="-457200"/>
            <a:r>
              <a:rPr lang="en-GB" sz="1400" dirty="0" smtClean="0"/>
              <a:t>Attached summer accident data for May,Jun,July  months (2011 to 2019)</a:t>
            </a:r>
          </a:p>
          <a:p>
            <a:pPr marL="1088136" lvl="2" indent="-457200"/>
            <a:endParaRPr lang="en-GB" sz="2000" dirty="0" smtClean="0"/>
          </a:p>
          <a:p>
            <a:pPr lvl="2"/>
            <a:endParaRPr lang="en-US" sz="2000" dirty="0" smtClean="0"/>
          </a:p>
        </p:txBody>
      </p:sp>
      <p:sp>
        <p:nvSpPr>
          <p:cNvPr id="3" name="Title 2"/>
          <p:cNvSpPr>
            <a:spLocks noGrp="1"/>
          </p:cNvSpPr>
          <p:nvPr>
            <p:ph type="title"/>
          </p:nvPr>
        </p:nvSpPr>
        <p:spPr/>
        <p:txBody>
          <a:bodyPr>
            <a:normAutofit fontScale="90000"/>
          </a:bodyPr>
          <a:lstStyle/>
          <a:p>
            <a:r>
              <a:rPr lang="en-US" dirty="0" smtClean="0"/>
              <a:t>Data Gathering </a:t>
            </a:r>
            <a:r>
              <a:rPr lang="en-US" dirty="0" smtClean="0"/>
              <a:t>for Question 3</a:t>
            </a:r>
            <a:r>
              <a:rPr lang="en-US" dirty="0" smtClean="0"/>
              <a:t/>
            </a:r>
            <a:br>
              <a:rPr lang="en-US" dirty="0" smtClean="0"/>
            </a:br>
            <a:endParaRPr lang="en-US" dirty="0"/>
          </a:p>
        </p:txBody>
      </p:sp>
      <p:graphicFrame>
        <p:nvGraphicFramePr>
          <p:cNvPr id="5" name="Object 4"/>
          <p:cNvGraphicFramePr>
            <a:graphicFrameLocks noChangeAspect="1"/>
          </p:cNvGraphicFramePr>
          <p:nvPr/>
        </p:nvGraphicFramePr>
        <p:xfrm>
          <a:off x="1447800" y="3200400"/>
          <a:ext cx="914400" cy="771525"/>
        </p:xfrm>
        <a:graphic>
          <a:graphicData uri="http://schemas.openxmlformats.org/presentationml/2006/ole">
            <p:oleObj spid="_x0000_s4100" name="Worksheet" showAsIcon="1" r:id="rId4" imgW="914400" imgH="771480" progId="Excel.Sheet.12">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001000" cy="868362"/>
          </a:xfrm>
        </p:spPr>
        <p:txBody>
          <a:bodyPr>
            <a:normAutofit/>
          </a:bodyPr>
          <a:lstStyle/>
          <a:p>
            <a:r>
              <a:rPr lang="en-US" sz="2200" dirty="0" smtClean="0"/>
              <a:t>Created Visuals  from Summer accident data -3</a:t>
            </a:r>
            <a:endParaRPr lang="en-US" dirty="0"/>
          </a:p>
        </p:txBody>
      </p:sp>
      <p:sp>
        <p:nvSpPr>
          <p:cNvPr id="8" name="Content Placeholder 7"/>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04800" y="1143000"/>
            <a:ext cx="8839200" cy="4953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50392" lvl="1" indent="-457200">
              <a:buNone/>
            </a:pPr>
            <a:r>
              <a:rPr lang="en-GB" sz="1800" dirty="0" smtClean="0"/>
              <a:t>How the weather temperature are correlate with accident counts</a:t>
            </a:r>
            <a:endParaRPr lang="en-US" sz="1800" dirty="0" smtClean="0"/>
          </a:p>
          <a:p>
            <a:pPr marL="850392" lvl="1" indent="-457200">
              <a:buNone/>
            </a:pPr>
            <a:endParaRPr lang="en-GB" sz="1800" dirty="0" smtClean="0"/>
          </a:p>
          <a:p>
            <a:pPr marL="1088136" lvl="2" indent="-457200"/>
            <a:r>
              <a:rPr lang="en-GB" sz="1800" dirty="0" smtClean="0">
                <a:hlinkClick r:id="rId3"/>
              </a:rPr>
              <a:t>https://</a:t>
            </a:r>
            <a:r>
              <a:rPr lang="en-GB" sz="1800" dirty="0" smtClean="0">
                <a:hlinkClick r:id="rId3"/>
              </a:rPr>
              <a:t>www.usclimatedata.com/climate/chicago/illinois/united-states/usil2527</a:t>
            </a:r>
            <a:endParaRPr lang="en-GB" sz="1800" dirty="0" smtClean="0"/>
          </a:p>
          <a:p>
            <a:pPr marL="1088136" lvl="2" indent="-457200"/>
            <a:endParaRPr lang="en-GB" sz="1800" dirty="0" smtClean="0"/>
          </a:p>
          <a:p>
            <a:pPr marL="1088136" lvl="2" indent="-457200"/>
            <a:r>
              <a:rPr lang="en-GB" sz="1800" dirty="0" smtClean="0"/>
              <a:t>Attached average temperature sheet and consolidate date for question 2 &amp; 3 to find correlation of temperate with accidents</a:t>
            </a:r>
          </a:p>
          <a:p>
            <a:pPr marL="1088136" lvl="2" indent="-457200"/>
            <a:endParaRPr lang="en-GB" sz="2000" dirty="0" smtClean="0"/>
          </a:p>
          <a:p>
            <a:pPr lvl="2"/>
            <a:endParaRPr lang="en-US" sz="2000" dirty="0" smtClean="0"/>
          </a:p>
        </p:txBody>
      </p:sp>
      <p:sp>
        <p:nvSpPr>
          <p:cNvPr id="3" name="Title 2"/>
          <p:cNvSpPr>
            <a:spLocks noGrp="1"/>
          </p:cNvSpPr>
          <p:nvPr>
            <p:ph type="title"/>
          </p:nvPr>
        </p:nvSpPr>
        <p:spPr/>
        <p:txBody>
          <a:bodyPr>
            <a:normAutofit fontScale="90000"/>
          </a:bodyPr>
          <a:lstStyle/>
          <a:p>
            <a:r>
              <a:rPr lang="en-US" dirty="0" smtClean="0"/>
              <a:t>Data Gathering </a:t>
            </a:r>
            <a:r>
              <a:rPr lang="en-US" dirty="0" smtClean="0"/>
              <a:t>for Question 4</a:t>
            </a:r>
            <a:r>
              <a:rPr lang="en-US" dirty="0" smtClean="0"/>
              <a:t/>
            </a:r>
            <a:br>
              <a:rPr lang="en-US" dirty="0" smtClean="0"/>
            </a:br>
            <a:endParaRPr lang="en-US" dirty="0"/>
          </a:p>
        </p:txBody>
      </p:sp>
      <p:graphicFrame>
        <p:nvGraphicFramePr>
          <p:cNvPr id="6" name="Object 5"/>
          <p:cNvGraphicFramePr>
            <a:graphicFrameLocks noChangeAspect="1"/>
          </p:cNvGraphicFramePr>
          <p:nvPr/>
        </p:nvGraphicFramePr>
        <p:xfrm>
          <a:off x="1981200" y="4495800"/>
          <a:ext cx="914400" cy="771525"/>
        </p:xfrm>
        <a:graphic>
          <a:graphicData uri="http://schemas.openxmlformats.org/presentationml/2006/ole">
            <p:oleObj spid="_x0000_s6147" name="Worksheet" showAsIcon="1" r:id="rId4" imgW="914400" imgH="771480" progId="Excel.Sheet.8">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001000" cy="868362"/>
          </a:xfrm>
        </p:spPr>
        <p:txBody>
          <a:bodyPr>
            <a:normAutofit/>
          </a:bodyPr>
          <a:lstStyle/>
          <a:p>
            <a:r>
              <a:rPr lang="en-US" sz="2200" dirty="0" smtClean="0"/>
              <a:t>Created Visuals to find correlation between accident  &amp; temp data -4</a:t>
            </a:r>
            <a:endParaRPr lang="en-US" dirty="0"/>
          </a:p>
        </p:txBody>
      </p:sp>
      <p:sp>
        <p:nvSpPr>
          <p:cNvPr id="8" name="Content Placeholder 7"/>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28600" y="1295400"/>
            <a:ext cx="8534400" cy="4724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50392" lvl="1" indent="-457200">
              <a:buNone/>
            </a:pPr>
            <a:r>
              <a:rPr lang="en-GB" sz="2000" dirty="0" smtClean="0"/>
              <a:t>How the Google trend search data is correlated with accident count data</a:t>
            </a:r>
            <a:endParaRPr lang="en-US" sz="2000" dirty="0" smtClean="0"/>
          </a:p>
          <a:p>
            <a:pPr marL="850392" lvl="1" indent="-457200">
              <a:buNone/>
            </a:pPr>
            <a:endParaRPr lang="en-GB" sz="2200" dirty="0" smtClean="0"/>
          </a:p>
          <a:p>
            <a:pPr marL="1088136" lvl="2" indent="-457200"/>
            <a:endParaRPr lang="en-GB" sz="1400" dirty="0" smtClean="0"/>
          </a:p>
          <a:p>
            <a:pPr marL="1088136" lvl="2" indent="-457200"/>
            <a:r>
              <a:rPr lang="en-GB" sz="2000" dirty="0" smtClean="0"/>
              <a:t>Attached Google trend extract and consolidate data for question 2 &amp; 3 to find correlation of Google trend with accidents</a:t>
            </a:r>
          </a:p>
          <a:p>
            <a:pPr marL="1088136" lvl="2" indent="-457200"/>
            <a:endParaRPr lang="en-GB" sz="2000" dirty="0" smtClean="0"/>
          </a:p>
          <a:p>
            <a:pPr lvl="2"/>
            <a:endParaRPr lang="en-US" sz="2000" dirty="0" smtClean="0"/>
          </a:p>
        </p:txBody>
      </p:sp>
      <p:sp>
        <p:nvSpPr>
          <p:cNvPr id="3" name="Title 2"/>
          <p:cNvSpPr>
            <a:spLocks noGrp="1"/>
          </p:cNvSpPr>
          <p:nvPr>
            <p:ph type="title"/>
          </p:nvPr>
        </p:nvSpPr>
        <p:spPr/>
        <p:txBody>
          <a:bodyPr>
            <a:normAutofit fontScale="90000"/>
          </a:bodyPr>
          <a:lstStyle/>
          <a:p>
            <a:r>
              <a:rPr lang="en-US" dirty="0" smtClean="0"/>
              <a:t>Data Gathering </a:t>
            </a:r>
            <a:r>
              <a:rPr lang="en-US" dirty="0" smtClean="0"/>
              <a:t>for Question 5</a:t>
            </a:r>
            <a:r>
              <a:rPr lang="en-US" dirty="0" smtClean="0"/>
              <a:t/>
            </a:r>
            <a:br>
              <a:rPr lang="en-US" dirty="0" smtClean="0"/>
            </a:br>
            <a:endParaRPr lang="en-US" dirty="0"/>
          </a:p>
        </p:txBody>
      </p:sp>
      <p:graphicFrame>
        <p:nvGraphicFramePr>
          <p:cNvPr id="5" name="Object 4"/>
          <p:cNvGraphicFramePr>
            <a:graphicFrameLocks noChangeAspect="1"/>
          </p:cNvGraphicFramePr>
          <p:nvPr/>
        </p:nvGraphicFramePr>
        <p:xfrm>
          <a:off x="3657600" y="3810000"/>
          <a:ext cx="914400" cy="771525"/>
        </p:xfrm>
        <a:graphic>
          <a:graphicData uri="http://schemas.openxmlformats.org/presentationml/2006/ole">
            <p:oleObj spid="_x0000_s8195" name="Worksheet" showAsIcon="1" r:id="rId3" imgW="914400" imgH="771480" progId="Excel.Sheet.8">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001000" cy="868362"/>
          </a:xfrm>
        </p:spPr>
        <p:txBody>
          <a:bodyPr>
            <a:normAutofit/>
          </a:bodyPr>
          <a:lstStyle/>
          <a:p>
            <a:r>
              <a:rPr lang="en-US" sz="2200" dirty="0" smtClean="0"/>
              <a:t>Created Visuals to find correlation between accident  &amp; Google trend data -5</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914400" y="1219200"/>
            <a:ext cx="7315200" cy="25146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124200" y="3810000"/>
            <a:ext cx="4029075" cy="27622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50392" lvl="1" indent="-457200">
              <a:buNone/>
            </a:pPr>
            <a:r>
              <a:rPr lang="en-GB" sz="2000" dirty="0" smtClean="0"/>
              <a:t>Do we have any </a:t>
            </a:r>
            <a:r>
              <a:rPr lang="en-GB" sz="2000" dirty="0" smtClean="0"/>
              <a:t>vehicles Volume traffic data for last 10 years</a:t>
            </a:r>
          </a:p>
          <a:p>
            <a:pPr marL="850392" lvl="1" indent="-457200">
              <a:buNone/>
            </a:pPr>
            <a:endParaRPr lang="en-GB" sz="2000" dirty="0" smtClean="0"/>
          </a:p>
          <a:p>
            <a:pPr marL="850392" lvl="1" indent="-457200">
              <a:buNone/>
            </a:pPr>
            <a:r>
              <a:rPr lang="en-US" sz="2000" dirty="0" smtClean="0">
                <a:hlinkClick r:id="rId3"/>
              </a:rPr>
              <a:t>https://www.fhwa.dot.gov/resources/pubstats</a:t>
            </a:r>
            <a:r>
              <a:rPr lang="en-US" sz="2000" dirty="0" smtClean="0">
                <a:hlinkClick r:id="rId3"/>
              </a:rPr>
              <a:t>/</a:t>
            </a:r>
            <a:endParaRPr lang="en-US" sz="2000" dirty="0" smtClean="0"/>
          </a:p>
          <a:p>
            <a:pPr marL="850392" lvl="1" indent="-457200">
              <a:buNone/>
            </a:pPr>
            <a:endParaRPr lang="en-US" sz="2000" dirty="0" smtClean="0"/>
          </a:p>
          <a:p>
            <a:pPr marL="850392" lvl="1" indent="-457200">
              <a:buNone/>
            </a:pPr>
            <a:endParaRPr lang="en-GB" sz="2200" dirty="0" smtClean="0"/>
          </a:p>
          <a:p>
            <a:pPr marL="1088136" lvl="2" indent="-457200">
              <a:buNone/>
            </a:pPr>
            <a:r>
              <a:rPr lang="en-GB" sz="1400" dirty="0" smtClean="0"/>
              <a:t>Attached extract sheet for vehicle volume analysis yearly data: </a:t>
            </a:r>
            <a:endParaRPr lang="en-GB" sz="2000" dirty="0" smtClean="0"/>
          </a:p>
          <a:p>
            <a:pPr lvl="2">
              <a:buNone/>
            </a:pPr>
            <a:endParaRPr lang="en-US" sz="2000" dirty="0" smtClean="0"/>
          </a:p>
        </p:txBody>
      </p:sp>
      <p:sp>
        <p:nvSpPr>
          <p:cNvPr id="3" name="Title 2"/>
          <p:cNvSpPr>
            <a:spLocks noGrp="1"/>
          </p:cNvSpPr>
          <p:nvPr>
            <p:ph type="title"/>
          </p:nvPr>
        </p:nvSpPr>
        <p:spPr/>
        <p:txBody>
          <a:bodyPr>
            <a:normAutofit fontScale="90000"/>
          </a:bodyPr>
          <a:lstStyle/>
          <a:p>
            <a:r>
              <a:rPr lang="en-US" dirty="0" smtClean="0"/>
              <a:t>Data Gathering for Question -6</a:t>
            </a:r>
            <a:br>
              <a:rPr lang="en-US" dirty="0" smtClean="0"/>
            </a:br>
            <a:endParaRPr lang="en-US" dirty="0"/>
          </a:p>
        </p:txBody>
      </p:sp>
      <p:graphicFrame>
        <p:nvGraphicFramePr>
          <p:cNvPr id="6" name="Object 5"/>
          <p:cNvGraphicFramePr>
            <a:graphicFrameLocks noChangeAspect="1"/>
          </p:cNvGraphicFramePr>
          <p:nvPr/>
        </p:nvGraphicFramePr>
        <p:xfrm>
          <a:off x="3733800" y="2590800"/>
          <a:ext cx="914400" cy="771525"/>
        </p:xfrm>
        <a:graphic>
          <a:graphicData uri="http://schemas.openxmlformats.org/presentationml/2006/ole">
            <p:oleObj spid="_x0000_s10243" name="Worksheet" showAsIcon="1" r:id="rId4" imgW="914400" imgH="771480" progId="Excel.Sheet.8">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001000" cy="868362"/>
          </a:xfrm>
        </p:spPr>
        <p:txBody>
          <a:bodyPr>
            <a:normAutofit/>
          </a:bodyPr>
          <a:lstStyle/>
          <a:p>
            <a:r>
              <a:rPr lang="en-US" sz="2200" dirty="0" smtClean="0"/>
              <a:t>Created Visuals to find Vehicles traveled data &amp; season accidental data-6</a:t>
            </a:r>
            <a:endParaRPr lang="en-US" dirty="0"/>
          </a:p>
        </p:txBody>
      </p:sp>
      <p:sp>
        <p:nvSpPr>
          <p:cNvPr id="5" name="Content Placeholder 4"/>
          <p:cNvSpPr>
            <a:spLocks noGrp="1"/>
          </p:cNvSpPr>
          <p:nvPr>
            <p:ph idx="1"/>
          </p:nvPr>
        </p:nvSpPr>
        <p:spPr/>
        <p:txBody>
          <a:bodyPr/>
          <a:lstStyle/>
          <a:p>
            <a:endParaRPr lang="en-US" dirty="0"/>
          </a:p>
        </p:txBody>
      </p:sp>
      <p:pic>
        <p:nvPicPr>
          <p:cNvPr id="11267" name="Picture 3"/>
          <p:cNvPicPr>
            <a:picLocks noChangeAspect="1" noChangeArrowheads="1"/>
          </p:cNvPicPr>
          <p:nvPr/>
        </p:nvPicPr>
        <p:blipFill>
          <a:blip r:embed="rId2" cstate="print"/>
          <a:srcRect/>
          <a:stretch>
            <a:fillRect/>
          </a:stretch>
        </p:blipFill>
        <p:spPr bwMode="auto">
          <a:xfrm>
            <a:off x="381000" y="1295400"/>
            <a:ext cx="8305800" cy="2819400"/>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457200" y="4267200"/>
            <a:ext cx="8153400" cy="234017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To </a:t>
            </a:r>
            <a:r>
              <a:rPr lang="en-US" sz="2000" dirty="0" smtClean="0"/>
              <a:t>correlation monthly temperature data with 10 years of seasonal accident data, I have </a:t>
            </a:r>
            <a:r>
              <a:rPr lang="en-US" sz="2000" dirty="0" smtClean="0"/>
              <a:t>u</a:t>
            </a:r>
            <a:r>
              <a:rPr lang="en-US" sz="2000" dirty="0" smtClean="0"/>
              <a:t>sed the monthly average temperature for 2019 year and Assumed that we have same monthly average temperature in between 2010 to 2019</a:t>
            </a:r>
          </a:p>
          <a:p>
            <a:pPr>
              <a:buNone/>
            </a:pPr>
            <a:endParaRPr lang="en-US" sz="2000" dirty="0" smtClean="0"/>
          </a:p>
          <a:p>
            <a:r>
              <a:rPr lang="en-US" sz="2000" dirty="0" smtClean="0"/>
              <a:t>To correlation monthly  </a:t>
            </a:r>
            <a:r>
              <a:rPr lang="en-US" sz="2000" dirty="0" smtClean="0"/>
              <a:t>trend </a:t>
            </a:r>
            <a:r>
              <a:rPr lang="en-US" sz="2000" dirty="0" smtClean="0"/>
              <a:t>data </a:t>
            </a:r>
            <a:r>
              <a:rPr lang="en-US" sz="2000" dirty="0" smtClean="0"/>
              <a:t> with </a:t>
            </a:r>
            <a:r>
              <a:rPr lang="en-US" sz="2000" dirty="0" smtClean="0"/>
              <a:t>10 years of seasonal accident data, I have used the </a:t>
            </a:r>
            <a:r>
              <a:rPr lang="en-US" sz="2000" dirty="0" smtClean="0"/>
              <a:t>monthly average 2019 Google trend search data </a:t>
            </a:r>
            <a:r>
              <a:rPr lang="en-US" sz="2000" dirty="0" smtClean="0"/>
              <a:t>and Assumed that we have same monthly average </a:t>
            </a:r>
            <a:r>
              <a:rPr lang="en-US" sz="2000" dirty="0" smtClean="0"/>
              <a:t>trend search for weather keyword </a:t>
            </a:r>
            <a:r>
              <a:rPr lang="en-US" sz="2000" dirty="0" smtClean="0"/>
              <a:t>in between 2010 to </a:t>
            </a:r>
            <a:r>
              <a:rPr lang="en-US" sz="2000" dirty="0" smtClean="0"/>
              <a:t>2019</a:t>
            </a:r>
          </a:p>
          <a:p>
            <a:r>
              <a:rPr lang="en-US" sz="2000" dirty="0" smtClean="0"/>
              <a:t>I have consider the winter &amp; summer session accident data for my research (extreme cold &amp; hot weather)</a:t>
            </a:r>
            <a:endParaRPr lang="en-US" sz="2000" dirty="0"/>
          </a:p>
        </p:txBody>
      </p:sp>
      <p:sp>
        <p:nvSpPr>
          <p:cNvPr id="3" name="Title 2"/>
          <p:cNvSpPr>
            <a:spLocks noGrp="1"/>
          </p:cNvSpPr>
          <p:nvPr>
            <p:ph type="title"/>
          </p:nvPr>
        </p:nvSpPr>
        <p:spPr/>
        <p:txBody>
          <a:bodyPr/>
          <a:lstStyle/>
          <a:p>
            <a:r>
              <a:rPr lang="en-US" dirty="0" smtClean="0"/>
              <a:t>Assumptions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Haven't used any secure or paid data for my research </a:t>
            </a:r>
            <a:endParaRPr lang="en-US" sz="2000" dirty="0" smtClean="0"/>
          </a:p>
          <a:p>
            <a:pPr>
              <a:buNone/>
            </a:pPr>
            <a:endParaRPr lang="en-US" sz="2000" dirty="0" smtClean="0"/>
          </a:p>
          <a:p>
            <a:r>
              <a:rPr lang="en-US" sz="2000" dirty="0" smtClean="0"/>
              <a:t>Only used the free Data available in </a:t>
            </a:r>
            <a:r>
              <a:rPr lang="en-US" sz="2000" dirty="0" smtClean="0"/>
              <a:t>fed public </a:t>
            </a:r>
            <a:r>
              <a:rPr lang="en-US" sz="2000" dirty="0" smtClean="0"/>
              <a:t>departments websites</a:t>
            </a:r>
            <a:endParaRPr lang="en-US" sz="2000" dirty="0"/>
          </a:p>
        </p:txBody>
      </p:sp>
      <p:sp>
        <p:nvSpPr>
          <p:cNvPr id="3" name="Title 2"/>
          <p:cNvSpPr>
            <a:spLocks noGrp="1"/>
          </p:cNvSpPr>
          <p:nvPr>
            <p:ph type="title"/>
          </p:nvPr>
        </p:nvSpPr>
        <p:spPr/>
        <p:txBody>
          <a:bodyPr/>
          <a:lstStyle/>
          <a:p>
            <a:r>
              <a:rPr lang="en-US" sz="4400" dirty="0" smtClean="0"/>
              <a:t>Ethical consideration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v"/>
            </a:pPr>
            <a:r>
              <a:rPr lang="en-US" sz="2000" dirty="0" smtClean="0"/>
              <a:t>Background</a:t>
            </a:r>
            <a:endParaRPr lang="en-US" sz="2000" dirty="0" smtClean="0"/>
          </a:p>
          <a:p>
            <a:pPr>
              <a:buFont typeface="Wingdings" pitchFamily="2" charset="2"/>
              <a:buChar char="v"/>
            </a:pPr>
            <a:r>
              <a:rPr lang="en-US" sz="2000" dirty="0" smtClean="0"/>
              <a:t>Final Topic </a:t>
            </a:r>
            <a:r>
              <a:rPr lang="en-US" sz="2000" dirty="0" smtClean="0"/>
              <a:t>of </a:t>
            </a:r>
            <a:r>
              <a:rPr lang="en-US" sz="2000" dirty="0" smtClean="0"/>
              <a:t>Research</a:t>
            </a:r>
          </a:p>
          <a:p>
            <a:pPr>
              <a:buFont typeface="Wingdings" pitchFamily="2" charset="2"/>
              <a:buChar char="v"/>
            </a:pPr>
            <a:r>
              <a:rPr lang="en-US" sz="2000" dirty="0" smtClean="0"/>
              <a:t>List Of Questions</a:t>
            </a:r>
          </a:p>
          <a:p>
            <a:pPr>
              <a:buFont typeface="Wingdings" pitchFamily="2" charset="2"/>
              <a:buChar char="v"/>
            </a:pPr>
            <a:r>
              <a:rPr lang="en-US" sz="2000" dirty="0" smtClean="0"/>
              <a:t>Data Gathering for Question </a:t>
            </a:r>
            <a:r>
              <a:rPr lang="en-US" sz="2000" dirty="0" smtClean="0"/>
              <a:t>1</a:t>
            </a:r>
          </a:p>
          <a:p>
            <a:pPr>
              <a:buFont typeface="Wingdings" pitchFamily="2" charset="2"/>
              <a:buChar char="v"/>
            </a:pPr>
            <a:r>
              <a:rPr lang="en-US" sz="2000" dirty="0" smtClean="0"/>
              <a:t>Data Gathering for Question 2</a:t>
            </a:r>
            <a:endParaRPr lang="en-US" sz="2000" dirty="0" smtClean="0"/>
          </a:p>
          <a:p>
            <a:pPr>
              <a:buFont typeface="Wingdings" pitchFamily="2" charset="2"/>
              <a:buChar char="v"/>
            </a:pPr>
            <a:r>
              <a:rPr lang="en-US" sz="2000" dirty="0" smtClean="0"/>
              <a:t>Data Gathering for Question 3</a:t>
            </a:r>
            <a:endParaRPr lang="en-US" sz="2000" dirty="0" smtClean="0"/>
          </a:p>
          <a:p>
            <a:pPr>
              <a:buFont typeface="Wingdings" pitchFamily="2" charset="2"/>
              <a:buChar char="v"/>
            </a:pPr>
            <a:r>
              <a:rPr lang="en-US" sz="2000" dirty="0" smtClean="0"/>
              <a:t>Data Gathering for Question 4</a:t>
            </a:r>
            <a:endParaRPr lang="en-US" sz="2000" dirty="0" smtClean="0"/>
          </a:p>
          <a:p>
            <a:pPr>
              <a:buFont typeface="Wingdings" pitchFamily="2" charset="2"/>
              <a:buChar char="v"/>
            </a:pPr>
            <a:r>
              <a:rPr lang="en-US" sz="2000" dirty="0" smtClean="0"/>
              <a:t>Data Gathering for Question </a:t>
            </a:r>
            <a:r>
              <a:rPr lang="en-US" sz="2000" dirty="0" smtClean="0"/>
              <a:t>5</a:t>
            </a:r>
          </a:p>
          <a:p>
            <a:pPr>
              <a:buFont typeface="Wingdings" pitchFamily="2" charset="2"/>
              <a:buChar char="v"/>
            </a:pPr>
            <a:r>
              <a:rPr lang="en-US" sz="2000" dirty="0" smtClean="0"/>
              <a:t>Data Gathering for Question </a:t>
            </a:r>
            <a:r>
              <a:rPr lang="en-US" sz="2000" dirty="0" smtClean="0"/>
              <a:t>6</a:t>
            </a:r>
          </a:p>
          <a:p>
            <a:pPr>
              <a:buFont typeface="Wingdings" pitchFamily="2" charset="2"/>
              <a:buChar char="v"/>
            </a:pPr>
            <a:r>
              <a:rPr lang="en-US" sz="2000" dirty="0" smtClean="0"/>
              <a:t>Assumptions</a:t>
            </a:r>
          </a:p>
          <a:p>
            <a:pPr>
              <a:buFont typeface="Wingdings" pitchFamily="2" charset="2"/>
              <a:buChar char="v"/>
            </a:pPr>
            <a:r>
              <a:rPr lang="en-US" sz="2000" dirty="0" smtClean="0"/>
              <a:t>Ethical consideration</a:t>
            </a:r>
          </a:p>
          <a:p>
            <a:pPr>
              <a:buFont typeface="Wingdings" pitchFamily="2" charset="2"/>
              <a:buChar char="v"/>
            </a:pPr>
            <a:r>
              <a:rPr lang="en-US" sz="2000" dirty="0" smtClean="0"/>
              <a:t>References</a:t>
            </a:r>
          </a:p>
          <a:p>
            <a:pPr>
              <a:buFont typeface="Wingdings" pitchFamily="2" charset="2"/>
              <a:buChar char="v"/>
            </a:pPr>
            <a:endParaRPr lang="en-US" dirty="0" smtClean="0"/>
          </a:p>
          <a:p>
            <a:pPr>
              <a:buFont typeface="Wingdings" pitchFamily="2" charset="2"/>
              <a:buChar char="v"/>
            </a:pPr>
            <a:endParaRPr lang="en-US" dirty="0" smtClean="0"/>
          </a:p>
          <a:p>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000" dirty="0" smtClean="0"/>
              <a:t>Seth Stephens (2017). </a:t>
            </a:r>
            <a:r>
              <a:rPr lang="en-GB" sz="2000" i="1" dirty="0" smtClean="0"/>
              <a:t>Everybody Lies</a:t>
            </a:r>
            <a:r>
              <a:rPr lang="en-GB" sz="2000" dirty="0" smtClean="0"/>
              <a:t>. DEY ST.</a:t>
            </a:r>
            <a:endParaRPr lang="en-US" sz="2000" dirty="0" smtClean="0"/>
          </a:p>
          <a:p>
            <a:r>
              <a:rPr lang="en-GB" sz="2000" dirty="0" smtClean="0"/>
              <a:t>Web references:</a:t>
            </a:r>
            <a:endParaRPr lang="en-US" sz="2000" dirty="0" smtClean="0"/>
          </a:p>
          <a:p>
            <a:r>
              <a:rPr lang="en-GB" sz="2000" u="sng" dirty="0" smtClean="0">
                <a:hlinkClick r:id="rId2"/>
              </a:rPr>
              <a:t>https://trends.google.com/trends/yis/2011/US/</a:t>
            </a:r>
            <a:endParaRPr lang="en-US" sz="2000"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19400"/>
            <a:ext cx="8229600" cy="1143000"/>
          </a:xfrm>
        </p:spPr>
        <p:txBody>
          <a:bodyPr/>
          <a:lstStyle/>
          <a:p>
            <a:pPr algn="ctr"/>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normAutofit/>
          </a:bodyPr>
          <a:lstStyle/>
          <a:p>
            <a:r>
              <a:rPr lang="en-US" sz="1800" dirty="0" smtClean="0"/>
              <a:t>Data Science (DS) is the Art of finding unknown business questions and their answers by analyzing the different data sources and using the data-driven decision-making process.</a:t>
            </a:r>
          </a:p>
          <a:p>
            <a:r>
              <a:rPr lang="en-US" sz="1800" dirty="0" smtClean="0"/>
              <a:t>This Presentation is the Part of Term End DS project Milestone </a:t>
            </a:r>
            <a:r>
              <a:rPr lang="en-US" sz="1800" dirty="0" smtClean="0"/>
              <a:t>-3</a:t>
            </a:r>
            <a:endParaRPr lang="en-US" sz="1800" dirty="0" smtClean="0"/>
          </a:p>
          <a:p>
            <a:r>
              <a:rPr lang="en-US" sz="1800" dirty="0" smtClean="0"/>
              <a:t> This presentation is focused on preparing the datasets  for solving problems</a:t>
            </a:r>
          </a:p>
          <a:p>
            <a:r>
              <a:rPr lang="en-US" sz="1800" dirty="0" smtClean="0"/>
              <a:t>Find below the end goal of Term-end project </a:t>
            </a:r>
          </a:p>
          <a:p>
            <a:pPr lvl="1"/>
            <a:r>
              <a:rPr lang="en-US" sz="1800" dirty="0" smtClean="0"/>
              <a:t>Prepare datasets for solving problems.</a:t>
            </a:r>
          </a:p>
          <a:p>
            <a:pPr lvl="1"/>
            <a:r>
              <a:rPr lang="en-US" sz="1800" dirty="0" smtClean="0"/>
              <a:t>Recommend appropriate data modeling techniques to test hypotheses.</a:t>
            </a:r>
          </a:p>
          <a:p>
            <a:pPr lvl="1"/>
            <a:r>
              <a:rPr lang="en-US" sz="1800" dirty="0" smtClean="0"/>
              <a:t>Communicate data science results into answers for domain challenges.</a:t>
            </a:r>
          </a:p>
          <a:p>
            <a:pPr lvl="1"/>
            <a:r>
              <a:rPr lang="en-US" sz="1800" dirty="0" smtClean="0"/>
              <a:t>Identify ethical considerations in dataset preparation and modeling.</a:t>
            </a:r>
            <a:endParaRPr lang="en-US" sz="1800" dirty="0"/>
          </a:p>
        </p:txBody>
      </p:sp>
      <p:sp>
        <p:nvSpPr>
          <p:cNvPr id="3" name="Title 2"/>
          <p:cNvSpPr>
            <a:spLocks noGrp="1"/>
          </p:cNvSpPr>
          <p:nvPr>
            <p:ph type="title"/>
          </p:nvPr>
        </p:nvSpPr>
        <p:spPr/>
        <p:txBody>
          <a:bodyPr/>
          <a:lstStyle/>
          <a:p>
            <a:r>
              <a:rPr lang="en-US" dirty="0" smtClean="0"/>
              <a:t>Background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normAutofit/>
          </a:bodyPr>
          <a:lstStyle/>
          <a:p>
            <a:pPr>
              <a:buFont typeface="Wingdings" pitchFamily="2" charset="2"/>
              <a:buChar char="v"/>
            </a:pPr>
            <a:r>
              <a:rPr lang="en-GB" sz="2400" dirty="0" smtClean="0"/>
              <a:t>Does Weather forecasting information helps in reducing the road </a:t>
            </a:r>
            <a:r>
              <a:rPr lang="en-GB" sz="2400" dirty="0" smtClean="0"/>
              <a:t>accidents (</a:t>
            </a:r>
            <a:r>
              <a:rPr lang="en-GB" sz="2400" dirty="0" smtClean="0"/>
              <a:t>Analyzing </a:t>
            </a:r>
            <a:r>
              <a:rPr lang="en-GB" sz="2400" dirty="0" smtClean="0"/>
              <a:t>winter weather or summer weather Data)</a:t>
            </a:r>
            <a:endParaRPr lang="en-US" sz="2400" dirty="0" smtClean="0"/>
          </a:p>
          <a:p>
            <a:pPr>
              <a:buNone/>
            </a:pPr>
            <a:endParaRPr lang="en-US" dirty="0"/>
          </a:p>
        </p:txBody>
      </p:sp>
      <p:sp>
        <p:nvSpPr>
          <p:cNvPr id="3" name="Title 2"/>
          <p:cNvSpPr>
            <a:spLocks noGrp="1"/>
          </p:cNvSpPr>
          <p:nvPr>
            <p:ph type="title"/>
          </p:nvPr>
        </p:nvSpPr>
        <p:spPr/>
        <p:txBody>
          <a:bodyPr/>
          <a:lstStyle/>
          <a:p>
            <a:r>
              <a:rPr lang="en-US" dirty="0" smtClean="0"/>
              <a:t>Final Topics </a:t>
            </a:r>
            <a:r>
              <a:rPr lang="en-US" dirty="0" smtClean="0"/>
              <a:t>of Research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Questions for </a:t>
            </a:r>
            <a:r>
              <a:rPr lang="en-US" dirty="0" smtClean="0"/>
              <a:t>Research Topic</a:t>
            </a:r>
            <a:endParaRPr lang="en-US" dirty="0" smtClean="0"/>
          </a:p>
          <a:p>
            <a:pPr marL="850392" lvl="1" indent="-457200">
              <a:buFont typeface="+mj-lt"/>
              <a:buAutoNum type="arabicPeriod"/>
            </a:pPr>
            <a:r>
              <a:rPr lang="en-GB" sz="2000" dirty="0" smtClean="0"/>
              <a:t>Do we have related blogs or articles in Google </a:t>
            </a:r>
            <a:r>
              <a:rPr lang="en-GB" sz="2000" dirty="0" smtClean="0"/>
              <a:t>search for </a:t>
            </a:r>
            <a:r>
              <a:rPr lang="en-GB" sz="2000" dirty="0" smtClean="0"/>
              <a:t>initial information</a:t>
            </a:r>
            <a:r>
              <a:rPr lang="en-GB" sz="2000" dirty="0" smtClean="0"/>
              <a:t>?</a:t>
            </a:r>
          </a:p>
          <a:p>
            <a:pPr marL="850392" lvl="1" indent="-457200">
              <a:buFont typeface="+mj-lt"/>
              <a:buAutoNum type="arabicPeriod"/>
            </a:pPr>
            <a:r>
              <a:rPr lang="en-GB" sz="2000" dirty="0" smtClean="0"/>
              <a:t>Do we have winter season </a:t>
            </a:r>
            <a:r>
              <a:rPr lang="en-GB" sz="2000" dirty="0" smtClean="0"/>
              <a:t>road accident data </a:t>
            </a:r>
            <a:r>
              <a:rPr lang="en-GB" sz="2000" dirty="0" smtClean="0"/>
              <a:t>(Only accidents due to weather conditions)</a:t>
            </a:r>
          </a:p>
          <a:p>
            <a:pPr marL="850392" lvl="1" indent="-457200">
              <a:buFont typeface="+mj-lt"/>
              <a:buAutoNum type="arabicPeriod"/>
            </a:pPr>
            <a:r>
              <a:rPr lang="en-GB" sz="2000" dirty="0" smtClean="0"/>
              <a:t>Do </a:t>
            </a:r>
            <a:r>
              <a:rPr lang="en-GB" sz="2000" dirty="0" smtClean="0"/>
              <a:t>we have </a:t>
            </a:r>
            <a:r>
              <a:rPr lang="en-GB" sz="2000" dirty="0" smtClean="0"/>
              <a:t>summer </a:t>
            </a:r>
            <a:r>
              <a:rPr lang="en-GB" sz="2000" dirty="0" smtClean="0"/>
              <a:t>season road accident data </a:t>
            </a:r>
            <a:r>
              <a:rPr lang="en-GB" sz="2000" dirty="0" smtClean="0"/>
              <a:t>(</a:t>
            </a:r>
            <a:r>
              <a:rPr lang="en-GB" sz="2000" dirty="0" smtClean="0"/>
              <a:t>Only accidents due to weather conditions</a:t>
            </a:r>
            <a:r>
              <a:rPr lang="en-GB" sz="2000" dirty="0" smtClean="0"/>
              <a:t>)</a:t>
            </a:r>
          </a:p>
          <a:p>
            <a:pPr marL="850392" lvl="1" indent="-457200">
              <a:buFont typeface="+mj-lt"/>
              <a:buAutoNum type="arabicPeriod"/>
            </a:pPr>
            <a:r>
              <a:rPr lang="en-GB" sz="2000" dirty="0" smtClean="0"/>
              <a:t>How </a:t>
            </a:r>
            <a:r>
              <a:rPr lang="en-GB" sz="2000" dirty="0" smtClean="0"/>
              <a:t>much the </a:t>
            </a:r>
            <a:r>
              <a:rPr lang="en-GB" sz="2000" dirty="0" smtClean="0"/>
              <a:t>weather temperature are correlate with accident </a:t>
            </a:r>
            <a:r>
              <a:rPr lang="en-GB" sz="2000" dirty="0" smtClean="0"/>
              <a:t>counts</a:t>
            </a:r>
          </a:p>
          <a:p>
            <a:pPr marL="850392" lvl="1" indent="-457200">
              <a:buFont typeface="+mj-lt"/>
              <a:buAutoNum type="arabicPeriod"/>
            </a:pPr>
            <a:r>
              <a:rPr lang="en-GB" sz="2000" dirty="0" smtClean="0"/>
              <a:t>How much the Google trend search data is correlated with accident count data</a:t>
            </a:r>
            <a:endParaRPr lang="en-US" sz="2000" dirty="0" smtClean="0"/>
          </a:p>
          <a:p>
            <a:pPr marL="850392" lvl="1" indent="-457200">
              <a:buFont typeface="+mj-lt"/>
              <a:buAutoNum type="arabicPeriod"/>
            </a:pPr>
            <a:r>
              <a:rPr lang="en-GB" sz="2000" dirty="0" smtClean="0"/>
              <a:t>Do we have </a:t>
            </a:r>
            <a:r>
              <a:rPr lang="en-GB" sz="2000" dirty="0" smtClean="0"/>
              <a:t>vehicles </a:t>
            </a:r>
            <a:r>
              <a:rPr lang="en-GB" sz="2000" dirty="0" smtClean="0"/>
              <a:t>Volume traffic data for last 10 years</a:t>
            </a:r>
          </a:p>
        </p:txBody>
      </p:sp>
      <p:sp>
        <p:nvSpPr>
          <p:cNvPr id="3" name="Title 2"/>
          <p:cNvSpPr>
            <a:spLocks noGrp="1"/>
          </p:cNvSpPr>
          <p:nvPr>
            <p:ph type="title"/>
          </p:nvPr>
        </p:nvSpPr>
        <p:spPr/>
        <p:txBody>
          <a:bodyPr>
            <a:normAutofit fontScale="90000"/>
          </a:bodyPr>
          <a:lstStyle/>
          <a:p>
            <a:r>
              <a:rPr lang="en-US" dirty="0" smtClean="0"/>
              <a:t>List Of </a:t>
            </a:r>
            <a:r>
              <a:rPr lang="en-US" dirty="0" smtClean="0"/>
              <a:t>Questions</a:t>
            </a:r>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pPr marL="594360" indent="-457200">
              <a:buNone/>
            </a:pPr>
            <a:r>
              <a:rPr lang="en-GB" sz="3700" dirty="0" smtClean="0"/>
              <a:t>Do we have related blogs or articles in Google search for initial information</a:t>
            </a:r>
            <a:r>
              <a:rPr lang="en-GB" sz="3700" dirty="0" smtClean="0"/>
              <a:t>?</a:t>
            </a:r>
          </a:p>
          <a:p>
            <a:pPr marL="594360" indent="-457200">
              <a:buNone/>
            </a:pPr>
            <a:endParaRPr lang="en-GB" sz="3700" dirty="0" smtClean="0"/>
          </a:p>
          <a:p>
            <a:pPr marL="594360" indent="-457200">
              <a:buNone/>
            </a:pPr>
            <a:r>
              <a:rPr lang="en-GB" sz="3700" dirty="0" smtClean="0"/>
              <a:t>Purpose behind above question </a:t>
            </a:r>
            <a:r>
              <a:rPr lang="en-GB" sz="3700" dirty="0" smtClean="0">
                <a:sym typeface="Wingdings" pitchFamily="2" charset="2"/>
              </a:rPr>
              <a:t> with the help of collected research data , I want to figure out  the additional information's available in web related to my research topic ,also want to make sure that my research question is not biased or not matching with searched articles in public web.</a:t>
            </a:r>
            <a:endParaRPr lang="en-GB" sz="3700" dirty="0" smtClean="0"/>
          </a:p>
          <a:p>
            <a:pPr marL="594360" indent="-457200">
              <a:buNone/>
            </a:pPr>
            <a:endParaRPr lang="en-GB" sz="3700" dirty="0" smtClean="0"/>
          </a:p>
          <a:p>
            <a:pPr>
              <a:buNone/>
            </a:pPr>
            <a:r>
              <a:rPr lang="en-GB" sz="3700" dirty="0" smtClean="0"/>
              <a:t>Data </a:t>
            </a:r>
            <a:r>
              <a:rPr lang="en-GB" sz="3700" dirty="0" smtClean="0"/>
              <a:t>Collected from Google search</a:t>
            </a:r>
            <a:r>
              <a:rPr lang="en-GB" sz="3700" dirty="0" smtClean="0"/>
              <a:t>:</a:t>
            </a:r>
          </a:p>
          <a:p>
            <a:pPr lvl="1"/>
            <a:r>
              <a:rPr lang="en-US" sz="3700" dirty="0" smtClean="0">
                <a:hlinkClick r:id="rId2"/>
              </a:rPr>
              <a:t>https://accidenttreatmentcenters.com/surprising-winter-weather-driving-statistics/</a:t>
            </a:r>
          </a:p>
          <a:p>
            <a:pPr lvl="1"/>
            <a:r>
              <a:rPr lang="en-GB" sz="3700" dirty="0" smtClean="0">
                <a:hlinkClick r:id="rId2"/>
              </a:rPr>
              <a:t>https://www.vaisala.com/en/case/using-weather-information-reduce-accidents-and-improve-traffic-flow</a:t>
            </a:r>
            <a:endParaRPr lang="en-US" sz="3700" dirty="0" smtClean="0"/>
          </a:p>
          <a:p>
            <a:pPr lvl="1"/>
            <a:r>
              <a:rPr lang="en-GB" sz="3700" dirty="0" smtClean="0">
                <a:hlinkClick r:id="rId3"/>
              </a:rPr>
              <a:t>https://weatherspark.com/y/14091/Average-Weather-in-Chicago-Illinois-United-States-Year-Round</a:t>
            </a:r>
            <a:endParaRPr lang="en-US" sz="3700" dirty="0" smtClean="0"/>
          </a:p>
          <a:p>
            <a:pPr lvl="1"/>
            <a:r>
              <a:rPr lang="en-US" sz="3700" dirty="0" smtClean="0"/>
              <a:t>Extracted below information from above pasted articles links</a:t>
            </a:r>
          </a:p>
          <a:p>
            <a:pPr lvl="1"/>
            <a:endParaRPr lang="en-US" sz="3700" dirty="0" smtClean="0"/>
          </a:p>
          <a:p>
            <a:pPr lvl="2"/>
            <a:r>
              <a:rPr lang="en-US" sz="3700" dirty="0" smtClean="0"/>
              <a:t>Over 70% of US roads are in snowy regions.</a:t>
            </a:r>
          </a:p>
          <a:p>
            <a:pPr lvl="2"/>
            <a:r>
              <a:rPr lang="en-US" sz="3700" dirty="0" smtClean="0"/>
              <a:t>About 70% of the US population lives in snowy regions.</a:t>
            </a:r>
          </a:p>
          <a:p>
            <a:pPr lvl="2"/>
            <a:r>
              <a:rPr lang="en-US" sz="3700" dirty="0" smtClean="0"/>
              <a:t>17% of all vehicle crashes happen in winter conditions.</a:t>
            </a:r>
          </a:p>
          <a:p>
            <a:pPr lvl="2"/>
            <a:r>
              <a:rPr lang="en-US" sz="3700" dirty="0" smtClean="0"/>
              <a:t>1,836 people die annually due to snowy and icy pavement.</a:t>
            </a:r>
          </a:p>
          <a:p>
            <a:pPr lvl="2"/>
            <a:r>
              <a:rPr lang="en-US" sz="3700" dirty="0" smtClean="0"/>
              <a:t>About </a:t>
            </a:r>
            <a:r>
              <a:rPr lang="en-US" sz="3700" dirty="0" smtClean="0"/>
              <a:t>70% of accidental fatalities that occur during winter happen in cars.</a:t>
            </a:r>
            <a:endParaRPr lang="en-US" sz="3700" dirty="0" smtClean="0"/>
          </a:p>
          <a:p>
            <a:pPr lvl="2"/>
            <a:r>
              <a:rPr lang="en-US" sz="3700" dirty="0" smtClean="0"/>
              <a:t>800 Americans die in car crashes annually while driving in winter weather </a:t>
            </a:r>
            <a:r>
              <a:rPr lang="en-US" sz="3700" dirty="0" smtClean="0"/>
              <a:t>conditions</a:t>
            </a:r>
          </a:p>
          <a:p>
            <a:pPr lvl="2"/>
            <a:r>
              <a:rPr lang="en-US" sz="3700" dirty="0" smtClean="0"/>
              <a:t>Road Authority is already using weather forecasting to plan the road safety team &amp; required infrastructure to control accidents during winter conditions</a:t>
            </a:r>
            <a:endParaRPr lang="en-US" sz="3700" dirty="0" smtClean="0"/>
          </a:p>
          <a:p>
            <a:pPr lvl="1"/>
            <a:endParaRPr lang="en-US" sz="2200" dirty="0" smtClean="0"/>
          </a:p>
        </p:txBody>
      </p:sp>
      <p:sp>
        <p:nvSpPr>
          <p:cNvPr id="3" name="Title 2"/>
          <p:cNvSpPr>
            <a:spLocks noGrp="1"/>
          </p:cNvSpPr>
          <p:nvPr>
            <p:ph type="title"/>
          </p:nvPr>
        </p:nvSpPr>
        <p:spPr/>
        <p:txBody>
          <a:bodyPr>
            <a:normAutofit fontScale="90000"/>
          </a:bodyPr>
          <a:lstStyle/>
          <a:p>
            <a:r>
              <a:rPr lang="en-US" dirty="0" smtClean="0"/>
              <a:t>Data Gathering </a:t>
            </a:r>
            <a:r>
              <a:rPr lang="en-US" dirty="0" smtClean="0"/>
              <a:t>for Question 1</a:t>
            </a: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50392" lvl="1" indent="-457200">
              <a:buNone/>
            </a:pPr>
            <a:r>
              <a:rPr lang="en-GB" sz="1800" dirty="0" smtClean="0"/>
              <a:t>Do we have winter season road accident </a:t>
            </a:r>
            <a:r>
              <a:rPr lang="en-GB" sz="1800" dirty="0" smtClean="0"/>
              <a:t>data  </a:t>
            </a:r>
          </a:p>
          <a:p>
            <a:pPr marL="850392" lvl="1" indent="-457200">
              <a:buNone/>
            </a:pPr>
            <a:r>
              <a:rPr lang="en-GB" sz="1800" dirty="0" smtClean="0"/>
              <a:t>Purpose behind above question </a:t>
            </a:r>
            <a:r>
              <a:rPr lang="en-GB" sz="1800" dirty="0" smtClean="0">
                <a:sym typeface="Wingdings" pitchFamily="2" charset="2"/>
              </a:rPr>
              <a:t> want to analyse the ground reality of accident data (due to winter weather condition) for a decade, it helps in figuring out the impact of weather forecasting during mild &amp; extreme winter in road accidents</a:t>
            </a:r>
            <a:endParaRPr lang="en-GB" sz="1800" dirty="0" smtClean="0"/>
          </a:p>
          <a:p>
            <a:pPr marL="850392" lvl="1" indent="-457200">
              <a:buNone/>
            </a:pPr>
            <a:endParaRPr lang="en-GB" sz="1800" dirty="0" smtClean="0"/>
          </a:p>
          <a:p>
            <a:pPr marL="1088136" lvl="2" indent="-457200"/>
            <a:r>
              <a:rPr lang="en-GB" sz="1800" dirty="0" smtClean="0">
                <a:hlinkClick r:id="rId3"/>
              </a:rPr>
              <a:t>https://highways.dot.gov</a:t>
            </a:r>
            <a:r>
              <a:rPr lang="en-GB" sz="1800" dirty="0" smtClean="0">
                <a:hlinkClick r:id="rId3"/>
              </a:rPr>
              <a:t>/</a:t>
            </a:r>
            <a:endParaRPr lang="en-GB" sz="1800" dirty="0" smtClean="0"/>
          </a:p>
          <a:p>
            <a:pPr marL="1088136" lvl="2" indent="-457200"/>
            <a:endParaRPr lang="en-GB" sz="1800" dirty="0" smtClean="0"/>
          </a:p>
          <a:p>
            <a:pPr marL="1088136" lvl="2" indent="-457200"/>
            <a:r>
              <a:rPr lang="en-GB" sz="1800" dirty="0" smtClean="0"/>
              <a:t>Attached winter accident data for DEC,JAN, FEB,MARCH months (2011 to 2019)</a:t>
            </a:r>
          </a:p>
          <a:p>
            <a:pPr marL="1088136" lvl="2" indent="-457200"/>
            <a:endParaRPr lang="en-GB" sz="2000" dirty="0" smtClean="0"/>
          </a:p>
          <a:p>
            <a:pPr lvl="2"/>
            <a:endParaRPr lang="en-US" sz="2000" dirty="0" smtClean="0"/>
          </a:p>
        </p:txBody>
      </p:sp>
      <p:sp>
        <p:nvSpPr>
          <p:cNvPr id="3" name="Title 2"/>
          <p:cNvSpPr>
            <a:spLocks noGrp="1"/>
          </p:cNvSpPr>
          <p:nvPr>
            <p:ph type="title"/>
          </p:nvPr>
        </p:nvSpPr>
        <p:spPr/>
        <p:txBody>
          <a:bodyPr>
            <a:normAutofit fontScale="90000"/>
          </a:bodyPr>
          <a:lstStyle/>
          <a:p>
            <a:r>
              <a:rPr lang="en-US" dirty="0" smtClean="0"/>
              <a:t>Data Gathering </a:t>
            </a:r>
            <a:r>
              <a:rPr lang="en-US" dirty="0" smtClean="0"/>
              <a:t>for Question 2</a:t>
            </a:r>
            <a:r>
              <a:rPr lang="en-US" dirty="0" smtClean="0"/>
              <a:t/>
            </a:r>
            <a:br>
              <a:rPr lang="en-US" dirty="0" smtClean="0"/>
            </a:br>
            <a:endParaRPr lang="en-US" dirty="0"/>
          </a:p>
        </p:txBody>
      </p:sp>
      <p:graphicFrame>
        <p:nvGraphicFramePr>
          <p:cNvPr id="4" name="Object 3"/>
          <p:cNvGraphicFramePr>
            <a:graphicFrameLocks noChangeAspect="1"/>
          </p:cNvGraphicFramePr>
          <p:nvPr/>
        </p:nvGraphicFramePr>
        <p:xfrm>
          <a:off x="1143000" y="3810000"/>
          <a:ext cx="914400" cy="771525"/>
        </p:xfrm>
        <a:graphic>
          <a:graphicData uri="http://schemas.openxmlformats.org/presentationml/2006/ole">
            <p:oleObj spid="_x0000_s1026" name="Worksheet" showAsIcon="1" r:id="rId4" imgW="914400" imgH="771480" progId="Excel.Sheet.12">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001000" cy="868362"/>
          </a:xfrm>
        </p:spPr>
        <p:txBody>
          <a:bodyPr>
            <a:normAutofit/>
          </a:bodyPr>
          <a:lstStyle/>
          <a:p>
            <a:r>
              <a:rPr lang="en-US" sz="2200" dirty="0" smtClean="0"/>
              <a:t>Created Visuals  from Winter accident data -1 </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533400" y="3810000"/>
            <a:ext cx="8153400" cy="2340171"/>
          </a:xfrm>
          <a:prstGeom prst="rect">
            <a:avLst/>
          </a:prstGeom>
          <a:noFill/>
          <a:ln w="9525">
            <a:noFill/>
            <a:miter lim="800000"/>
            <a:headEnd/>
            <a:tailEnd/>
          </a:ln>
        </p:spPr>
      </p:pic>
      <p:pic>
        <p:nvPicPr>
          <p:cNvPr id="2053" name="Picture 5"/>
          <p:cNvPicPr>
            <a:picLocks noGrp="1" noChangeAspect="1" noChangeArrowheads="1"/>
          </p:cNvPicPr>
          <p:nvPr>
            <p:ph idx="1"/>
          </p:nvPr>
        </p:nvPicPr>
        <p:blipFill>
          <a:blip r:embed="rId3" cstate="print"/>
          <a:srcRect/>
          <a:stretch>
            <a:fillRect/>
          </a:stretch>
        </p:blipFill>
        <p:spPr bwMode="auto">
          <a:xfrm>
            <a:off x="533400" y="1295400"/>
            <a:ext cx="8229600" cy="2362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001000" cy="868362"/>
          </a:xfrm>
        </p:spPr>
        <p:txBody>
          <a:bodyPr>
            <a:normAutofit/>
          </a:bodyPr>
          <a:lstStyle/>
          <a:p>
            <a:r>
              <a:rPr lang="en-US" sz="2200" dirty="0" smtClean="0"/>
              <a:t>Created Visuals  from Winter accident data -2 </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28600" y="1066800"/>
            <a:ext cx="4191000" cy="227076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614706" y="5562600"/>
            <a:ext cx="4529294" cy="12954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152400" y="3429000"/>
            <a:ext cx="4495800" cy="21336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4625842" y="1143000"/>
            <a:ext cx="4518158" cy="2209800"/>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4662823" y="3429000"/>
            <a:ext cx="4481177" cy="2043113"/>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1616</TotalTime>
  <Words>922</Words>
  <Application>Microsoft Office PowerPoint</Application>
  <PresentationFormat>On-screen Show (4:3)</PresentationFormat>
  <Paragraphs>110</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Concourse</vt:lpstr>
      <vt:lpstr>Microsoft Office Excel Worksheet</vt:lpstr>
      <vt:lpstr>Microsoft Office Excel 97-2003 Worksheet</vt:lpstr>
      <vt:lpstr>Term Project Milestone-3 </vt:lpstr>
      <vt:lpstr>Outline</vt:lpstr>
      <vt:lpstr>Background</vt:lpstr>
      <vt:lpstr>Final Topics of Research</vt:lpstr>
      <vt:lpstr>List Of Questions </vt:lpstr>
      <vt:lpstr>Data Gathering for Question 1 </vt:lpstr>
      <vt:lpstr>Data Gathering for Question 2 </vt:lpstr>
      <vt:lpstr>Created Visuals  from Winter accident data -1 </vt:lpstr>
      <vt:lpstr>Created Visuals  from Winter accident data -2 </vt:lpstr>
      <vt:lpstr>Data Gathering for Question 3 </vt:lpstr>
      <vt:lpstr>Created Visuals  from Summer accident data -3</vt:lpstr>
      <vt:lpstr>Data Gathering for Question 4 </vt:lpstr>
      <vt:lpstr>Created Visuals to find correlation between accident  &amp; temp data -4</vt:lpstr>
      <vt:lpstr>Data Gathering for Question 5 </vt:lpstr>
      <vt:lpstr>Created Visuals to find correlation between accident  &amp; Google trend data -5</vt:lpstr>
      <vt:lpstr>Data Gathering for Question -6 </vt:lpstr>
      <vt:lpstr>Created Visuals to find Vehicles traveled data &amp; season accidental data-6</vt:lpstr>
      <vt:lpstr>Assumptions</vt:lpstr>
      <vt:lpstr>Ethical consideration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dell</dc:creator>
  <cp:lastModifiedBy>dell</cp:lastModifiedBy>
  <cp:revision>49</cp:revision>
  <dcterms:created xsi:type="dcterms:W3CDTF">2006-08-16T00:00:00Z</dcterms:created>
  <dcterms:modified xsi:type="dcterms:W3CDTF">2021-05-15T20:45:02Z</dcterms:modified>
</cp:coreProperties>
</file>