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7" r:id="rId3"/>
    <p:sldId id="258" r:id="rId4"/>
    <p:sldId id="267" r:id="rId5"/>
    <p:sldId id="268"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30"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97" autoAdjust="0"/>
  </p:normalViewPr>
  <p:slideViewPr>
    <p:cSldViewPr>
      <p:cViewPr varScale="1">
        <p:scale>
          <a:sx n="64" d="100"/>
          <a:sy n="64" d="100"/>
        </p:scale>
        <p:origin x="-1978"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EAD5C6-6C36-4279-994A-2A3D17EFB787}" type="datetimeFigureOut">
              <a:rPr lang="en-US" smtClean="0"/>
              <a:pPr/>
              <a:t>8/13/2021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82EE0-8940-4FBF-A53B-EED6E698EA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8/13/2021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8/13/2021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8/13/2021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8/13/2021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8/13/2021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8/13/2021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yberactive.bellevue.edu/webapps/blackboard/execute/courseMain?course_id=_502309_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ourses.lumenlearning.com/introstats1/chapter/skewness-and-the-mean-median-and-mod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smtClean="0">
                <a:effectLst/>
                <a:latin typeface="Arial" pitchFamily="34" charset="0"/>
                <a:cs typeface="Arial" pitchFamily="34" charset="0"/>
              </a:rPr>
              <a:t>Term Project-EDA</a:t>
            </a:r>
            <a:endParaRPr lang="en-US" b="0" dirty="0">
              <a:effectLst/>
              <a:latin typeface="Arial" pitchFamily="34" charset="0"/>
              <a:cs typeface="Arial" pitchFamily="34" charset="0"/>
            </a:endParaRPr>
          </a:p>
        </p:txBody>
      </p:sp>
      <p:sp>
        <p:nvSpPr>
          <p:cNvPr id="3" name="Subtitle 2"/>
          <p:cNvSpPr>
            <a:spLocks noGrp="1"/>
          </p:cNvSpPr>
          <p:nvPr>
            <p:ph type="subTitle" idx="1"/>
          </p:nvPr>
        </p:nvSpPr>
        <p:spPr>
          <a:xfrm>
            <a:off x="762000" y="3581400"/>
            <a:ext cx="7772400" cy="1199704"/>
          </a:xfrm>
        </p:spPr>
        <p:txBody>
          <a:bodyPr>
            <a:normAutofit fontScale="47500" lnSpcReduction="20000"/>
          </a:bodyPr>
          <a:lstStyle/>
          <a:p>
            <a:pPr fontAlgn="auto"/>
            <a:r>
              <a:rPr lang="en-US" b="1" dirty="0" smtClean="0">
                <a:hlinkClick r:id="rId2" tooltip="DSC530-T302 Data Exploration and Analysis (2217-1)"/>
              </a:rPr>
              <a:t>DSC530-T302 Data Exploration and Analysis (2217-1)</a:t>
            </a:r>
            <a:endParaRPr lang="en-US" b="1" dirty="0" smtClean="0"/>
          </a:p>
          <a:p>
            <a:endParaRPr lang="en-US" dirty="0" smtClean="0">
              <a:latin typeface="Arial" pitchFamily="34" charset="0"/>
              <a:cs typeface="Arial" pitchFamily="34" charset="0"/>
            </a:endParaRPr>
          </a:p>
          <a:p>
            <a:r>
              <a:rPr lang="en-US" dirty="0" smtClean="0">
                <a:latin typeface="Arial" pitchFamily="34" charset="0"/>
                <a:cs typeface="Arial" pitchFamily="34" charset="0"/>
              </a:rPr>
              <a:t>Prashant Raghuwanshi</a:t>
            </a:r>
          </a:p>
          <a:p>
            <a:r>
              <a:rPr lang="en-US" dirty="0" smtClean="0">
                <a:latin typeface="Arial" pitchFamily="34" charset="0"/>
                <a:cs typeface="Arial" pitchFamily="34" charset="0"/>
              </a:rPr>
              <a:t>Bellevue University</a:t>
            </a:r>
          </a:p>
          <a:p>
            <a:r>
              <a:rPr lang="en-US" dirty="0" smtClean="0">
                <a:latin typeface="Arial" pitchFamily="34" charset="0"/>
                <a:cs typeface="Arial" pitchFamily="34" charset="0"/>
              </a:rPr>
              <a:t>Guided by </a:t>
            </a:r>
            <a:r>
              <a:rPr lang="en-GB" dirty="0" smtClean="0">
                <a:latin typeface="Arial" pitchFamily="34" charset="0"/>
                <a:cs typeface="Arial" pitchFamily="34" charset="0"/>
              </a:rPr>
              <a:t>Professor </a:t>
            </a:r>
            <a:r>
              <a:rPr lang="en-US" dirty="0" smtClean="0"/>
              <a:t> Matthew Metzger</a:t>
            </a:r>
            <a:endParaRPr lang="en-US" dirty="0" smtClean="0">
              <a:latin typeface="Arial" pitchFamily="34" charset="0"/>
              <a:cs typeface="Arial" pitchFamily="34"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9144000" cy="1143000"/>
          </a:xfrm>
        </p:spPr>
        <p:txBody>
          <a:bodyPr>
            <a:normAutofit fontScale="90000"/>
          </a:bodyPr>
          <a:lstStyle/>
          <a:p>
            <a:r>
              <a:rPr lang="en-US" b="0" dirty="0" smtClean="0"/>
              <a:t>Histogram for each of the variables -1</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52400" y="1371600"/>
            <a:ext cx="4114800" cy="25527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267200" y="1447800"/>
            <a:ext cx="4267200" cy="2439598"/>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267200" y="4000500"/>
            <a:ext cx="4501423" cy="28575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8839200" cy="1143000"/>
          </a:xfrm>
        </p:spPr>
        <p:txBody>
          <a:bodyPr>
            <a:normAutofit fontScale="90000"/>
          </a:bodyPr>
          <a:lstStyle/>
          <a:p>
            <a:r>
              <a:rPr lang="en-US" b="0" dirty="0" smtClean="0"/>
              <a:t>Histogram for each of the variables-2</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295400"/>
            <a:ext cx="4038600" cy="248412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343400" y="1295400"/>
            <a:ext cx="4343876" cy="2578925"/>
          </a:xfrm>
          <a:prstGeom prst="rect">
            <a:avLst/>
          </a:prstGeom>
          <a:noFill/>
          <a:ln w="9525">
            <a:noFill/>
            <a:miter lim="800000"/>
            <a:headEnd/>
            <a:tailEnd/>
          </a:ln>
        </p:spPr>
      </p:pic>
      <p:pic>
        <p:nvPicPr>
          <p:cNvPr id="3078" name="Picture 6"/>
          <p:cNvPicPr>
            <a:picLocks noChangeAspect="1" noChangeArrowheads="1"/>
          </p:cNvPicPr>
          <p:nvPr/>
        </p:nvPicPr>
        <p:blipFill>
          <a:blip r:embed="rId4" cstate="print"/>
          <a:srcRect/>
          <a:stretch>
            <a:fillRect/>
          </a:stretch>
        </p:blipFill>
        <p:spPr bwMode="auto">
          <a:xfrm>
            <a:off x="4250669" y="4038600"/>
            <a:ext cx="4636156" cy="2819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8839200" cy="1143000"/>
          </a:xfrm>
        </p:spPr>
        <p:txBody>
          <a:bodyPr>
            <a:normAutofit fontScale="90000"/>
          </a:bodyPr>
          <a:lstStyle/>
          <a:p>
            <a:r>
              <a:rPr lang="en-US" b="0" dirty="0" smtClean="0"/>
              <a:t>Outliers for each of the variables-1</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04800" y="1524000"/>
            <a:ext cx="8229600" cy="268661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0"/>
            <a:ext cx="8839200" cy="1143000"/>
          </a:xfrm>
        </p:spPr>
        <p:txBody>
          <a:bodyPr>
            <a:normAutofit fontScale="90000"/>
          </a:bodyPr>
          <a:lstStyle/>
          <a:p>
            <a:r>
              <a:rPr lang="en-US" b="0" dirty="0" smtClean="0"/>
              <a:t>Outliers for each of the variables-2</a:t>
            </a:r>
            <a:endParaRPr lang="en-US" dirty="0"/>
          </a:p>
        </p:txBody>
      </p:sp>
      <p:sp>
        <p:nvSpPr>
          <p:cNvPr id="4" name="Content Placeholder 3"/>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381000" y="1447800"/>
            <a:ext cx="8458200" cy="4775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Descriptive characteristics about the variables in the dataset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676400"/>
            <a:ext cx="8229600" cy="3886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b="0" dirty="0" smtClean="0"/>
              <a:t>Compare two scenarios in data using a PMF  (Portable Vs Non Portable)</a:t>
            </a:r>
            <a:endParaRPr lang="en-US" sz="24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67690" y="1832610"/>
            <a:ext cx="8008620" cy="357378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b="0" dirty="0" smtClean="0"/>
              <a:t> Compare two scenarios in data using a CDF (Portable Vs Non Portable)</a:t>
            </a:r>
            <a:endParaRPr lang="en-US" sz="2400"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838200" y="1981200"/>
            <a:ext cx="7339783" cy="3733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b="0" dirty="0" smtClean="0"/>
              <a:t> Analytical distribution for ph variable (Actual Vs Model)</a:t>
            </a:r>
            <a:endParaRPr lang="en-US" sz="2400" dirty="0"/>
          </a:p>
        </p:txBody>
      </p:sp>
      <p:pic>
        <p:nvPicPr>
          <p:cNvPr id="8194" name="Picture 2"/>
          <p:cNvPicPr>
            <a:picLocks noChangeAspect="1" noChangeArrowheads="1"/>
          </p:cNvPicPr>
          <p:nvPr/>
        </p:nvPicPr>
        <p:blipFill>
          <a:blip r:embed="rId2" cstate="print"/>
          <a:srcRect/>
          <a:stretch>
            <a:fillRect/>
          </a:stretch>
        </p:blipFill>
        <p:spPr bwMode="auto">
          <a:xfrm>
            <a:off x="228600" y="1828800"/>
            <a:ext cx="5229225" cy="3238500"/>
          </a:xfrm>
          <a:prstGeom prst="rect">
            <a:avLst/>
          </a:prstGeom>
          <a:noFill/>
          <a:ln w="9525">
            <a:noFill/>
            <a:miter lim="800000"/>
            <a:headEnd/>
            <a:tailEnd/>
          </a:ln>
        </p:spPr>
      </p:pic>
      <p:pic>
        <p:nvPicPr>
          <p:cNvPr id="8195" name="Picture 3"/>
          <p:cNvPicPr>
            <a:picLocks noGrp="1" noChangeAspect="1" noChangeArrowheads="1"/>
          </p:cNvPicPr>
          <p:nvPr>
            <p:ph idx="1"/>
          </p:nvPr>
        </p:nvPicPr>
        <p:blipFill>
          <a:blip r:embed="rId3" cstate="print"/>
          <a:srcRect/>
          <a:stretch>
            <a:fillRect/>
          </a:stretch>
        </p:blipFill>
        <p:spPr bwMode="auto">
          <a:xfrm>
            <a:off x="5189220" y="1905000"/>
            <a:ext cx="3954780" cy="2971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b="0" dirty="0" smtClean="0"/>
              <a:t>  Scatter plots comparing two variables (Ph Vs Hardness)</a:t>
            </a:r>
            <a:endParaRPr lang="en-US" sz="2400" dirty="0"/>
          </a:p>
        </p:txBody>
      </p:sp>
      <p:pic>
        <p:nvPicPr>
          <p:cNvPr id="9219" name="Picture 3"/>
          <p:cNvPicPr>
            <a:picLocks noChangeAspect="1" noChangeArrowheads="1"/>
          </p:cNvPicPr>
          <p:nvPr/>
        </p:nvPicPr>
        <p:blipFill>
          <a:blip r:embed="rId2" cstate="print"/>
          <a:srcRect/>
          <a:stretch>
            <a:fillRect/>
          </a:stretch>
        </p:blipFill>
        <p:spPr bwMode="auto">
          <a:xfrm>
            <a:off x="533400" y="1447800"/>
            <a:ext cx="5229225" cy="3248025"/>
          </a:xfrm>
          <a:prstGeom prst="rect">
            <a:avLst/>
          </a:prstGeom>
          <a:noFill/>
          <a:ln w="9525">
            <a:noFill/>
            <a:miter lim="800000"/>
            <a:headEnd/>
            <a:tailEnd/>
          </a:ln>
        </p:spPr>
      </p:pic>
      <p:pic>
        <p:nvPicPr>
          <p:cNvPr id="9220" name="Picture 4"/>
          <p:cNvPicPr>
            <a:picLocks noGrp="1" noChangeAspect="1" noChangeArrowheads="1"/>
          </p:cNvPicPr>
          <p:nvPr>
            <p:ph idx="1"/>
          </p:nvPr>
        </p:nvPicPr>
        <p:blipFill>
          <a:blip r:embed="rId3" cstate="print"/>
          <a:srcRect/>
          <a:stretch>
            <a:fillRect/>
          </a:stretch>
        </p:blipFill>
        <p:spPr bwMode="auto">
          <a:xfrm>
            <a:off x="1066800" y="4724400"/>
            <a:ext cx="4419600" cy="131826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b="0" dirty="0" smtClean="0"/>
              <a:t>  Conduct a test on hypothesis</a:t>
            </a:r>
            <a:endParaRPr lang="en-US" sz="2400" dirty="0"/>
          </a:p>
        </p:txBody>
      </p:sp>
      <p:sp>
        <p:nvSpPr>
          <p:cNvPr id="5" name="Content Placeholder 4"/>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185738" y="1447800"/>
            <a:ext cx="8772525" cy="4495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v"/>
            </a:pPr>
            <a:r>
              <a:rPr lang="en-US" sz="2000" dirty="0" smtClean="0"/>
              <a:t>Background</a:t>
            </a:r>
          </a:p>
          <a:p>
            <a:pPr>
              <a:buFont typeface="Wingdings" pitchFamily="2" charset="2"/>
              <a:buChar char="v"/>
            </a:pPr>
            <a:r>
              <a:rPr lang="en-US" sz="2000" dirty="0" smtClean="0"/>
              <a:t>Final Topic of Research</a:t>
            </a:r>
          </a:p>
          <a:p>
            <a:pPr>
              <a:buFont typeface="Wingdings" pitchFamily="2" charset="2"/>
              <a:buChar char="v"/>
            </a:pPr>
            <a:r>
              <a:rPr lang="en-US" sz="2000" dirty="0" smtClean="0"/>
              <a:t>List Of Questions</a:t>
            </a:r>
          </a:p>
          <a:p>
            <a:pPr>
              <a:buFont typeface="Wingdings" pitchFamily="2" charset="2"/>
              <a:buChar char="v"/>
            </a:pPr>
            <a:r>
              <a:rPr lang="en-US" sz="2000" dirty="0" smtClean="0"/>
              <a:t>Assumptions</a:t>
            </a:r>
          </a:p>
          <a:p>
            <a:pPr>
              <a:buFont typeface="Wingdings" pitchFamily="2" charset="2"/>
              <a:buChar char="v"/>
            </a:pPr>
            <a:r>
              <a:rPr lang="en-US" sz="2000" dirty="0" smtClean="0"/>
              <a:t>Ethical consideration</a:t>
            </a:r>
          </a:p>
          <a:p>
            <a:pPr>
              <a:buFont typeface="Wingdings" pitchFamily="2" charset="2"/>
              <a:buChar char="v"/>
            </a:pPr>
            <a:r>
              <a:rPr lang="en-US" sz="2000" dirty="0" smtClean="0"/>
              <a:t>References</a:t>
            </a:r>
          </a:p>
          <a:p>
            <a:pPr>
              <a:buFont typeface="Wingdings" pitchFamily="2" charset="2"/>
              <a:buChar char="v"/>
            </a:pPr>
            <a:endParaRPr lang="en-US" dirty="0" smtClean="0"/>
          </a:p>
          <a:p>
            <a:pPr>
              <a:buFont typeface="Wingdings" pitchFamily="2" charset="2"/>
              <a:buChar char="v"/>
            </a:pPr>
            <a:endParaRPr lang="en-US" dirty="0" smtClean="0"/>
          </a:p>
          <a:p>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b="0" dirty="0" smtClean="0"/>
              <a:t>  Conduct a regression analysis</a:t>
            </a:r>
            <a:endParaRPr lang="en-US" sz="2400" dirty="0"/>
          </a:p>
        </p:txBody>
      </p:sp>
      <p:sp>
        <p:nvSpPr>
          <p:cNvPr id="6" name="Rectangle 5"/>
          <p:cNvSpPr/>
          <p:nvPr/>
        </p:nvSpPr>
        <p:spPr>
          <a:xfrm>
            <a:off x="685800" y="1524000"/>
            <a:ext cx="2654894" cy="369332"/>
          </a:xfrm>
          <a:prstGeom prst="rect">
            <a:avLst/>
          </a:prstGeom>
        </p:spPr>
        <p:txBody>
          <a:bodyPr wrap="none">
            <a:spAutoFit/>
          </a:bodyPr>
          <a:lstStyle/>
          <a:p>
            <a:r>
              <a:rPr lang="en-US" dirty="0" smtClean="0"/>
              <a:t>Portability ~ Hardness</a:t>
            </a:r>
            <a:endParaRPr lang="en-US" dirty="0"/>
          </a:p>
        </p:txBody>
      </p:sp>
      <p:pic>
        <p:nvPicPr>
          <p:cNvPr id="11267" name="Picture 3"/>
          <p:cNvPicPr>
            <a:picLocks noGrp="1" noChangeAspect="1" noChangeArrowheads="1"/>
          </p:cNvPicPr>
          <p:nvPr>
            <p:ph idx="1"/>
          </p:nvPr>
        </p:nvPicPr>
        <p:blipFill>
          <a:blip r:embed="rId2" cstate="print"/>
          <a:srcRect/>
          <a:stretch>
            <a:fillRect/>
          </a:stretch>
        </p:blipFill>
        <p:spPr bwMode="auto">
          <a:xfrm>
            <a:off x="685800" y="1905000"/>
            <a:ext cx="6789420" cy="387858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b="0" dirty="0" smtClean="0"/>
              <a:t>  Conduct a regression analysis</a:t>
            </a:r>
            <a:endParaRPr lang="en-US" sz="2400" dirty="0"/>
          </a:p>
        </p:txBody>
      </p:sp>
      <p:sp>
        <p:nvSpPr>
          <p:cNvPr id="6" name="Rectangle 5"/>
          <p:cNvSpPr/>
          <p:nvPr/>
        </p:nvSpPr>
        <p:spPr>
          <a:xfrm>
            <a:off x="685800" y="1524000"/>
            <a:ext cx="4570482" cy="369332"/>
          </a:xfrm>
          <a:prstGeom prst="rect">
            <a:avLst/>
          </a:prstGeom>
        </p:spPr>
        <p:txBody>
          <a:bodyPr wrap="none">
            <a:spAutoFit/>
          </a:bodyPr>
          <a:lstStyle/>
          <a:p>
            <a:r>
              <a:rPr lang="en-US" dirty="0" err="1" smtClean="0"/>
              <a:t>Potability</a:t>
            </a:r>
            <a:r>
              <a:rPr lang="en-US" dirty="0" smtClean="0"/>
              <a:t> ~ Hardness + ph~ Hardness</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533400" y="2209800"/>
            <a:ext cx="6369050" cy="37909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000" dirty="0" smtClean="0"/>
              <a:t>Think Stats by Allen B Downey</a:t>
            </a:r>
            <a:endParaRPr lang="en-US" sz="2000" dirty="0" smtClean="0"/>
          </a:p>
          <a:p>
            <a:r>
              <a:rPr lang="en-GB" sz="2000" dirty="0" smtClean="0"/>
              <a:t>Web references:</a:t>
            </a:r>
            <a:endParaRPr lang="en-US" sz="2000" dirty="0" smtClean="0"/>
          </a:p>
          <a:p>
            <a:r>
              <a:rPr lang="en-US" sz="1400" dirty="0" smtClean="0">
                <a:hlinkClick r:id="rId2"/>
              </a:rPr>
              <a:t>https://courses.lumenlearning.com/introstats1/chapter/skewness-and-the-mean-median-and-mode/</a:t>
            </a:r>
            <a:endParaRPr lang="en-US" sz="1400" dirty="0" smtClean="0"/>
          </a:p>
          <a:p>
            <a:endParaRPr lang="en-US" sz="1400" dirty="0" smtClean="0"/>
          </a:p>
          <a:p>
            <a:r>
              <a:rPr lang="en-US" sz="1400" dirty="0" smtClean="0"/>
              <a:t>https://www.kaggle.com</a:t>
            </a:r>
            <a:endParaRPr lang="en-US" sz="1400" dirty="0"/>
          </a:p>
        </p:txBody>
      </p:sp>
      <p:sp>
        <p:nvSpPr>
          <p:cNvPr id="3" name="Title 2"/>
          <p:cNvSpPr>
            <a:spLocks noGrp="1"/>
          </p:cNvSpPr>
          <p:nvPr>
            <p:ph type="title"/>
          </p:nvPr>
        </p:nvSpPr>
        <p:spPr/>
        <p:txBody>
          <a:bodyPr/>
          <a:lstStyle/>
          <a:p>
            <a:r>
              <a:rPr lang="en-US" dirty="0" smtClean="0"/>
              <a:t>References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19400"/>
            <a:ext cx="8229600" cy="1143000"/>
          </a:xfrm>
        </p:spPr>
        <p:txBody>
          <a:bodyPr/>
          <a:lstStyle/>
          <a:p>
            <a:pPr algn="ctr"/>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1"/>
            <a:ext cx="8229600" cy="2819400"/>
          </a:xfrm>
        </p:spPr>
        <p:txBody>
          <a:bodyPr>
            <a:normAutofit/>
          </a:bodyPr>
          <a:lstStyle/>
          <a:p>
            <a:pPr>
              <a:buFont typeface="Wingdings" pitchFamily="2" charset="2"/>
              <a:buChar char="§"/>
            </a:pPr>
            <a:r>
              <a:rPr lang="en-US" sz="1800" dirty="0" smtClean="0"/>
              <a:t>Exploratory Data Analysis refers to the critical process of performing initial investigations on data so as to discover patterns, to spot anomalies, to test hypothesis and to check assumptions with the help of summary statistics and graphical representations.</a:t>
            </a:r>
          </a:p>
          <a:p>
            <a:pPr>
              <a:buNone/>
            </a:pPr>
            <a:endParaRPr lang="en-US" sz="1800" dirty="0" smtClean="0"/>
          </a:p>
          <a:p>
            <a:pPr>
              <a:buFont typeface="Wingdings" pitchFamily="2" charset="2"/>
              <a:buChar char="§"/>
            </a:pPr>
            <a:r>
              <a:rPr lang="en-US" sz="1800" dirty="0" smtClean="0"/>
              <a:t>This Presentation is the Part of EDA Term End DS project</a:t>
            </a:r>
          </a:p>
          <a:p>
            <a:pPr>
              <a:buNone/>
            </a:pPr>
            <a:endParaRPr lang="en-US" sz="1800" dirty="0" smtClean="0"/>
          </a:p>
          <a:p>
            <a:pPr>
              <a:buFont typeface="Wingdings" pitchFamily="2" charset="2"/>
              <a:buChar char="§"/>
            </a:pPr>
            <a:r>
              <a:rPr lang="en-US" sz="1800" dirty="0" smtClean="0"/>
              <a:t>This presentation is focused on preparing the datasets  for solving problems</a:t>
            </a:r>
          </a:p>
        </p:txBody>
      </p:sp>
      <p:sp>
        <p:nvSpPr>
          <p:cNvPr id="3" name="Title 2"/>
          <p:cNvSpPr>
            <a:spLocks noGrp="1"/>
          </p:cNvSpPr>
          <p:nvPr>
            <p:ph type="title"/>
          </p:nvPr>
        </p:nvSpPr>
        <p:spPr/>
        <p:txBody>
          <a:bodyPr/>
          <a:lstStyle/>
          <a:p>
            <a:r>
              <a:rPr lang="en-US" dirty="0" smtClean="0"/>
              <a:t>Background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normAutofit/>
          </a:bodyPr>
          <a:lstStyle/>
          <a:p>
            <a:pPr>
              <a:buFont typeface="Wingdings" pitchFamily="2" charset="2"/>
              <a:buChar char="v"/>
            </a:pPr>
            <a:r>
              <a:rPr lang="en-US" sz="2400" dirty="0" smtClean="0"/>
              <a:t>How accurately can we classify whether a sample from a body of water is potable, given its chemical and physical characteristics?</a:t>
            </a:r>
            <a:endParaRPr lang="en-US" dirty="0"/>
          </a:p>
        </p:txBody>
      </p:sp>
      <p:sp>
        <p:nvSpPr>
          <p:cNvPr id="3" name="Title 2"/>
          <p:cNvSpPr>
            <a:spLocks noGrp="1"/>
          </p:cNvSpPr>
          <p:nvPr>
            <p:ph type="title"/>
          </p:nvPr>
        </p:nvSpPr>
        <p:spPr/>
        <p:txBody>
          <a:bodyPr/>
          <a:lstStyle/>
          <a:p>
            <a:r>
              <a:rPr lang="en-US" dirty="0" smtClean="0"/>
              <a:t>Topics of Research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1"/>
            <a:r>
              <a:rPr lang="en-GB" dirty="0" smtClean="0"/>
              <a:t>Explore more on variables and list down the information about them </a:t>
            </a:r>
            <a:endParaRPr lang="en-US" dirty="0" smtClean="0"/>
          </a:p>
          <a:p>
            <a:pPr lvl="1"/>
            <a:r>
              <a:rPr lang="en-GB" dirty="0" smtClean="0"/>
              <a:t>Do the used data set is having missing values </a:t>
            </a:r>
            <a:endParaRPr lang="en-US" dirty="0" smtClean="0"/>
          </a:p>
          <a:p>
            <a:pPr lvl="1"/>
            <a:r>
              <a:rPr lang="en-US" dirty="0" smtClean="0"/>
              <a:t>Do the variables are having any unusual observations (outliers) or any gaps in the data.</a:t>
            </a:r>
          </a:p>
          <a:p>
            <a:pPr lvl="1"/>
            <a:r>
              <a:rPr lang="en-US" dirty="0" smtClean="0"/>
              <a:t>Find out the type of distributions in datasets variables </a:t>
            </a:r>
          </a:p>
          <a:p>
            <a:pPr lvl="1"/>
            <a:r>
              <a:rPr lang="en-GB" dirty="0" smtClean="0"/>
              <a:t>Do any variables are having normal distributions</a:t>
            </a:r>
            <a:endParaRPr lang="en-US" dirty="0" smtClean="0"/>
          </a:p>
          <a:p>
            <a:pPr lvl="1"/>
            <a:r>
              <a:rPr lang="en-GB" dirty="0" smtClean="0"/>
              <a:t>What CDF and PMF says if compare the portable and non portable datasets for Ph variables</a:t>
            </a:r>
            <a:endParaRPr lang="en-US" dirty="0" smtClean="0"/>
          </a:p>
          <a:p>
            <a:pPr lvl="1"/>
            <a:r>
              <a:rPr lang="en-US" dirty="0" smtClean="0"/>
              <a:t>Find out the Analytical distribution for ph variable (Actual Vs Model) data</a:t>
            </a:r>
          </a:p>
          <a:p>
            <a:pPr lvl="1"/>
            <a:r>
              <a:rPr lang="en-US" dirty="0" smtClean="0"/>
              <a:t>What hypothesis test results says </a:t>
            </a:r>
          </a:p>
          <a:p>
            <a:pPr lvl="1"/>
            <a:r>
              <a:rPr lang="en-US" dirty="0" smtClean="0"/>
              <a:t>How portability is fit linearly with other variables like Ph and Hardness</a:t>
            </a:r>
            <a:endParaRPr lang="en-US" dirty="0"/>
          </a:p>
        </p:txBody>
      </p:sp>
      <p:sp>
        <p:nvSpPr>
          <p:cNvPr id="3" name="Title 2"/>
          <p:cNvSpPr>
            <a:spLocks noGrp="1"/>
          </p:cNvSpPr>
          <p:nvPr>
            <p:ph type="title"/>
          </p:nvPr>
        </p:nvSpPr>
        <p:spPr/>
        <p:txBody>
          <a:bodyPr>
            <a:normAutofit fontScale="90000"/>
          </a:bodyPr>
          <a:lstStyle/>
          <a:p>
            <a:r>
              <a:rPr lang="en-US" b="0" dirty="0" smtClean="0"/>
              <a:t> Statistical question/hypothesis</a:t>
            </a:r>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sz="7200" dirty="0" smtClean="0"/>
              <a:t>Details of Variables</a:t>
            </a:r>
          </a:p>
          <a:p>
            <a:pPr>
              <a:buNone/>
            </a:pPr>
            <a:endParaRPr lang="en-US" sz="7200" dirty="0" smtClean="0"/>
          </a:p>
          <a:p>
            <a:r>
              <a:rPr lang="en-US" sz="7200" dirty="0" smtClean="0"/>
              <a:t>pH value:</a:t>
            </a:r>
          </a:p>
          <a:p>
            <a:pPr>
              <a:buNone/>
            </a:pPr>
            <a:endParaRPr lang="en-US" sz="7200" dirty="0" smtClean="0"/>
          </a:p>
          <a:p>
            <a:pPr lvl="1"/>
            <a:r>
              <a:rPr lang="en-US" sz="6800" dirty="0" smtClean="0"/>
              <a:t>PH is an important parameter in evaluating the acid–base balance of water. It is also the indicator of acidic or alkaline condition of water status. WHO has recommended maximum permissible limit of pH from 6.5 to 8.5. The current investigation ranges were 6.52–6.83 which are in the range of WHO standards.</a:t>
            </a:r>
          </a:p>
          <a:p>
            <a:pPr>
              <a:buNone/>
            </a:pPr>
            <a:endParaRPr lang="en-US" sz="7200" dirty="0" smtClean="0"/>
          </a:p>
          <a:p>
            <a:r>
              <a:rPr lang="en-US" sz="7200" dirty="0" smtClean="0"/>
              <a:t>Hardness:</a:t>
            </a:r>
          </a:p>
          <a:p>
            <a:pPr>
              <a:buNone/>
            </a:pPr>
            <a:endParaRPr lang="en-US" sz="7200" dirty="0" smtClean="0"/>
          </a:p>
          <a:p>
            <a:pPr lvl="1"/>
            <a:r>
              <a:rPr lang="en-US" sz="6800" dirty="0" smtClean="0"/>
              <a:t>Hardness is mainly caused by calcium and magnesium salts. These salts are dissolved from geologic deposits through which water travels. The length of time water is in contact with hardness producing material helps determine how much hardness there is in raw water. Hardness was originally defined as the capacity of water to precipitate soap caused by Calcium and Magnesium.</a:t>
            </a:r>
          </a:p>
          <a:p>
            <a:pPr>
              <a:buNone/>
            </a:pPr>
            <a:endParaRPr lang="en-US" sz="7200" dirty="0" smtClean="0"/>
          </a:p>
          <a:p>
            <a:pPr>
              <a:buNone/>
            </a:pPr>
            <a:endParaRPr lang="en-US" dirty="0"/>
          </a:p>
        </p:txBody>
      </p:sp>
      <p:sp>
        <p:nvSpPr>
          <p:cNvPr id="3" name="Title 2"/>
          <p:cNvSpPr>
            <a:spLocks noGrp="1"/>
          </p:cNvSpPr>
          <p:nvPr>
            <p:ph type="title"/>
          </p:nvPr>
        </p:nvSpPr>
        <p:spPr/>
        <p:txBody>
          <a:bodyPr>
            <a:normAutofit fontScale="90000"/>
          </a:bodyPr>
          <a:lstStyle/>
          <a:p>
            <a:r>
              <a:rPr lang="en-US" b="0" dirty="0" smtClean="0"/>
              <a:t>Selected Variables from dataset for analysis -1</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sz="7200" dirty="0" smtClean="0"/>
              <a:t>Solids (Total dissolved solids - TDS):</a:t>
            </a:r>
          </a:p>
          <a:p>
            <a:endParaRPr lang="en-US" sz="7200" dirty="0" smtClean="0"/>
          </a:p>
          <a:p>
            <a:pPr lvl="1"/>
            <a:r>
              <a:rPr lang="en-US" sz="6800" dirty="0" smtClean="0"/>
              <a:t>Water has the ability to dissolve a wide range of inorganic and some organic minerals or salts such as potassium, calcium, sodium, bicarbonates, chlorides, magnesium, sulfates etc. These minerals produced un-wanted taste and diluted color in appearance of water. This is the important parameter for the use of water. The water with high TDS value indicates that water is highly mineralized. Desirable limit for TDS is 500 mg/l and maximum limit is 1000 mg/l which prescribed for drinking purpose.</a:t>
            </a:r>
          </a:p>
          <a:p>
            <a:endParaRPr lang="en-US" sz="7200" dirty="0" smtClean="0"/>
          </a:p>
          <a:p>
            <a:r>
              <a:rPr lang="en-US" sz="7200" dirty="0" smtClean="0"/>
              <a:t>Chloramines:</a:t>
            </a:r>
          </a:p>
          <a:p>
            <a:pPr>
              <a:buNone/>
            </a:pPr>
            <a:endParaRPr lang="en-US" sz="7200" dirty="0" smtClean="0"/>
          </a:p>
          <a:p>
            <a:pPr lvl="1"/>
            <a:r>
              <a:rPr lang="en-US" sz="6800" dirty="0" smtClean="0"/>
              <a:t>Chlorine and </a:t>
            </a:r>
            <a:r>
              <a:rPr lang="en-US" sz="6800" dirty="0" err="1" smtClean="0"/>
              <a:t>chloramine</a:t>
            </a:r>
            <a:r>
              <a:rPr lang="en-US" sz="6800" dirty="0" smtClean="0"/>
              <a:t> are the major disinfectants used in public water systems. Chloramines are most commonly formed when ammonia is added to chlorine to treat drinking water. Chlorine levels up to 4 milligrams per liter (mg/L or 4 parts per million (</a:t>
            </a:r>
            <a:r>
              <a:rPr lang="en-US" sz="6800" dirty="0" err="1" smtClean="0"/>
              <a:t>ppm</a:t>
            </a:r>
            <a:r>
              <a:rPr lang="en-US" sz="6800" dirty="0" smtClean="0"/>
              <a:t>)) are considered safe in drinking water.</a:t>
            </a:r>
          </a:p>
          <a:p>
            <a:pPr>
              <a:buNone/>
            </a:pPr>
            <a:endParaRPr lang="en-US" sz="7200" dirty="0" smtClean="0"/>
          </a:p>
          <a:p>
            <a:endParaRPr lang="en-US" sz="7200" dirty="0" smtClean="0"/>
          </a:p>
          <a:p>
            <a:pPr>
              <a:buNone/>
            </a:pPr>
            <a:endParaRPr lang="en-US" sz="7200" dirty="0" smtClean="0"/>
          </a:p>
          <a:p>
            <a:pPr>
              <a:buNone/>
            </a:pPr>
            <a:endParaRPr lang="en-US" dirty="0"/>
          </a:p>
        </p:txBody>
      </p:sp>
      <p:sp>
        <p:nvSpPr>
          <p:cNvPr id="3" name="Title 2"/>
          <p:cNvSpPr>
            <a:spLocks noGrp="1"/>
          </p:cNvSpPr>
          <p:nvPr>
            <p:ph type="title"/>
          </p:nvPr>
        </p:nvSpPr>
        <p:spPr/>
        <p:txBody>
          <a:bodyPr>
            <a:normAutofit fontScale="90000"/>
          </a:bodyPr>
          <a:lstStyle/>
          <a:p>
            <a:r>
              <a:rPr lang="en-US" b="0" dirty="0" smtClean="0"/>
              <a:t>Selected Variables from dataset for analysis -2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a:buNone/>
            </a:pPr>
            <a:endParaRPr lang="en-US" sz="6800" dirty="0" smtClean="0"/>
          </a:p>
          <a:p>
            <a:pPr>
              <a:buNone/>
            </a:pPr>
            <a:endParaRPr lang="en-US" sz="7200" dirty="0" smtClean="0"/>
          </a:p>
          <a:p>
            <a:r>
              <a:rPr lang="en-US" sz="7200" dirty="0" smtClean="0"/>
              <a:t>Turbidity:</a:t>
            </a:r>
          </a:p>
          <a:p>
            <a:endParaRPr lang="en-US" sz="7200" dirty="0" smtClean="0"/>
          </a:p>
          <a:p>
            <a:pPr marL="603504" lvl="2" indent="-256032">
              <a:spcBef>
                <a:spcPts val="400"/>
              </a:spcBef>
              <a:buSzPct val="68000"/>
              <a:buFont typeface="Wingdings 3"/>
              <a:buChar char=""/>
            </a:pPr>
            <a:r>
              <a:rPr lang="en-US" sz="6600" dirty="0" smtClean="0"/>
              <a:t>The turbidity of water depends on the quantity of solid matter present in the suspended state. It is a measure of light emitting properties of water and the test is used to indicate the quality of waste discharge with respect to colloidal matter. The mean turbidity value obtained for </a:t>
            </a:r>
            <a:r>
              <a:rPr lang="en-US" sz="6600" dirty="0" err="1" smtClean="0"/>
              <a:t>Wondo</a:t>
            </a:r>
            <a:r>
              <a:rPr lang="en-US" sz="6600" dirty="0" smtClean="0"/>
              <a:t> Genet Campus (0.98 NTU) is lower than the WHO recommended value of 5.00 NTU.</a:t>
            </a:r>
          </a:p>
          <a:p>
            <a:endParaRPr lang="en-US" sz="7200" dirty="0" smtClean="0"/>
          </a:p>
          <a:p>
            <a:pPr>
              <a:buNone/>
            </a:pPr>
            <a:endParaRPr lang="en-US" sz="7200" dirty="0" smtClean="0"/>
          </a:p>
          <a:p>
            <a:r>
              <a:rPr lang="en-US" sz="7200" dirty="0" smtClean="0"/>
              <a:t>Portability (Target) :</a:t>
            </a:r>
          </a:p>
          <a:p>
            <a:endParaRPr lang="en-US" sz="7200" dirty="0" smtClean="0"/>
          </a:p>
          <a:p>
            <a:pPr lvl="1"/>
            <a:r>
              <a:rPr lang="en-US" sz="6800" dirty="0" smtClean="0"/>
              <a:t>Indicates if water is safe for human consumption where 1 means Potable and 0 means Not potable.</a:t>
            </a:r>
          </a:p>
          <a:p>
            <a:endParaRPr lang="en-US" sz="7200" dirty="0" smtClean="0"/>
          </a:p>
          <a:p>
            <a:pPr>
              <a:buNone/>
            </a:pPr>
            <a:endParaRPr lang="en-US" sz="7200" dirty="0" smtClean="0"/>
          </a:p>
          <a:p>
            <a:pPr>
              <a:buNone/>
            </a:pPr>
            <a:endParaRPr lang="en-US" dirty="0"/>
          </a:p>
        </p:txBody>
      </p:sp>
      <p:sp>
        <p:nvSpPr>
          <p:cNvPr id="3" name="Title 2"/>
          <p:cNvSpPr>
            <a:spLocks noGrp="1"/>
          </p:cNvSpPr>
          <p:nvPr>
            <p:ph type="title"/>
          </p:nvPr>
        </p:nvSpPr>
        <p:spPr/>
        <p:txBody>
          <a:bodyPr>
            <a:normAutofit fontScale="90000"/>
          </a:bodyPr>
          <a:lstStyle/>
          <a:p>
            <a:r>
              <a:rPr lang="en-US" b="0" dirty="0" smtClean="0"/>
              <a:t>Selected Variables from dataset for analysis -3</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Describe the variables in the dataset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676400"/>
            <a:ext cx="8229600" cy="38862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1965</TotalTime>
  <Words>690</Words>
  <Application>Microsoft Office PowerPoint</Application>
  <PresentationFormat>On-screen Show (4:3)</PresentationFormat>
  <Paragraphs>86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Term Project-EDA</vt:lpstr>
      <vt:lpstr>Outline</vt:lpstr>
      <vt:lpstr>Background</vt:lpstr>
      <vt:lpstr>Topics of Research</vt:lpstr>
      <vt:lpstr> Statistical question/hypothesis </vt:lpstr>
      <vt:lpstr>Selected Variables from dataset for analysis -1</vt:lpstr>
      <vt:lpstr>Selected Variables from dataset for analysis -2</vt:lpstr>
      <vt:lpstr>Selected Variables from dataset for analysis -3</vt:lpstr>
      <vt:lpstr>Describe the variables in the dataset </vt:lpstr>
      <vt:lpstr>Histogram for each of the variables -1</vt:lpstr>
      <vt:lpstr>Histogram for each of the variables-2</vt:lpstr>
      <vt:lpstr>Outliers for each of the variables-1</vt:lpstr>
      <vt:lpstr>Outliers for each of the variables-2</vt:lpstr>
      <vt:lpstr>Descriptive characteristics about the variables in the dataset </vt:lpstr>
      <vt:lpstr>Compare two scenarios in data using a PMF  (Portable Vs Non Portable)</vt:lpstr>
      <vt:lpstr> Compare two scenarios in data using a CDF (Portable Vs Non Portable)</vt:lpstr>
      <vt:lpstr> Analytical distribution for ph variable (Actual Vs Model)</vt:lpstr>
      <vt:lpstr>  Scatter plots comparing two variables (Ph Vs Hardness)</vt:lpstr>
      <vt:lpstr>  Conduct a test on hypothesis</vt:lpstr>
      <vt:lpstr>  Conduct a regression analysis</vt:lpstr>
      <vt:lpstr>  Conduct a regression analysis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dell</dc:creator>
  <cp:lastModifiedBy>dell</cp:lastModifiedBy>
  <cp:revision>76</cp:revision>
  <dcterms:created xsi:type="dcterms:W3CDTF">2006-08-16T00:00:00Z</dcterms:created>
  <dcterms:modified xsi:type="dcterms:W3CDTF">2021-08-13T16:03:21Z</dcterms:modified>
</cp:coreProperties>
</file>