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5" r:id="rId3"/>
    <p:sldId id="260" r:id="rId4"/>
    <p:sldId id="266" r:id="rId5"/>
    <p:sldId id="258" r:id="rId6"/>
    <p:sldId id="259" r:id="rId7"/>
    <p:sldId id="270" r:id="rId8"/>
    <p:sldId id="257" r:id="rId9"/>
    <p:sldId id="261" r:id="rId10"/>
    <p:sldId id="273" r:id="rId11"/>
    <p:sldId id="272" r:id="rId12"/>
    <p:sldId id="274" r:id="rId13"/>
    <p:sldId id="278" r:id="rId14"/>
    <p:sldId id="279" r:id="rId15"/>
    <p:sldId id="275" r:id="rId16"/>
    <p:sldId id="276" r:id="rId17"/>
    <p:sldId id="280" r:id="rId18"/>
    <p:sldId id="267" r:id="rId19"/>
    <p:sldId id="282" r:id="rId20"/>
    <p:sldId id="263" r:id="rId21"/>
    <p:sldId id="281"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30242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208749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8488E-2762-4AA2-9419-B2273C09FE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86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40105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8488E-2762-4AA2-9419-B2273C09FE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8866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48009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0390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246710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280621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6F500D-CB35-44B4-A3A9-761AB918278F}"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266798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44559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F500D-CB35-44B4-A3A9-761AB918278F}"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306047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6F500D-CB35-44B4-A3A9-761AB918278F}"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52288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F500D-CB35-44B4-A3A9-761AB918278F}"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56490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401098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F500D-CB35-44B4-A3A9-761AB918278F}"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6D8488E-2762-4AA2-9419-B2273C09FE9E}" type="slidenum">
              <a:rPr lang="en-US" smtClean="0"/>
              <a:t>‹#›</a:t>
            </a:fld>
            <a:endParaRPr lang="en-US"/>
          </a:p>
        </p:txBody>
      </p:sp>
    </p:spTree>
    <p:extLst>
      <p:ext uri="{BB962C8B-B14F-4D97-AF65-F5344CB8AC3E}">
        <p14:creationId xmlns:p14="http://schemas.microsoft.com/office/powerpoint/2010/main" val="11187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6F500D-CB35-44B4-A3A9-761AB918278F}" type="datetimeFigureOut">
              <a:rPr lang="en-US" smtClean="0"/>
              <a:t>3/4/2022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6D8488E-2762-4AA2-9419-B2273C09FE9E}" type="slidenum">
              <a:rPr lang="en-US" smtClean="0"/>
              <a:t>‹#›</a:t>
            </a:fld>
            <a:endParaRPr lang="en-US"/>
          </a:p>
        </p:txBody>
      </p:sp>
    </p:spTree>
    <p:extLst>
      <p:ext uri="{BB962C8B-B14F-4D97-AF65-F5344CB8AC3E}">
        <p14:creationId xmlns:p14="http://schemas.microsoft.com/office/powerpoint/2010/main" val="426726042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68C6-C3A2-401D-89D8-DAC5549A56D5}"/>
              </a:ext>
            </a:extLst>
          </p:cNvPr>
          <p:cNvSpPr>
            <a:spLocks noGrp="1"/>
          </p:cNvSpPr>
          <p:nvPr>
            <p:ph type="ctrTitle"/>
          </p:nvPr>
        </p:nvSpPr>
        <p:spPr/>
        <p:txBody>
          <a:bodyPr>
            <a:normAutofit/>
          </a:bodyPr>
          <a:lstStyle/>
          <a:p>
            <a:pPr algn="ctr"/>
            <a:r>
              <a:rPr lang="en-US" sz="4400" dirty="0"/>
              <a:t>Prospect Predictor Model</a:t>
            </a:r>
          </a:p>
        </p:txBody>
      </p:sp>
      <p:sp>
        <p:nvSpPr>
          <p:cNvPr id="3" name="Subtitle 2">
            <a:extLst>
              <a:ext uri="{FF2B5EF4-FFF2-40B4-BE49-F238E27FC236}">
                <a16:creationId xmlns:a16="http://schemas.microsoft.com/office/drawing/2014/main" id="{2F22221D-36B6-4B4A-86A0-2E8EFD74B585}"/>
              </a:ext>
            </a:extLst>
          </p:cNvPr>
          <p:cNvSpPr>
            <a:spLocks noGrp="1"/>
          </p:cNvSpPr>
          <p:nvPr>
            <p:ph type="subTitle" idx="1"/>
          </p:nvPr>
        </p:nvSpPr>
        <p:spPr/>
        <p:txBody>
          <a:bodyPr>
            <a:normAutofit lnSpcReduction="10000"/>
          </a:bodyPr>
          <a:lstStyle/>
          <a:p>
            <a:pPr marL="0" indent="0" algn="ctr">
              <a:buNone/>
            </a:pPr>
            <a:r>
              <a:rPr lang="en-US" dirty="0"/>
              <a:t>Team Galaxy – Term End Project Presentation     </a:t>
            </a:r>
          </a:p>
          <a:p>
            <a:pPr marL="0" indent="0" algn="ctr">
              <a:buNone/>
            </a:pPr>
            <a:r>
              <a:rPr lang="en-US" dirty="0"/>
              <a:t>(Prashant Raghuwanshi &amp; Jay Pfister)</a:t>
            </a:r>
          </a:p>
          <a:p>
            <a:pPr marL="0" indent="0" algn="ctr">
              <a:buNone/>
            </a:pPr>
            <a:r>
              <a:rPr lang="en-US" dirty="0"/>
              <a:t>DSC630-T301 Predictive Analytics (2223-1)</a:t>
            </a:r>
          </a:p>
          <a:p>
            <a:endParaRPr lang="en-US" dirty="0"/>
          </a:p>
        </p:txBody>
      </p:sp>
      <p:pic>
        <p:nvPicPr>
          <p:cNvPr id="5" name="Picture 4">
            <a:extLst>
              <a:ext uri="{FF2B5EF4-FFF2-40B4-BE49-F238E27FC236}">
                <a16:creationId xmlns:a16="http://schemas.microsoft.com/office/drawing/2014/main" id="{E1B789BA-9D67-4ADC-8185-14087F22F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444" y="501173"/>
            <a:ext cx="6586119" cy="3408317"/>
          </a:xfrm>
          <a:prstGeom prst="rect">
            <a:avLst/>
          </a:prstGeom>
        </p:spPr>
      </p:pic>
    </p:spTree>
    <p:extLst>
      <p:ext uri="{BB962C8B-B14F-4D97-AF65-F5344CB8AC3E}">
        <p14:creationId xmlns:p14="http://schemas.microsoft.com/office/powerpoint/2010/main" val="188253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87FC-B377-4478-B049-7C2A311265D9}"/>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0B0EA5B4-E3B6-488E-95DD-CA0A5F701F2B}"/>
              </a:ext>
            </a:extLst>
          </p:cNvPr>
          <p:cNvSpPr>
            <a:spLocks noGrp="1"/>
          </p:cNvSpPr>
          <p:nvPr>
            <p:ph idx="1"/>
          </p:nvPr>
        </p:nvSpPr>
        <p:spPr/>
        <p:txBody>
          <a:bodyPr>
            <a:normAutofit fontScale="92500" lnSpcReduction="20000"/>
          </a:bodyPr>
          <a:lstStyle/>
          <a:p>
            <a:pPr algn="l"/>
            <a:r>
              <a:rPr lang="en-US" b="0" i="0" dirty="0">
                <a:solidFill>
                  <a:srgbClr val="000000"/>
                </a:solidFill>
                <a:effectLst/>
              </a:rPr>
              <a:t>Data description report - ATUS Respondent File This file contains case-specific variables collected in ATUS (that is, variables for which there is one value for each respondent). These include, for example, labor force and earnings information, total time providing secondary childcare, and ATUS statistical weights.</a:t>
            </a:r>
          </a:p>
          <a:p>
            <a:pPr algn="l"/>
            <a:r>
              <a:rPr lang="en-US" b="0" i="0" dirty="0">
                <a:solidFill>
                  <a:srgbClr val="000000"/>
                </a:solidFill>
                <a:effectLst/>
              </a:rPr>
              <a:t>There is one record for each ATUS respondent.</a:t>
            </a:r>
          </a:p>
          <a:p>
            <a:pPr algn="l"/>
            <a:r>
              <a:rPr lang="en-US" b="0" i="0" dirty="0">
                <a:solidFill>
                  <a:srgbClr val="000000"/>
                </a:solidFill>
                <a:effectLst/>
              </a:rPr>
              <a:t>Below is a simplified example. The variable TUCASEID identifies each household, and the variable TULINENO identifies each individual within the household. The example contains responses from five individuals; note that the respondent always has TULINENO = 1. In the example, each respondent has a corresponding statistical weight for use in generating estimates representative of the U.S. civilian, noninstitutionalized population (TUFINLWGT), and values for school enrollment (TESCHENR), labor force status (TELFS), and total number of minutes spent alone on the diary day (TRTALONE). The actual ATUS Respondent file contains more variables and records.</a:t>
            </a:r>
          </a:p>
          <a:p>
            <a:endParaRPr lang="en-US" dirty="0"/>
          </a:p>
        </p:txBody>
      </p:sp>
    </p:spTree>
    <p:extLst>
      <p:ext uri="{BB962C8B-B14F-4D97-AF65-F5344CB8AC3E}">
        <p14:creationId xmlns:p14="http://schemas.microsoft.com/office/powerpoint/2010/main" val="72323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435F-72CB-4C7F-946D-7E3EC23EC633}"/>
              </a:ext>
            </a:extLst>
          </p:cNvPr>
          <p:cNvSpPr>
            <a:spLocks noGrp="1"/>
          </p:cNvSpPr>
          <p:nvPr>
            <p:ph type="title"/>
          </p:nvPr>
        </p:nvSpPr>
        <p:spPr/>
        <p:txBody>
          <a:bodyPr/>
          <a:lstStyle/>
          <a:p>
            <a:r>
              <a:rPr lang="en-US" dirty="0"/>
              <a:t>The Data (Correlation)</a:t>
            </a:r>
          </a:p>
        </p:txBody>
      </p:sp>
      <p:pic>
        <p:nvPicPr>
          <p:cNvPr id="4" name="Content Placeholder 3">
            <a:extLst>
              <a:ext uri="{FF2B5EF4-FFF2-40B4-BE49-F238E27FC236}">
                <a16:creationId xmlns:a16="http://schemas.microsoft.com/office/drawing/2014/main" id="{B9D5EFFC-10A9-45A2-B6BA-E8CEC1A1D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376" y="2086369"/>
            <a:ext cx="8915400" cy="2685262"/>
          </a:xfrm>
          <a:prstGeom prst="rect">
            <a:avLst/>
          </a:prstGeom>
        </p:spPr>
      </p:pic>
    </p:spTree>
    <p:extLst>
      <p:ext uri="{BB962C8B-B14F-4D97-AF65-F5344CB8AC3E}">
        <p14:creationId xmlns:p14="http://schemas.microsoft.com/office/powerpoint/2010/main" val="398711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D199-1F5B-45CD-8C0F-77DFAD7E8B5B}"/>
              </a:ext>
            </a:extLst>
          </p:cNvPr>
          <p:cNvSpPr>
            <a:spLocks noGrp="1"/>
          </p:cNvSpPr>
          <p:nvPr>
            <p:ph type="title"/>
          </p:nvPr>
        </p:nvSpPr>
        <p:spPr/>
        <p:txBody>
          <a:bodyPr/>
          <a:lstStyle/>
          <a:p>
            <a:r>
              <a:rPr lang="en-US" dirty="0"/>
              <a:t>Data Management	</a:t>
            </a:r>
          </a:p>
        </p:txBody>
      </p:sp>
      <p:sp>
        <p:nvSpPr>
          <p:cNvPr id="3" name="Content Placeholder 2">
            <a:extLst>
              <a:ext uri="{FF2B5EF4-FFF2-40B4-BE49-F238E27FC236}">
                <a16:creationId xmlns:a16="http://schemas.microsoft.com/office/drawing/2014/main" id="{2AAF5612-7A54-40CA-829F-E3C0ED477EEE}"/>
              </a:ext>
            </a:extLst>
          </p:cNvPr>
          <p:cNvSpPr>
            <a:spLocks noGrp="1"/>
          </p:cNvSpPr>
          <p:nvPr>
            <p:ph idx="1"/>
          </p:nvPr>
        </p:nvSpPr>
        <p:spPr/>
        <p:txBody>
          <a:bodyPr/>
          <a:lstStyle/>
          <a:p>
            <a:r>
              <a:rPr lang="en-US" dirty="0"/>
              <a:t>Removing null values through mean value imputation</a:t>
            </a:r>
          </a:p>
          <a:p>
            <a:r>
              <a:rPr lang="en-US" dirty="0"/>
              <a:t>Removing unnecessary columns from the data set</a:t>
            </a:r>
          </a:p>
          <a:p>
            <a:r>
              <a:rPr lang="en-US" dirty="0"/>
              <a:t>Accounting for outliers</a:t>
            </a:r>
          </a:p>
          <a:p>
            <a:r>
              <a:rPr lang="en-US" dirty="0"/>
              <a:t>Converting continuous variables to categorical variables</a:t>
            </a:r>
          </a:p>
          <a:p>
            <a:r>
              <a:rPr lang="en-US" dirty="0"/>
              <a:t>Applying One Hot Encoding</a:t>
            </a:r>
          </a:p>
        </p:txBody>
      </p:sp>
    </p:spTree>
    <p:extLst>
      <p:ext uri="{BB962C8B-B14F-4D97-AF65-F5344CB8AC3E}">
        <p14:creationId xmlns:p14="http://schemas.microsoft.com/office/powerpoint/2010/main" val="79509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5EE1-E4D3-439E-B3CA-609BCE3AB503}"/>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C1E16382-750D-490E-A52B-FC029B4A2F1B}"/>
              </a:ext>
            </a:extLst>
          </p:cNvPr>
          <p:cNvSpPr>
            <a:spLocks noGrp="1"/>
          </p:cNvSpPr>
          <p:nvPr>
            <p:ph idx="1"/>
          </p:nvPr>
        </p:nvSpPr>
        <p:spPr/>
        <p:txBody>
          <a:bodyPr>
            <a:normAutofit fontScale="92500" lnSpcReduction="20000"/>
          </a:bodyPr>
          <a:lstStyle/>
          <a:p>
            <a:r>
              <a:rPr lang="en-US" dirty="0"/>
              <a:t>We opted for an unsupervised learning approach to our data, specifically clustering. We chose this method because with unsupervised learning, you can find relationships in data that aren't immediately apparent. It does this by comparing the data based on similarity. In clustering, this is used to group the unlabeled data into clusters that represent patterns that were found in the data.</a:t>
            </a:r>
          </a:p>
          <a:p>
            <a:endParaRPr lang="en-US" dirty="0"/>
          </a:p>
          <a:p>
            <a:r>
              <a:rPr lang="en-US" dirty="0"/>
              <a:t>Our current focus is using K – Mode clustering, an extension of K-Means clustering, to determine the relationships that exist between our variables by presenting them as a group of visually clustered data points which reveal relationships not immediately apparent from the data set. The number of clusters is determined by the K value provided to the method, with several ways to determine the correct K value including an Elbow Chart or a Silhouette Graphs that can provide a visual representation of ideal K values for our data set.</a:t>
            </a:r>
          </a:p>
          <a:p>
            <a:endParaRPr lang="en-US" dirty="0"/>
          </a:p>
        </p:txBody>
      </p:sp>
    </p:spTree>
    <p:extLst>
      <p:ext uri="{BB962C8B-B14F-4D97-AF65-F5344CB8AC3E}">
        <p14:creationId xmlns:p14="http://schemas.microsoft.com/office/powerpoint/2010/main" val="196056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33AC-1DA7-4AFC-A6AC-64A70B08B9A8}"/>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8421DF34-07DB-4B9A-AF08-A9D52647A35C}"/>
              </a:ext>
            </a:extLst>
          </p:cNvPr>
          <p:cNvSpPr>
            <a:spLocks noGrp="1"/>
          </p:cNvSpPr>
          <p:nvPr>
            <p:ph idx="1"/>
          </p:nvPr>
        </p:nvSpPr>
        <p:spPr/>
        <p:txBody>
          <a:bodyPr/>
          <a:lstStyle/>
          <a:p>
            <a:r>
              <a:rPr lang="en-US" dirty="0"/>
              <a:t>We chose K-Mode clustering because of the nature of our data. K-Mode clusters are extremely efficient when working with large amounts of categorical data. K-Mode doesn't need to calculate all of the pair wise distances between data points. Additionally, it is distribution free, meaning that it does not require imposing distribution assumptions on the data in order to work.</a:t>
            </a:r>
          </a:p>
          <a:p>
            <a:endParaRPr lang="en-US" dirty="0"/>
          </a:p>
          <a:p>
            <a:r>
              <a:rPr lang="en-US" dirty="0"/>
              <a:t>K-Means clustering on the other hand does not work well with categorical data sets, primarily because it has the issues above that K-Mode does not, and ultimately it's objective function simply doesn't work with categorical data. </a:t>
            </a:r>
          </a:p>
          <a:p>
            <a:endParaRPr lang="en-US" dirty="0"/>
          </a:p>
        </p:txBody>
      </p:sp>
    </p:spTree>
    <p:extLst>
      <p:ext uri="{BB962C8B-B14F-4D97-AF65-F5344CB8AC3E}">
        <p14:creationId xmlns:p14="http://schemas.microsoft.com/office/powerpoint/2010/main" val="369375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6666-4349-4115-9F8A-9E86902DA33C}"/>
              </a:ext>
            </a:extLst>
          </p:cNvPr>
          <p:cNvSpPr>
            <a:spLocks noGrp="1"/>
          </p:cNvSpPr>
          <p:nvPr>
            <p:ph type="title"/>
          </p:nvPr>
        </p:nvSpPr>
        <p:spPr>
          <a:xfrm>
            <a:off x="2109846" y="466612"/>
            <a:ext cx="8911687" cy="1280890"/>
          </a:xfrm>
        </p:spPr>
        <p:txBody>
          <a:bodyPr/>
          <a:lstStyle/>
          <a:p>
            <a:r>
              <a:rPr lang="en-US" dirty="0"/>
              <a:t>Modeling	</a:t>
            </a:r>
          </a:p>
        </p:txBody>
      </p:sp>
      <p:sp>
        <p:nvSpPr>
          <p:cNvPr id="3" name="Content Placeholder 2">
            <a:extLst>
              <a:ext uri="{FF2B5EF4-FFF2-40B4-BE49-F238E27FC236}">
                <a16:creationId xmlns:a16="http://schemas.microsoft.com/office/drawing/2014/main" id="{0CBFD111-731F-48F2-B6A9-C0B5B8B38C17}"/>
              </a:ext>
            </a:extLst>
          </p:cNvPr>
          <p:cNvSpPr>
            <a:spLocks noGrp="1"/>
          </p:cNvSpPr>
          <p:nvPr>
            <p:ph idx="1"/>
          </p:nvPr>
        </p:nvSpPr>
        <p:spPr>
          <a:xfrm>
            <a:off x="1881846" y="1107057"/>
            <a:ext cx="8915400" cy="3777622"/>
          </a:xfrm>
        </p:spPr>
        <p:txBody>
          <a:bodyPr>
            <a:noAutofit/>
          </a:bodyPr>
          <a:lstStyle/>
          <a:p>
            <a:r>
              <a:rPr lang="en-US" dirty="0"/>
              <a:t>Clustering is a means of grouping data based on characteristics. The clusters will form based on relationships between the individual data points and potentially reveal new relationships that were not previously apparent.</a:t>
            </a:r>
          </a:p>
          <a:p>
            <a:endParaRPr lang="en-US" dirty="0"/>
          </a:p>
          <a:p>
            <a:r>
              <a:rPr lang="en-US" dirty="0"/>
              <a:t>Clustering also allows for data compression when working with large data sets. After the data is clustered it can be referred to by cluster ID rather than the individual data points themselves.</a:t>
            </a:r>
          </a:p>
          <a:p>
            <a:endParaRPr lang="en-US" dirty="0"/>
          </a:p>
          <a:p>
            <a:r>
              <a:rPr lang="en-US" dirty="0"/>
              <a:t>Another use of clustering is the preserve the privacy of the respondent. Data grouped in clusters is practically anonymized by its presence in the cluster and future reference by cluster ID. In our example, no individual respondent ID will need to be used going forward as we can refer to the groups by their cluster IDs.</a:t>
            </a:r>
          </a:p>
          <a:p>
            <a:endParaRPr lang="en-US" dirty="0"/>
          </a:p>
          <a:p>
            <a:r>
              <a:rPr lang="en-US" dirty="0"/>
              <a:t> Here we used K-Mode clustering, which is similar to K - Means clustering but is based on the </a:t>
            </a:r>
            <a:r>
              <a:rPr lang="en-US" dirty="0" err="1"/>
              <a:t>the</a:t>
            </a:r>
            <a:r>
              <a:rPr lang="en-US" dirty="0"/>
              <a:t> Mode of K. K-Mode clusters are a good choice when working with large amounts of categorical data like what is present in our data set. </a:t>
            </a:r>
          </a:p>
        </p:txBody>
      </p:sp>
    </p:spTree>
    <p:extLst>
      <p:ext uri="{BB962C8B-B14F-4D97-AF65-F5344CB8AC3E}">
        <p14:creationId xmlns:p14="http://schemas.microsoft.com/office/powerpoint/2010/main" val="336810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48BA-44E6-434A-8D9C-828BFEFD082E}"/>
              </a:ext>
            </a:extLst>
          </p:cNvPr>
          <p:cNvSpPr>
            <a:spLocks noGrp="1"/>
          </p:cNvSpPr>
          <p:nvPr>
            <p:ph type="title"/>
          </p:nvPr>
        </p:nvSpPr>
        <p:spPr/>
        <p:txBody>
          <a:bodyPr/>
          <a:lstStyle/>
          <a:p>
            <a:r>
              <a:rPr lang="en-US" dirty="0"/>
              <a:t>Modeling</a:t>
            </a:r>
          </a:p>
        </p:txBody>
      </p:sp>
      <p:pic>
        <p:nvPicPr>
          <p:cNvPr id="5" name="Content Placeholder 4">
            <a:extLst>
              <a:ext uri="{FF2B5EF4-FFF2-40B4-BE49-F238E27FC236}">
                <a16:creationId xmlns:a16="http://schemas.microsoft.com/office/drawing/2014/main" id="{CD515D98-70BA-4350-934C-868DB3D7B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672" y="4447702"/>
            <a:ext cx="6129192" cy="2031924"/>
          </a:xfrm>
        </p:spPr>
      </p:pic>
      <p:pic>
        <p:nvPicPr>
          <p:cNvPr id="4" name="Picture 3">
            <a:extLst>
              <a:ext uri="{FF2B5EF4-FFF2-40B4-BE49-F238E27FC236}">
                <a16:creationId xmlns:a16="http://schemas.microsoft.com/office/drawing/2014/main" id="{CE28686E-CD6D-4124-B88C-70876CF10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780" y="1398264"/>
            <a:ext cx="7038975" cy="2857500"/>
          </a:xfrm>
          <a:prstGeom prst="rect">
            <a:avLst/>
          </a:prstGeom>
        </p:spPr>
      </p:pic>
    </p:spTree>
    <p:extLst>
      <p:ext uri="{BB962C8B-B14F-4D97-AF65-F5344CB8AC3E}">
        <p14:creationId xmlns:p14="http://schemas.microsoft.com/office/powerpoint/2010/main" val="374772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E6DA-30B6-48B4-B5E2-106E28C9F0B4}"/>
              </a:ext>
            </a:extLst>
          </p:cNvPr>
          <p:cNvSpPr>
            <a:spLocks noGrp="1"/>
          </p:cNvSpPr>
          <p:nvPr>
            <p:ph type="title"/>
          </p:nvPr>
        </p:nvSpPr>
        <p:spPr/>
        <p:txBody>
          <a:bodyPr/>
          <a:lstStyle/>
          <a:p>
            <a:r>
              <a:rPr lang="en-US" dirty="0"/>
              <a:t>Model Accuracy</a:t>
            </a:r>
          </a:p>
        </p:txBody>
      </p:sp>
      <p:pic>
        <p:nvPicPr>
          <p:cNvPr id="4" name="Picture 3">
            <a:extLst>
              <a:ext uri="{FF2B5EF4-FFF2-40B4-BE49-F238E27FC236}">
                <a16:creationId xmlns:a16="http://schemas.microsoft.com/office/drawing/2014/main" id="{B606B321-BA51-4EFB-B790-E804FBCE3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862" y="2133600"/>
            <a:ext cx="3772426" cy="2715004"/>
          </a:xfrm>
          <a:prstGeom prst="rect">
            <a:avLst/>
          </a:prstGeom>
        </p:spPr>
      </p:pic>
      <p:pic>
        <p:nvPicPr>
          <p:cNvPr id="5" name="Picture 4">
            <a:extLst>
              <a:ext uri="{FF2B5EF4-FFF2-40B4-BE49-F238E27FC236}">
                <a16:creationId xmlns:a16="http://schemas.microsoft.com/office/drawing/2014/main" id="{0B31DD3A-215B-46D0-95B6-6C70268DB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963" y="2162179"/>
            <a:ext cx="2724530" cy="2686425"/>
          </a:xfrm>
          <a:prstGeom prst="rect">
            <a:avLst/>
          </a:prstGeom>
        </p:spPr>
      </p:pic>
    </p:spTree>
    <p:extLst>
      <p:ext uri="{BB962C8B-B14F-4D97-AF65-F5344CB8AC3E}">
        <p14:creationId xmlns:p14="http://schemas.microsoft.com/office/powerpoint/2010/main" val="37028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93D4-D2F1-484A-B630-4F71B42A5FE0}"/>
              </a:ext>
            </a:extLst>
          </p:cNvPr>
          <p:cNvSpPr>
            <a:spLocks noGrp="1"/>
          </p:cNvSpPr>
          <p:nvPr>
            <p:ph type="title"/>
          </p:nvPr>
        </p:nvSpPr>
        <p:spPr/>
        <p:txBody>
          <a:bodyPr/>
          <a:lstStyle/>
          <a:p>
            <a:r>
              <a:rPr lang="en-US" dirty="0"/>
              <a:t>Respondent Data Grouped Demographically</a:t>
            </a:r>
          </a:p>
        </p:txBody>
      </p:sp>
      <p:sp>
        <p:nvSpPr>
          <p:cNvPr id="5" name="TextBox 4">
            <a:extLst>
              <a:ext uri="{FF2B5EF4-FFF2-40B4-BE49-F238E27FC236}">
                <a16:creationId xmlns:a16="http://schemas.microsoft.com/office/drawing/2014/main" id="{A57C874B-2069-4EA1-973B-9D4C8CFA197C}"/>
              </a:ext>
            </a:extLst>
          </p:cNvPr>
          <p:cNvSpPr txBox="1"/>
          <p:nvPr/>
        </p:nvSpPr>
        <p:spPr>
          <a:xfrm>
            <a:off x="3243532" y="5046453"/>
            <a:ext cx="6763110" cy="1200329"/>
          </a:xfrm>
          <a:prstGeom prst="rect">
            <a:avLst/>
          </a:prstGeom>
          <a:noFill/>
        </p:spPr>
        <p:txBody>
          <a:bodyPr wrap="square" rtlCol="0">
            <a:spAutoFit/>
          </a:bodyPr>
          <a:lstStyle/>
          <a:p>
            <a:r>
              <a:rPr lang="en-US" dirty="0"/>
              <a:t>Members of one of these groups is likely to be a strong candidate for our clients’ services based on survey responses. Allowing us to build customer profiles for our clients to better market their products.</a:t>
            </a:r>
          </a:p>
        </p:txBody>
      </p:sp>
      <p:pic>
        <p:nvPicPr>
          <p:cNvPr id="6" name="Content Placeholder 3">
            <a:extLst>
              <a:ext uri="{FF2B5EF4-FFF2-40B4-BE49-F238E27FC236}">
                <a16:creationId xmlns:a16="http://schemas.microsoft.com/office/drawing/2014/main" id="{9AC94FE5-C168-4B32-907F-B69C4A95E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112" y="1943335"/>
            <a:ext cx="8915400" cy="2721166"/>
          </a:xfrm>
          <a:prstGeom prst="rect">
            <a:avLst/>
          </a:prstGeom>
        </p:spPr>
      </p:pic>
    </p:spTree>
    <p:extLst>
      <p:ext uri="{BB962C8B-B14F-4D97-AF65-F5344CB8AC3E}">
        <p14:creationId xmlns:p14="http://schemas.microsoft.com/office/powerpoint/2010/main" val="283952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93D4-D2F1-484A-B630-4F71B42A5FE0}"/>
              </a:ext>
            </a:extLst>
          </p:cNvPr>
          <p:cNvSpPr>
            <a:spLocks noGrp="1"/>
          </p:cNvSpPr>
          <p:nvPr>
            <p:ph type="title"/>
          </p:nvPr>
        </p:nvSpPr>
        <p:spPr>
          <a:xfrm>
            <a:off x="2592925" y="624110"/>
            <a:ext cx="8911687" cy="754524"/>
          </a:xfrm>
        </p:spPr>
        <p:txBody>
          <a:bodyPr/>
          <a:lstStyle/>
          <a:p>
            <a:r>
              <a:rPr lang="en-US" dirty="0"/>
              <a:t>Important Features </a:t>
            </a:r>
          </a:p>
        </p:txBody>
      </p:sp>
      <p:pic>
        <p:nvPicPr>
          <p:cNvPr id="8" name="Picture 7">
            <a:extLst>
              <a:ext uri="{FF2B5EF4-FFF2-40B4-BE49-F238E27FC236}">
                <a16:creationId xmlns:a16="http://schemas.microsoft.com/office/drawing/2014/main" id="{C136AC58-4A46-43BD-8C97-F7C1817E2A79}"/>
              </a:ext>
            </a:extLst>
          </p:cNvPr>
          <p:cNvPicPr>
            <a:picLocks noChangeAspect="1"/>
          </p:cNvPicPr>
          <p:nvPr/>
        </p:nvPicPr>
        <p:blipFill>
          <a:blip r:embed="rId2"/>
          <a:stretch>
            <a:fillRect/>
          </a:stretch>
        </p:blipFill>
        <p:spPr>
          <a:xfrm>
            <a:off x="2592924" y="1628775"/>
            <a:ext cx="8911687" cy="3600450"/>
          </a:xfrm>
          <a:prstGeom prst="rect">
            <a:avLst/>
          </a:prstGeom>
        </p:spPr>
      </p:pic>
    </p:spTree>
    <p:extLst>
      <p:ext uri="{BB962C8B-B14F-4D97-AF65-F5344CB8AC3E}">
        <p14:creationId xmlns:p14="http://schemas.microsoft.com/office/powerpoint/2010/main" val="415835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39784-7BB7-4F7B-99EC-BD837333C965}"/>
              </a:ext>
            </a:extLst>
          </p:cNvPr>
          <p:cNvSpPr>
            <a:spLocks noGrp="1"/>
          </p:cNvSpPr>
          <p:nvPr>
            <p:ph idx="1"/>
          </p:nvPr>
        </p:nvSpPr>
        <p:spPr>
          <a:xfrm>
            <a:off x="2373551" y="1659148"/>
            <a:ext cx="8915400" cy="3777622"/>
          </a:xfrm>
        </p:spPr>
        <p:txBody>
          <a:bodyPr>
            <a:noAutofit/>
          </a:bodyPr>
          <a:lstStyle/>
          <a:p>
            <a:pPr marL="0" indent="0" algn="ctr">
              <a:buNone/>
            </a:pPr>
            <a:r>
              <a:rPr lang="en-US" dirty="0"/>
              <a:t>We are targeting a sub set of survey respondents who we have identified as gainfully and regularly employed and potentially in need of financial services such as savings accounts or CDs.</a:t>
            </a:r>
          </a:p>
          <a:p>
            <a:pPr marL="0" indent="0" algn="ctr">
              <a:buNone/>
            </a:pPr>
            <a:endParaRPr lang="en-US" dirty="0"/>
          </a:p>
          <a:p>
            <a:pPr marL="0" indent="0" algn="ctr">
              <a:buNone/>
            </a:pPr>
            <a:r>
              <a:rPr lang="en-US" dirty="0"/>
              <a:t>Business Application - The goal of this project is to assist in the marketing of financial services to customers based on self identified demographic data from the Bureau of Labor Statistics, allowing for the creation of pools of demographically sorted candidates for client services.</a:t>
            </a:r>
          </a:p>
          <a:p>
            <a:pPr marL="0" indent="0" algn="ctr">
              <a:buNone/>
            </a:pPr>
            <a:r>
              <a:rPr lang="en-US" dirty="0"/>
              <a:t>Based on our findings, we can craft tailored survey data to better target ideal customers for our clients.</a:t>
            </a:r>
          </a:p>
          <a:p>
            <a:pPr marL="0" indent="0" algn="ctr">
              <a:buNone/>
            </a:pPr>
            <a:r>
              <a:rPr lang="en-US" dirty="0"/>
              <a:t>This goal is met by creating a predictive model to determine if a given group of respondents is likely to be a good fit for our clients’ financial products and as a result an ideal target for marketing campaigns attempting to solicit customers for those products.</a:t>
            </a:r>
          </a:p>
        </p:txBody>
      </p:sp>
      <p:sp>
        <p:nvSpPr>
          <p:cNvPr id="6" name="TextBox 5">
            <a:extLst>
              <a:ext uri="{FF2B5EF4-FFF2-40B4-BE49-F238E27FC236}">
                <a16:creationId xmlns:a16="http://schemas.microsoft.com/office/drawing/2014/main" id="{84927F00-79E2-4AB7-B471-1C7B441A4DA3}"/>
              </a:ext>
            </a:extLst>
          </p:cNvPr>
          <p:cNvSpPr txBox="1"/>
          <p:nvPr/>
        </p:nvSpPr>
        <p:spPr>
          <a:xfrm>
            <a:off x="3088257" y="690113"/>
            <a:ext cx="7211683" cy="769441"/>
          </a:xfrm>
          <a:prstGeom prst="rect">
            <a:avLst/>
          </a:prstGeom>
          <a:noFill/>
        </p:spPr>
        <p:txBody>
          <a:bodyPr wrap="square" rtlCol="0">
            <a:spAutoFit/>
          </a:bodyPr>
          <a:lstStyle/>
          <a:p>
            <a:r>
              <a:rPr lang="en-US" sz="4400" dirty="0">
                <a:solidFill>
                  <a:schemeClr val="accent2">
                    <a:lumMod val="75000"/>
                  </a:schemeClr>
                </a:solidFill>
              </a:rPr>
              <a:t>Introduction</a:t>
            </a:r>
          </a:p>
        </p:txBody>
      </p:sp>
    </p:spTree>
    <p:extLst>
      <p:ext uri="{BB962C8B-B14F-4D97-AF65-F5344CB8AC3E}">
        <p14:creationId xmlns:p14="http://schemas.microsoft.com/office/powerpoint/2010/main" val="3295127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93AA-064A-45B8-A84E-4ECCFAEE8A5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2E6F8FC5-3C6E-48AA-AF81-A7D20604A69F}"/>
              </a:ext>
            </a:extLst>
          </p:cNvPr>
          <p:cNvSpPr>
            <a:spLocks noGrp="1"/>
          </p:cNvSpPr>
          <p:nvPr>
            <p:ph idx="1"/>
          </p:nvPr>
        </p:nvSpPr>
        <p:spPr>
          <a:xfrm>
            <a:off x="2237779" y="1407667"/>
            <a:ext cx="8915400" cy="4144994"/>
          </a:xfrm>
        </p:spPr>
        <p:txBody>
          <a:bodyPr>
            <a:noAutofit/>
          </a:bodyPr>
          <a:lstStyle/>
          <a:p>
            <a:pPr>
              <a:buAutoNum type="arabicParenR"/>
            </a:pPr>
            <a:r>
              <a:rPr lang="en-US" sz="1600" b="0" i="0" dirty="0">
                <a:solidFill>
                  <a:schemeClr val="tx1"/>
                </a:solidFill>
                <a:effectLst/>
                <a:latin typeface="+mj-lt"/>
              </a:rPr>
              <a:t>Based on Employment Survey response from individuals, it seems our unsupervised Learning model suggested to divide the individuals</a:t>
            </a:r>
            <a:br>
              <a:rPr lang="en-US" sz="1600" dirty="0">
                <a:solidFill>
                  <a:schemeClr val="tx1"/>
                </a:solidFill>
                <a:latin typeface="+mj-lt"/>
              </a:rPr>
            </a:br>
            <a:r>
              <a:rPr lang="en-US" sz="1600" b="0" i="0" dirty="0">
                <a:solidFill>
                  <a:schemeClr val="tx1"/>
                </a:solidFill>
                <a:effectLst/>
                <a:latin typeface="+mj-lt"/>
              </a:rPr>
              <a:t>in three different groups (clusters).</a:t>
            </a:r>
          </a:p>
          <a:p>
            <a:pPr>
              <a:buAutoNum type="arabicParenR"/>
            </a:pPr>
            <a:r>
              <a:rPr lang="en-US" sz="1600" b="0" i="0" dirty="0">
                <a:solidFill>
                  <a:schemeClr val="tx1"/>
                </a:solidFill>
                <a:effectLst/>
                <a:latin typeface="+mj-lt"/>
              </a:rPr>
              <a:t>first group of individuals are seeming to have full employment in manufacturing sectors</a:t>
            </a:r>
            <a:br>
              <a:rPr lang="en-US" sz="1600" dirty="0">
                <a:solidFill>
                  <a:schemeClr val="tx1"/>
                </a:solidFill>
                <a:latin typeface="+mj-lt"/>
              </a:rPr>
            </a:br>
            <a:r>
              <a:rPr lang="en-US" sz="1600" b="0" i="0" dirty="0">
                <a:solidFill>
                  <a:schemeClr val="tx1"/>
                </a:solidFill>
                <a:effectLst/>
                <a:latin typeface="+mj-lt"/>
              </a:rPr>
              <a:t>(most of then are serving Furniture and fixtures manufacturing).</a:t>
            </a:r>
          </a:p>
          <a:p>
            <a:pPr>
              <a:buAutoNum type="arabicParenR"/>
            </a:pPr>
            <a:r>
              <a:rPr lang="en-US" sz="1600" b="0" i="0" dirty="0">
                <a:solidFill>
                  <a:schemeClr val="tx1"/>
                </a:solidFill>
                <a:effectLst/>
                <a:latin typeface="+mj-lt"/>
              </a:rPr>
              <a:t>Most of the individuals belongs to first group are having Management, professional, and related occupations</a:t>
            </a:r>
          </a:p>
          <a:p>
            <a:pPr>
              <a:buAutoNum type="arabicParenR"/>
            </a:pPr>
            <a:r>
              <a:rPr lang="en-US" sz="1600" b="0" i="0" dirty="0">
                <a:solidFill>
                  <a:schemeClr val="tx1"/>
                </a:solidFill>
                <a:effectLst/>
                <a:latin typeface="+mj-lt"/>
              </a:rPr>
              <a:t>In the similar way our model had decoded the characters for other groups too.</a:t>
            </a:r>
          </a:p>
          <a:p>
            <a:pPr>
              <a:buAutoNum type="arabicParenR"/>
            </a:pPr>
            <a:r>
              <a:rPr lang="en-US" sz="1600" b="0" i="0" dirty="0">
                <a:solidFill>
                  <a:schemeClr val="tx1"/>
                </a:solidFill>
                <a:effectLst/>
                <a:latin typeface="+mj-lt"/>
              </a:rPr>
              <a:t>We have used unsupervised learning to predict the clusters and its accuracy is very low , so definitely we need to</a:t>
            </a:r>
            <a:br>
              <a:rPr lang="en-US" sz="1600" dirty="0">
                <a:solidFill>
                  <a:schemeClr val="tx1"/>
                </a:solidFill>
                <a:latin typeface="+mj-lt"/>
              </a:rPr>
            </a:br>
            <a:r>
              <a:rPr lang="en-US" sz="1600" b="0" i="0" dirty="0">
                <a:solidFill>
                  <a:schemeClr val="tx1"/>
                </a:solidFill>
                <a:effectLst/>
                <a:latin typeface="+mj-lt"/>
              </a:rPr>
              <a:t>use an additional Ensemble techniques to increase its accuracy</a:t>
            </a:r>
          </a:p>
        </p:txBody>
      </p:sp>
    </p:spTree>
    <p:extLst>
      <p:ext uri="{BB962C8B-B14F-4D97-AF65-F5344CB8AC3E}">
        <p14:creationId xmlns:p14="http://schemas.microsoft.com/office/powerpoint/2010/main" val="186382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93AA-064A-45B8-A84E-4ECCFAEE8A58}"/>
              </a:ext>
            </a:extLst>
          </p:cNvPr>
          <p:cNvSpPr>
            <a:spLocks noGrp="1"/>
          </p:cNvSpPr>
          <p:nvPr>
            <p:ph type="title"/>
          </p:nvPr>
        </p:nvSpPr>
        <p:spPr>
          <a:xfrm>
            <a:off x="2592925" y="624110"/>
            <a:ext cx="8911687" cy="707233"/>
          </a:xfrm>
        </p:spPr>
        <p:txBody>
          <a:bodyPr/>
          <a:lstStyle/>
          <a:p>
            <a:r>
              <a:rPr lang="en-US" dirty="0"/>
              <a:t>Recommendations:</a:t>
            </a:r>
          </a:p>
        </p:txBody>
      </p:sp>
      <p:sp>
        <p:nvSpPr>
          <p:cNvPr id="3" name="Content Placeholder 2">
            <a:extLst>
              <a:ext uri="{FF2B5EF4-FFF2-40B4-BE49-F238E27FC236}">
                <a16:creationId xmlns:a16="http://schemas.microsoft.com/office/drawing/2014/main" id="{2E6F8FC5-3C6E-48AA-AF81-A7D20604A69F}"/>
              </a:ext>
            </a:extLst>
          </p:cNvPr>
          <p:cNvSpPr>
            <a:spLocks noGrp="1"/>
          </p:cNvSpPr>
          <p:nvPr>
            <p:ph idx="1"/>
          </p:nvPr>
        </p:nvSpPr>
        <p:spPr>
          <a:xfrm>
            <a:off x="1959483" y="1331343"/>
            <a:ext cx="8915400" cy="3969528"/>
          </a:xfrm>
        </p:spPr>
        <p:txBody>
          <a:bodyPr>
            <a:noAutofit/>
          </a:bodyPr>
          <a:lstStyle/>
          <a:p>
            <a:pPr marL="0" indent="0">
              <a:buNone/>
            </a:pPr>
            <a:r>
              <a:rPr lang="en-US" sz="1800" b="0" i="0" dirty="0">
                <a:solidFill>
                  <a:schemeClr val="tx1"/>
                </a:solidFill>
                <a:effectLst/>
                <a:latin typeface="+mj-lt"/>
              </a:rPr>
              <a:t>Our model provides the initial steps toward grouping the </a:t>
            </a:r>
            <a:r>
              <a:rPr lang="en-US" dirty="0">
                <a:solidFill>
                  <a:schemeClr val="tx1"/>
                </a:solidFill>
                <a:latin typeface="+mj-lt"/>
              </a:rPr>
              <a:t>respondent</a:t>
            </a:r>
            <a:r>
              <a:rPr lang="en-US" sz="1800" b="0" i="0" dirty="0">
                <a:solidFill>
                  <a:schemeClr val="tx1"/>
                </a:solidFill>
                <a:effectLst/>
                <a:latin typeface="+mj-lt"/>
              </a:rPr>
              <a:t> data </a:t>
            </a:r>
            <a:r>
              <a:rPr lang="en-US" dirty="0">
                <a:solidFill>
                  <a:schemeClr val="tx1"/>
                </a:solidFill>
                <a:latin typeface="+mj-lt"/>
              </a:rPr>
              <a:t>in order to identify </a:t>
            </a:r>
            <a:r>
              <a:rPr lang="en-US" sz="1800" b="0" i="0" dirty="0">
                <a:solidFill>
                  <a:schemeClr val="tx1"/>
                </a:solidFill>
                <a:effectLst/>
                <a:latin typeface="+mj-lt"/>
              </a:rPr>
              <a:t>untargeted individuals with traits suitable for targeting.</a:t>
            </a:r>
          </a:p>
          <a:p>
            <a:pPr marL="0" indent="0">
              <a:buNone/>
            </a:pPr>
            <a:r>
              <a:rPr lang="en-US">
                <a:solidFill>
                  <a:schemeClr val="tx1"/>
                </a:solidFill>
                <a:latin typeface="+mj-lt"/>
              </a:rPr>
              <a:t>A</a:t>
            </a:r>
            <a:r>
              <a:rPr lang="en-US" sz="1800" b="0" i="0">
                <a:solidFill>
                  <a:schemeClr val="tx1"/>
                </a:solidFill>
                <a:effectLst/>
                <a:latin typeface="+mj-lt"/>
              </a:rPr>
              <a:t>fter </a:t>
            </a:r>
            <a:r>
              <a:rPr lang="en-US" sz="1800" b="0" i="0" dirty="0">
                <a:solidFill>
                  <a:schemeClr val="tx1"/>
                </a:solidFill>
                <a:effectLst/>
                <a:latin typeface="+mj-lt"/>
              </a:rPr>
              <a:t>forming the required groups from existing individual financial datasets with more additional features (like flag for CDs or loans), we will be able to easily visualize which groups are most suitable for targeting for our clients’ services.</a:t>
            </a:r>
            <a:endParaRPr lang="en-US" sz="1800" dirty="0">
              <a:solidFill>
                <a:schemeClr val="tx1"/>
              </a:solidFill>
              <a:latin typeface="+mj-lt"/>
            </a:endParaRPr>
          </a:p>
          <a:p>
            <a:pPr marL="0" indent="0">
              <a:buNone/>
            </a:pPr>
            <a:br>
              <a:rPr lang="en-US" dirty="0">
                <a:solidFill>
                  <a:schemeClr val="tx1"/>
                </a:solidFill>
                <a:latin typeface="+mj-lt"/>
              </a:rPr>
            </a:br>
            <a:endParaRPr lang="en-US" dirty="0">
              <a:solidFill>
                <a:schemeClr val="tx1"/>
              </a:solidFill>
              <a:latin typeface="+mj-lt"/>
            </a:endParaRPr>
          </a:p>
        </p:txBody>
      </p:sp>
    </p:spTree>
    <p:extLst>
      <p:ext uri="{BB962C8B-B14F-4D97-AF65-F5344CB8AC3E}">
        <p14:creationId xmlns:p14="http://schemas.microsoft.com/office/powerpoint/2010/main" val="252023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C8C3-44DF-4F3E-B3C8-8380F29D9057}"/>
              </a:ext>
            </a:extLst>
          </p:cNvPr>
          <p:cNvSpPr>
            <a:spLocks noGrp="1"/>
          </p:cNvSpPr>
          <p:nvPr>
            <p:ph type="title"/>
          </p:nvPr>
        </p:nvSpPr>
        <p:spPr>
          <a:xfrm>
            <a:off x="1949895" y="2629891"/>
            <a:ext cx="8911687" cy="1280890"/>
          </a:xfrm>
        </p:spPr>
        <p:txBody>
          <a:bodyPr/>
          <a:lstStyle/>
          <a:p>
            <a:pPr algn="ctr"/>
            <a:r>
              <a:rPr lang="en-US" dirty="0"/>
              <a:t>Thank you for your time</a:t>
            </a:r>
          </a:p>
        </p:txBody>
      </p:sp>
    </p:spTree>
    <p:extLst>
      <p:ext uri="{BB962C8B-B14F-4D97-AF65-F5344CB8AC3E}">
        <p14:creationId xmlns:p14="http://schemas.microsoft.com/office/powerpoint/2010/main" val="155238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EC-742E-4462-ACE5-A29E5DCB6B63}"/>
              </a:ext>
            </a:extLst>
          </p:cNvPr>
          <p:cNvSpPr>
            <a:spLocks noGrp="1"/>
          </p:cNvSpPr>
          <p:nvPr>
            <p:ph type="title"/>
          </p:nvPr>
        </p:nvSpPr>
        <p:spPr/>
        <p:txBody>
          <a:bodyPr/>
          <a:lstStyle/>
          <a:p>
            <a:r>
              <a:rPr lang="en-US" dirty="0"/>
              <a:t>Questions to answer</a:t>
            </a:r>
          </a:p>
        </p:txBody>
      </p:sp>
      <p:sp>
        <p:nvSpPr>
          <p:cNvPr id="3" name="Content Placeholder 2">
            <a:extLst>
              <a:ext uri="{FF2B5EF4-FFF2-40B4-BE49-F238E27FC236}">
                <a16:creationId xmlns:a16="http://schemas.microsoft.com/office/drawing/2014/main" id="{567C7590-FAB9-48DC-BAE4-7A9B4F1E74B7}"/>
              </a:ext>
            </a:extLst>
          </p:cNvPr>
          <p:cNvSpPr>
            <a:spLocks noGrp="1"/>
          </p:cNvSpPr>
          <p:nvPr>
            <p:ph idx="1"/>
          </p:nvPr>
        </p:nvSpPr>
        <p:spPr/>
        <p:txBody>
          <a:bodyPr>
            <a:normAutofit/>
          </a:bodyPr>
          <a:lstStyle/>
          <a:p>
            <a:r>
              <a:rPr lang="en-US" dirty="0"/>
              <a:t>Can we identify survey respondent segments that are candidates for potential packaging as demographic data to sell to our customers?</a:t>
            </a:r>
          </a:p>
          <a:p>
            <a:r>
              <a:rPr lang="en-US" dirty="0"/>
              <a:t>What traits make an individual most suitable for the financial services for our customers?</a:t>
            </a:r>
          </a:p>
          <a:p>
            <a:r>
              <a:rPr lang="en-US" dirty="0"/>
              <a:t>Which of the survey respondents are good fits for the financial products of our customers?</a:t>
            </a:r>
          </a:p>
        </p:txBody>
      </p:sp>
    </p:spTree>
    <p:extLst>
      <p:ext uri="{BB962C8B-B14F-4D97-AF65-F5344CB8AC3E}">
        <p14:creationId xmlns:p14="http://schemas.microsoft.com/office/powerpoint/2010/main" val="196177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3C6D-51FB-49F9-9D44-A68D912AAC4A}"/>
              </a:ext>
            </a:extLst>
          </p:cNvPr>
          <p:cNvSpPr>
            <a:spLocks noGrp="1"/>
          </p:cNvSpPr>
          <p:nvPr>
            <p:ph type="title"/>
          </p:nvPr>
        </p:nvSpPr>
        <p:spPr/>
        <p:txBody>
          <a:bodyPr/>
          <a:lstStyle/>
          <a:p>
            <a:r>
              <a:rPr lang="en-US" dirty="0"/>
              <a:t>Business Application</a:t>
            </a:r>
          </a:p>
        </p:txBody>
      </p:sp>
      <p:sp>
        <p:nvSpPr>
          <p:cNvPr id="3" name="Content Placeholder 2">
            <a:extLst>
              <a:ext uri="{FF2B5EF4-FFF2-40B4-BE49-F238E27FC236}">
                <a16:creationId xmlns:a16="http://schemas.microsoft.com/office/drawing/2014/main" id="{5BA98B47-6D7A-4E91-9FC4-C6BC108CAF8F}"/>
              </a:ext>
            </a:extLst>
          </p:cNvPr>
          <p:cNvSpPr>
            <a:spLocks noGrp="1"/>
          </p:cNvSpPr>
          <p:nvPr>
            <p:ph idx="1"/>
          </p:nvPr>
        </p:nvSpPr>
        <p:spPr>
          <a:xfrm>
            <a:off x="2770367" y="2185358"/>
            <a:ext cx="8915400" cy="3777622"/>
          </a:xfrm>
        </p:spPr>
        <p:txBody>
          <a:bodyPr>
            <a:normAutofit/>
          </a:bodyPr>
          <a:lstStyle/>
          <a:p>
            <a:r>
              <a:rPr lang="en-US" dirty="0"/>
              <a:t>This project is aimed at providing a means of targeting clients for financial institutions such as banks.</a:t>
            </a:r>
          </a:p>
          <a:p>
            <a:r>
              <a:rPr lang="en-US" dirty="0"/>
              <a:t>For a fee, we can provide analysis of potential client data and identify demographic most suitable for targeting by advertisement of services.</a:t>
            </a:r>
          </a:p>
          <a:p>
            <a:r>
              <a:rPr lang="en-US" dirty="0"/>
              <a:t>Through the use of our algorithm, financial institutions will be able to determine which characteristics are most closely associated with potential clients for their products.</a:t>
            </a:r>
          </a:p>
        </p:txBody>
      </p:sp>
    </p:spTree>
    <p:extLst>
      <p:ext uri="{BB962C8B-B14F-4D97-AF65-F5344CB8AC3E}">
        <p14:creationId xmlns:p14="http://schemas.microsoft.com/office/powerpoint/2010/main" val="330100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64C8-CD22-4B6B-B8AC-F3DBDCF79FB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BFA662-2676-4345-92A1-1745F49C5B52}"/>
              </a:ext>
            </a:extLst>
          </p:cNvPr>
          <p:cNvSpPr>
            <a:spLocks noGrp="1"/>
          </p:cNvSpPr>
          <p:nvPr>
            <p:ph idx="1"/>
          </p:nvPr>
        </p:nvSpPr>
        <p:spPr/>
        <p:txBody>
          <a:bodyPr/>
          <a:lstStyle/>
          <a:p>
            <a:r>
              <a:rPr lang="en-US" dirty="0"/>
              <a:t>We faced a number of challenges working with this data set. </a:t>
            </a:r>
          </a:p>
          <a:p>
            <a:r>
              <a:rPr lang="en-US" dirty="0"/>
              <a:t>To begin with the data was recorded in a somewhat difficult format to work with. Data cleaning and wrangling steps were taken to shape the data into a form that could be used in the pursuit of our goals.</a:t>
            </a:r>
          </a:p>
          <a:p>
            <a:r>
              <a:rPr lang="en-US" dirty="0"/>
              <a:t>Difficulty finding a model that was best suited to the data. </a:t>
            </a:r>
          </a:p>
          <a:p>
            <a:r>
              <a:rPr lang="en-US" dirty="0"/>
              <a:t>Determining the best interpretation for the results of our modeling.</a:t>
            </a:r>
          </a:p>
          <a:p>
            <a:endParaRPr lang="en-US" dirty="0"/>
          </a:p>
        </p:txBody>
      </p:sp>
    </p:spTree>
    <p:extLst>
      <p:ext uri="{BB962C8B-B14F-4D97-AF65-F5344CB8AC3E}">
        <p14:creationId xmlns:p14="http://schemas.microsoft.com/office/powerpoint/2010/main" val="10132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49CD-1768-4D8B-8372-A33E8449A1E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807397E-BD2B-42B8-9ACA-FF916D195C9D}"/>
              </a:ext>
            </a:extLst>
          </p:cNvPr>
          <p:cNvSpPr>
            <a:spLocks noGrp="1"/>
          </p:cNvSpPr>
          <p:nvPr>
            <p:ph idx="1"/>
          </p:nvPr>
        </p:nvSpPr>
        <p:spPr>
          <a:xfrm>
            <a:off x="2295914" y="1348597"/>
            <a:ext cx="8915400" cy="3777622"/>
          </a:xfrm>
        </p:spPr>
        <p:txBody>
          <a:bodyPr>
            <a:noAutofit/>
          </a:bodyPr>
          <a:lstStyle/>
          <a:p>
            <a:r>
              <a:rPr lang="en-US" dirty="0"/>
              <a:t>CRISP-DM </a:t>
            </a:r>
          </a:p>
          <a:p>
            <a:r>
              <a:rPr lang="en-US" dirty="0"/>
              <a:t>The Cross-Industry Standard Process for Data-Mining – CRISP-DM  is a model of a data mining process used to solve problems by experts. The model identifies the different stages in implementing a data mining project, as described bellow</a:t>
            </a:r>
          </a:p>
          <a:p>
            <a:r>
              <a:rPr lang="en-US" dirty="0"/>
              <a:t>The model proposes the following steps: </a:t>
            </a:r>
          </a:p>
          <a:p>
            <a:r>
              <a:rPr lang="en-US" dirty="0"/>
              <a:t>Business Understanding – to understand the rules and business objectives of the company. </a:t>
            </a:r>
          </a:p>
          <a:p>
            <a:r>
              <a:rPr lang="en-US" dirty="0"/>
              <a:t>Understanding Data – to collect and describe data.</a:t>
            </a:r>
          </a:p>
          <a:p>
            <a:r>
              <a:rPr lang="en-US" dirty="0"/>
              <a:t>Data Preparation – to prepare data for import into the software. </a:t>
            </a:r>
          </a:p>
          <a:p>
            <a:r>
              <a:rPr lang="en-US" dirty="0"/>
              <a:t>Modeling – to select the modeling technique to be used. </a:t>
            </a:r>
          </a:p>
          <a:p>
            <a:r>
              <a:rPr lang="en-US" dirty="0"/>
              <a:t>Evaluation – Evaluate the process to see if the technique solves modeling and creating rules. </a:t>
            </a:r>
          </a:p>
          <a:p>
            <a:r>
              <a:rPr lang="en-US" dirty="0"/>
              <a:t>Deployment – to deploy the system and train its users</a:t>
            </a:r>
          </a:p>
        </p:txBody>
      </p:sp>
    </p:spTree>
    <p:extLst>
      <p:ext uri="{BB962C8B-B14F-4D97-AF65-F5344CB8AC3E}">
        <p14:creationId xmlns:p14="http://schemas.microsoft.com/office/powerpoint/2010/main" val="44092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34BE-8CC8-4B45-BF14-164E111BEBC5}"/>
              </a:ext>
            </a:extLst>
          </p:cNvPr>
          <p:cNvSpPr>
            <a:spLocks noGrp="1"/>
          </p:cNvSpPr>
          <p:nvPr>
            <p:ph type="title"/>
          </p:nvPr>
        </p:nvSpPr>
        <p:spPr/>
        <p:txBody>
          <a:bodyPr>
            <a:normAutofit/>
          </a:bodyPr>
          <a:lstStyle/>
          <a:p>
            <a:r>
              <a:rPr lang="en-US" dirty="0"/>
              <a:t>Process</a:t>
            </a:r>
          </a:p>
        </p:txBody>
      </p:sp>
      <p:sp>
        <p:nvSpPr>
          <p:cNvPr id="3" name="Content Placeholder 2">
            <a:extLst>
              <a:ext uri="{FF2B5EF4-FFF2-40B4-BE49-F238E27FC236}">
                <a16:creationId xmlns:a16="http://schemas.microsoft.com/office/drawing/2014/main" id="{6AF71340-0285-4796-9DA8-8620F1E5121F}"/>
              </a:ext>
            </a:extLst>
          </p:cNvPr>
          <p:cNvSpPr>
            <a:spLocks noGrp="1"/>
          </p:cNvSpPr>
          <p:nvPr>
            <p:ph idx="1"/>
          </p:nvPr>
        </p:nvSpPr>
        <p:spPr/>
        <p:txBody>
          <a:bodyPr>
            <a:normAutofit/>
          </a:bodyPr>
          <a:lstStyle/>
          <a:p>
            <a:r>
              <a:rPr lang="en-US" dirty="0"/>
              <a:t>Acquire data from Bureau of Labor Statistics</a:t>
            </a:r>
          </a:p>
          <a:p>
            <a:r>
              <a:rPr lang="en-US" dirty="0"/>
              <a:t>Clean/Wrangle the data</a:t>
            </a:r>
          </a:p>
          <a:p>
            <a:r>
              <a:rPr lang="en-US" dirty="0"/>
              <a:t>Explore the data and perform basic analysis</a:t>
            </a:r>
          </a:p>
          <a:p>
            <a:r>
              <a:rPr lang="en-US" dirty="0"/>
              <a:t>Create a train and a test subset from the data</a:t>
            </a:r>
          </a:p>
          <a:p>
            <a:r>
              <a:rPr lang="en-US" dirty="0"/>
              <a:t>Apply learning model</a:t>
            </a:r>
          </a:p>
        </p:txBody>
      </p:sp>
    </p:spTree>
    <p:extLst>
      <p:ext uri="{BB962C8B-B14F-4D97-AF65-F5344CB8AC3E}">
        <p14:creationId xmlns:p14="http://schemas.microsoft.com/office/powerpoint/2010/main" val="314967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333F-3A82-428A-B995-612923338610}"/>
              </a:ext>
            </a:extLst>
          </p:cNvPr>
          <p:cNvSpPr>
            <a:spLocks noGrp="1"/>
          </p:cNvSpPr>
          <p:nvPr>
            <p:ph type="title"/>
          </p:nvPr>
        </p:nvSpPr>
        <p:spPr/>
        <p:txBody>
          <a:bodyPr/>
          <a:lstStyle/>
          <a:p>
            <a:r>
              <a:rPr lang="en-US" dirty="0"/>
              <a:t>Risks Associated</a:t>
            </a:r>
          </a:p>
        </p:txBody>
      </p:sp>
      <p:sp>
        <p:nvSpPr>
          <p:cNvPr id="3" name="Content Placeholder 2">
            <a:extLst>
              <a:ext uri="{FF2B5EF4-FFF2-40B4-BE49-F238E27FC236}">
                <a16:creationId xmlns:a16="http://schemas.microsoft.com/office/drawing/2014/main" id="{39BC2C16-28C3-4C38-8D63-FB5C25499E6F}"/>
              </a:ext>
            </a:extLst>
          </p:cNvPr>
          <p:cNvSpPr>
            <a:spLocks noGrp="1"/>
          </p:cNvSpPr>
          <p:nvPr>
            <p:ph idx="1"/>
          </p:nvPr>
        </p:nvSpPr>
        <p:spPr/>
        <p:txBody>
          <a:bodyPr>
            <a:noAutofit/>
          </a:bodyPr>
          <a:lstStyle/>
          <a:p>
            <a:r>
              <a:rPr lang="en-US" dirty="0"/>
              <a:t> Risks include potential PII issues with respondents, which can largely be mitigated by anonymized respondent IDs. As long as a particular individual is never personally identified the risk of PII information leaking is mitigated. </a:t>
            </a:r>
          </a:p>
          <a:p>
            <a:endParaRPr lang="en-US" dirty="0"/>
          </a:p>
          <a:p>
            <a:r>
              <a:rPr lang="en-US" dirty="0"/>
              <a:t> Potential for respondents to misrepresent their individual situations in their survey replies. Survey responses are to some extent unverifiable. For example, if a respondent indicates that the reason they remain unemployed is a long term medical issue, we can't verify that claim and that could potentially skew results.</a:t>
            </a:r>
          </a:p>
          <a:p>
            <a:endParaRPr lang="en-US" dirty="0"/>
          </a:p>
          <a:p>
            <a:r>
              <a:rPr lang="en-US" dirty="0"/>
              <a:t> Lack of suitable candidates for a given application based on survey responses. This can be mitigated by the model indicating viability within the candidate pool.</a:t>
            </a:r>
          </a:p>
        </p:txBody>
      </p:sp>
    </p:spTree>
    <p:extLst>
      <p:ext uri="{BB962C8B-B14F-4D97-AF65-F5344CB8AC3E}">
        <p14:creationId xmlns:p14="http://schemas.microsoft.com/office/powerpoint/2010/main" val="232111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B230-97C8-4547-871F-DD3412E801A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0A0D568E-0BD7-46A1-8F93-209F59B4E7EE}"/>
              </a:ext>
            </a:extLst>
          </p:cNvPr>
          <p:cNvSpPr>
            <a:spLocks noGrp="1"/>
          </p:cNvSpPr>
          <p:nvPr>
            <p:ph idx="1"/>
          </p:nvPr>
        </p:nvSpPr>
        <p:spPr/>
        <p:txBody>
          <a:bodyPr/>
          <a:lstStyle/>
          <a:p>
            <a:pPr algn="l"/>
            <a:r>
              <a:rPr lang="en-US" b="0" i="0" dirty="0">
                <a:solidFill>
                  <a:srgbClr val="000000"/>
                </a:solidFill>
                <a:effectLst/>
                <a:latin typeface="+mj-lt"/>
              </a:rPr>
              <a:t>ATUS (American Time Use Survey) Respondent File This file contains case-specific variables collected in ATUS (that is, variables for which there is one value for each respondent). These include, for example, labor force and earnings information, total time providing secondary childcare, and ATUS statistical weights.</a:t>
            </a:r>
          </a:p>
          <a:p>
            <a:pPr algn="l"/>
            <a:r>
              <a:rPr lang="en-US" b="0" i="0" dirty="0">
                <a:solidFill>
                  <a:srgbClr val="000000"/>
                </a:solidFill>
                <a:effectLst/>
                <a:latin typeface="+mj-lt"/>
              </a:rPr>
              <a:t>There is one record for each ATUS respondent</a:t>
            </a:r>
          </a:p>
          <a:p>
            <a:endParaRPr lang="en-US" dirty="0"/>
          </a:p>
        </p:txBody>
      </p:sp>
    </p:spTree>
    <p:extLst>
      <p:ext uri="{BB962C8B-B14F-4D97-AF65-F5344CB8AC3E}">
        <p14:creationId xmlns:p14="http://schemas.microsoft.com/office/powerpoint/2010/main" val="1252804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229</TotalTime>
  <Words>1605</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Prospect Predictor Model</vt:lpstr>
      <vt:lpstr>PowerPoint Presentation</vt:lpstr>
      <vt:lpstr>Questions to answer</vt:lpstr>
      <vt:lpstr>Business Application</vt:lpstr>
      <vt:lpstr>Challenges</vt:lpstr>
      <vt:lpstr>Methodology</vt:lpstr>
      <vt:lpstr>Process</vt:lpstr>
      <vt:lpstr>Risks Associated</vt:lpstr>
      <vt:lpstr>The Data</vt:lpstr>
      <vt:lpstr>The Data</vt:lpstr>
      <vt:lpstr>The Data (Correlation)</vt:lpstr>
      <vt:lpstr>Data Management </vt:lpstr>
      <vt:lpstr>Modeling</vt:lpstr>
      <vt:lpstr>Modeling</vt:lpstr>
      <vt:lpstr>Modeling </vt:lpstr>
      <vt:lpstr>Modeling</vt:lpstr>
      <vt:lpstr>Model Accuracy</vt:lpstr>
      <vt:lpstr>Respondent Data Grouped Demographically</vt:lpstr>
      <vt:lpstr>Important Features </vt:lpstr>
      <vt:lpstr>Findings</vt:lpstr>
      <vt:lpstr>Recommendations: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Galaxy Milestone 4</dc:title>
  <dc:creator>Jay Pfister</dc:creator>
  <cp:lastModifiedBy>Prashant Raghuwanshi</cp:lastModifiedBy>
  <cp:revision>31</cp:revision>
  <dcterms:created xsi:type="dcterms:W3CDTF">2022-02-11T20:37:00Z</dcterms:created>
  <dcterms:modified xsi:type="dcterms:W3CDTF">2022-03-05T02:21:03Z</dcterms:modified>
</cp:coreProperties>
</file>