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9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90" r:id="rId23"/>
    <p:sldId id="391" r:id="rId24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>
      <p:cViewPr varScale="1">
        <p:scale>
          <a:sx n="121" d="100"/>
          <a:sy n="121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B813-B5A4-3605-C0D6-648093E08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CA412-CBC0-D1F7-9899-54479FA73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1510-B78E-44A1-2D1C-816C4AF9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383B-A1A2-AD4A-B5B4-38167903409E}" type="datetimeFigureOut">
              <a:rPr lang="en-NP" smtClean="0"/>
              <a:t>04/06/2024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51092-3DB1-E3C2-5236-C0E2AC25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6D496-7A7C-1C1E-75C3-E6475C57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5032-2904-FB45-9349-84D1184A36C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2682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8256-86B3-070B-34B7-5B70532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B5126-8B59-4DD2-274B-942236E84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CCDC7-F67C-F9DD-37F4-D9A0301E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383B-A1A2-AD4A-B5B4-38167903409E}" type="datetimeFigureOut">
              <a:rPr lang="en-NP" smtClean="0"/>
              <a:t>04/06/2024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508AA-01F7-11AD-F576-CD02A9C2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59A6-52D5-B21E-D839-19E7F7EB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5032-2904-FB45-9349-84D1184A36C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9843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1C220-08DE-20A4-14B1-CD0EA27FF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48F65-EED3-CC92-C90C-9990CDFFD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11619-9ACC-E862-0146-2037D6D0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383B-A1A2-AD4A-B5B4-38167903409E}" type="datetimeFigureOut">
              <a:rPr lang="en-NP" smtClean="0"/>
              <a:t>04/06/2024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70DE-93F6-D4B5-B586-C5CCB770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2CD5-3007-6809-90DF-D1A20FB7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5032-2904-FB45-9349-84D1184A36C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4159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7085-C0F0-D6C2-5F4B-DE7D9B47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B936-AA36-518E-94A7-74816BD0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2DFB6-890E-C588-1A0D-333116C0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383B-A1A2-AD4A-B5B4-38167903409E}" type="datetimeFigureOut">
              <a:rPr lang="en-NP" smtClean="0"/>
              <a:t>04/06/2024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D0C31-C518-8A76-79E1-E6918807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DFD67-0FB0-081D-BDEF-D00F81D8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5032-2904-FB45-9349-84D1184A36C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1435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09CB-2D09-8354-F38E-BC37C776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1BEE4-A501-B7C1-5779-C94B08800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0612B-421B-0BED-59FD-1C65652D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383B-A1A2-AD4A-B5B4-38167903409E}" type="datetimeFigureOut">
              <a:rPr lang="en-NP" smtClean="0"/>
              <a:t>04/06/2024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D81E-AD7C-7E7B-94F8-569822C8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5AC0C-A5B4-4402-2699-765B3475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5032-2904-FB45-9349-84D1184A36C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9903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ACE2-DE0E-E1BD-C2AB-C444961B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6227-8469-F3E4-BFE1-3DCEE9033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786A-8AB5-8C0E-56C1-FD20B721E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88669-110E-4660-87D7-41A13F4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383B-A1A2-AD4A-B5B4-38167903409E}" type="datetimeFigureOut">
              <a:rPr lang="en-NP" smtClean="0"/>
              <a:t>04/06/2024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FC7A4-3E8A-4836-8FB2-DF92A3A0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CB19C-422D-9D36-25D0-06E1A886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5032-2904-FB45-9349-84D1184A36C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7875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0FBC-7DE0-DFAC-4261-FEB2E42C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88D56-956A-A63C-EE0B-23CF324A8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5FE89-AD8A-B5F4-D2D8-35A670967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58C48-F5D0-9CD4-4FE2-A963B34CA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78EE6-030A-60BE-323D-04E990006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AACA3-53F1-3FF8-F39D-1ACF54D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383B-A1A2-AD4A-B5B4-38167903409E}" type="datetimeFigureOut">
              <a:rPr lang="en-NP" smtClean="0"/>
              <a:t>04/06/2024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ACF27-3431-9870-C17E-F61A2A62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A1861-96F3-D0EA-9E28-8402A154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5032-2904-FB45-9349-84D1184A36C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4274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D417-20B7-960C-EA66-58A06AF1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8664E1-B53F-E888-2CFA-A6CD1995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383B-A1A2-AD4A-B5B4-38167903409E}" type="datetimeFigureOut">
              <a:rPr lang="en-NP" smtClean="0"/>
              <a:t>04/06/2024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B1368-9B7A-5C67-1EB5-19EB3C37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12005-FCD3-03CC-A9B1-5B82AB93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5032-2904-FB45-9349-84D1184A36C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2977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C3F02-22E3-7279-B04A-D8DB708D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383B-A1A2-AD4A-B5B4-38167903409E}" type="datetimeFigureOut">
              <a:rPr lang="en-NP" smtClean="0"/>
              <a:t>04/06/2024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17570-0681-0CB0-5D26-3F6ED47C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D9A85-D8B0-2167-70D8-E199ED95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5032-2904-FB45-9349-84D1184A36C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7615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384C-4404-CAFF-CFC4-EB21039E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3FB4-6C1B-D597-A888-399638C76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5160C-4AC1-51A1-352B-5241B2276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7087-D2A4-CED9-3CC9-38F94519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383B-A1A2-AD4A-B5B4-38167903409E}" type="datetimeFigureOut">
              <a:rPr lang="en-NP" smtClean="0"/>
              <a:t>04/06/2024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33DEF-0121-DD85-2226-A10209D3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4E0B9-02C7-32E8-CFBE-EFA542EA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5032-2904-FB45-9349-84D1184A36C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5287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C043-6A08-545E-CD85-315CB59C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DC022-E188-14F9-F481-838F6FC00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8AD45-EF23-FC82-6B69-37A88CD9D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C1789-BC53-DA15-5D5B-EE57DD2C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383B-A1A2-AD4A-B5B4-38167903409E}" type="datetimeFigureOut">
              <a:rPr lang="en-NP" smtClean="0"/>
              <a:t>04/06/2024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C2F0F-2EB1-725F-0BF2-61270FBA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4C018-C999-729B-F026-C4190F61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5032-2904-FB45-9349-84D1184A36C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39687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EF140-D464-A2C7-F1C1-D559C597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C6FB6-8C9D-5CEE-A690-EEC02E3BE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58696-4B0D-F7A9-58A8-B5402001B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32383B-A1A2-AD4A-B5B4-38167903409E}" type="datetimeFigureOut">
              <a:rPr lang="en-NP" smtClean="0"/>
              <a:t>04/06/2024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B3DA-3ECE-BE81-52CE-D70DABB0A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28C9D-75FC-EE17-68B8-8ED0EA930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B5032-2904-FB45-9349-84D1184A36C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2149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is the most widely used programming language for data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Released in 1991 by Guido and Rossum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Wors on different platforms (Windows, Mac, Linux, 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Could be used both for functional or object-oriented programming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Could be used to access and work with MySQL databases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has a default terminal to write your code. However, it is possible to write your code in an integrated development environment (IDE) such as </a:t>
            </a:r>
            <a:r>
              <a:rPr lang="en-US" sz="1600" dirty="0" err="1"/>
              <a:t>Pycharm</a:t>
            </a:r>
            <a:r>
              <a:rPr lang="en-US" sz="1600" dirty="0"/>
              <a:t>, Spyder, Eclipse,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also use the command line to write your python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3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does not have a character data type, a single character is simply a string with a length of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Like many other popular programming languages, strings in Python are arrays of bytes representing Unicode characters. Square brackets can be used to access elements of the string.</a:t>
            </a:r>
          </a:p>
          <a:p>
            <a:r>
              <a:rPr lang="en-US" sz="1600" dirty="0"/>
              <a:t>-----</a:t>
            </a:r>
          </a:p>
          <a:p>
            <a:r>
              <a:rPr lang="en-US" sz="1600" dirty="0"/>
              <a:t>a = "Hello, World!"</a:t>
            </a:r>
          </a:p>
          <a:p>
            <a:r>
              <a:rPr lang="en-US" sz="1600" dirty="0"/>
              <a:t>print(a[1])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get the length of a string, use the </a:t>
            </a:r>
            <a:r>
              <a:rPr lang="en-US" sz="1600" dirty="0" err="1"/>
              <a:t>len</a:t>
            </a:r>
            <a:r>
              <a:rPr lang="en-US" sz="1600" dirty="0"/>
              <a:t>() function.</a:t>
            </a:r>
          </a:p>
          <a:p>
            <a:r>
              <a:rPr lang="en-US" sz="1600" dirty="0"/>
              <a:t>a = "Hello, World!"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len</a:t>
            </a:r>
            <a:r>
              <a:rPr lang="en-US" sz="1600" dirty="0"/>
              <a:t>(a))</a:t>
            </a:r>
          </a:p>
          <a:p>
            <a:r>
              <a:rPr lang="en-US" sz="1600" dirty="0"/>
              <a:t>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return a range of characters by using the slice syntax.</a:t>
            </a:r>
          </a:p>
          <a:p>
            <a:r>
              <a:rPr lang="en-US" sz="1600" dirty="0"/>
              <a:t>b = "Hello, World!"</a:t>
            </a:r>
          </a:p>
          <a:p>
            <a:r>
              <a:rPr lang="en-US" sz="1600" dirty="0"/>
              <a:t>print(b[2:5])</a:t>
            </a:r>
          </a:p>
          <a:p>
            <a:r>
              <a:rPr lang="en-US" sz="1600" dirty="0"/>
              <a:t>----</a:t>
            </a:r>
          </a:p>
          <a:p>
            <a:r>
              <a:rPr lang="en-US" sz="1600" dirty="0"/>
              <a:t>b = "Hello, World!"</a:t>
            </a:r>
          </a:p>
          <a:p>
            <a:r>
              <a:rPr lang="en-US" sz="1600" dirty="0"/>
              <a:t>print(b[2:])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31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 also use negative indexing. In normal indexing, the index starts from 0 and the first character. In negative indexing, the index starts from -1 and the last character. </a:t>
            </a:r>
          </a:p>
          <a:p>
            <a:r>
              <a:rPr lang="en-US" sz="1600" dirty="0"/>
              <a:t>b = "Hello, World!"</a:t>
            </a:r>
          </a:p>
          <a:p>
            <a:r>
              <a:rPr lang="en-US" sz="1600" dirty="0"/>
              <a:t>print(b[-5:-2])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few other examples ( we will learn each of these examples later)</a:t>
            </a:r>
          </a:p>
          <a:p>
            <a:r>
              <a:rPr lang="en-US" sz="1600" dirty="0"/>
              <a:t>for x in "banana":</a:t>
            </a:r>
          </a:p>
          <a:p>
            <a:r>
              <a:rPr lang="en-US" sz="1600" dirty="0"/>
              <a:t>  print(x)</a:t>
            </a:r>
          </a:p>
          <a:p>
            <a:r>
              <a:rPr lang="en-US" sz="1600" dirty="0"/>
              <a:t>----</a:t>
            </a:r>
          </a:p>
          <a:p>
            <a:r>
              <a:rPr lang="en-US" sz="1600" dirty="0"/>
              <a:t>txt = "The best things in life are free!"</a:t>
            </a:r>
          </a:p>
          <a:p>
            <a:r>
              <a:rPr lang="en-US" sz="1600" dirty="0"/>
              <a:t>if "free" in txt:</a:t>
            </a:r>
          </a:p>
          <a:p>
            <a:r>
              <a:rPr lang="en-US" sz="1600" dirty="0"/>
              <a:t>  print("Yes, 'free' is present.")</a:t>
            </a:r>
          </a:p>
          <a:p>
            <a:r>
              <a:rPr lang="en-US" sz="1600" dirty="0"/>
              <a:t>----</a:t>
            </a:r>
          </a:p>
          <a:p>
            <a:r>
              <a:rPr lang="en-US" sz="1600" dirty="0"/>
              <a:t>txt = "The best things in life are free!"</a:t>
            </a:r>
          </a:p>
          <a:p>
            <a:r>
              <a:rPr lang="en-US" sz="1600" dirty="0"/>
              <a:t>if "expensive" not in txt:</a:t>
            </a:r>
          </a:p>
          <a:p>
            <a:r>
              <a:rPr lang="en-US" sz="1600" dirty="0"/>
              <a:t>  print("No, 'expensive' is NOT present.")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6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strip() method removes any whitespace from the beginning or the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a = " Hello, World! "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a.strip</a:t>
            </a:r>
            <a:r>
              <a:rPr lang="en-US" sz="1600" dirty="0"/>
              <a:t>()) # returns "Hello, World!"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concatenate, or combine, two strings you can use the + operator.</a:t>
            </a:r>
          </a:p>
          <a:p>
            <a:endParaRPr lang="en-US" sz="1600" dirty="0"/>
          </a:p>
          <a:p>
            <a:r>
              <a:rPr lang="en-US" sz="1600" dirty="0"/>
              <a:t>a = "Hello"  </a:t>
            </a:r>
          </a:p>
          <a:p>
            <a:r>
              <a:rPr lang="en-US" sz="1600" dirty="0"/>
              <a:t>b = "World"</a:t>
            </a:r>
          </a:p>
          <a:p>
            <a:r>
              <a:rPr lang="en-US" sz="1600" dirty="0"/>
              <a:t>c = a + b</a:t>
            </a:r>
          </a:p>
          <a:p>
            <a:r>
              <a:rPr lang="en-US" sz="1600" dirty="0"/>
              <a:t>print(c)</a:t>
            </a:r>
          </a:p>
          <a:p>
            <a:r>
              <a:rPr lang="en-US" sz="1600" dirty="0"/>
              <a:t>-------</a:t>
            </a:r>
          </a:p>
          <a:p>
            <a:r>
              <a:rPr lang="en-US" sz="1600" dirty="0"/>
              <a:t>a = "Hello"</a:t>
            </a:r>
          </a:p>
          <a:p>
            <a:r>
              <a:rPr lang="en-US" sz="1600" dirty="0"/>
              <a:t>b = "World"</a:t>
            </a:r>
          </a:p>
          <a:p>
            <a:r>
              <a:rPr lang="en-US" sz="1600" dirty="0"/>
              <a:t>c = a + " " + b</a:t>
            </a:r>
          </a:p>
          <a:p>
            <a:r>
              <a:rPr lang="en-US" sz="1600" dirty="0"/>
              <a:t>print(c)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9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cannot combine strings and numbers using +.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age = 36</a:t>
            </a:r>
          </a:p>
          <a:p>
            <a:r>
              <a:rPr lang="en-US" sz="1600" dirty="0"/>
              <a:t>txt = "My name is John, I am " + age</a:t>
            </a:r>
          </a:p>
          <a:p>
            <a:r>
              <a:rPr lang="en-US" sz="1600" dirty="0"/>
              <a:t>print(txt)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 combine strings and numbers by using the format() method</a:t>
            </a:r>
          </a:p>
          <a:p>
            <a:endParaRPr lang="en-US" sz="1600" dirty="0"/>
          </a:p>
          <a:p>
            <a:r>
              <a:rPr lang="en-US" sz="1600" dirty="0"/>
              <a:t>age = 36</a:t>
            </a:r>
          </a:p>
          <a:p>
            <a:r>
              <a:rPr lang="en-US" sz="1600" dirty="0"/>
              <a:t>txt = "My name is John, and I am {}"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txt.format</a:t>
            </a:r>
            <a:r>
              <a:rPr lang="en-US" sz="1600" dirty="0"/>
              <a:t>(age))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2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quantity = 3</a:t>
            </a:r>
          </a:p>
          <a:p>
            <a:r>
              <a:rPr lang="en-US" sz="1600" dirty="0" err="1"/>
              <a:t>itemno</a:t>
            </a:r>
            <a:r>
              <a:rPr lang="en-US" sz="1600" dirty="0"/>
              <a:t> = 567</a:t>
            </a:r>
          </a:p>
          <a:p>
            <a:r>
              <a:rPr lang="en-US" sz="1600" dirty="0"/>
              <a:t>price = 49.95</a:t>
            </a:r>
          </a:p>
          <a:p>
            <a:r>
              <a:rPr lang="en-US" sz="1600" dirty="0" err="1"/>
              <a:t>myorder</a:t>
            </a:r>
            <a:r>
              <a:rPr lang="en-US" sz="1600" dirty="0"/>
              <a:t> = "I want {} pieces of item {} for {} dollars."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myorder.format</a:t>
            </a:r>
            <a:r>
              <a:rPr lang="en-US" sz="1600" dirty="0"/>
              <a:t>(quantity, </a:t>
            </a:r>
            <a:r>
              <a:rPr lang="en-US" sz="1600" dirty="0" err="1"/>
              <a:t>itemno</a:t>
            </a:r>
            <a:r>
              <a:rPr lang="en-US" sz="1600" dirty="0"/>
              <a:t>, price)) </a:t>
            </a:r>
          </a:p>
          <a:p>
            <a:endParaRPr lang="en-US" sz="1600" dirty="0"/>
          </a:p>
          <a:p>
            <a:r>
              <a:rPr lang="en-US" sz="1600" dirty="0"/>
              <a:t>----</a:t>
            </a:r>
          </a:p>
          <a:p>
            <a:endParaRPr lang="en-US" sz="1600" dirty="0"/>
          </a:p>
          <a:p>
            <a:r>
              <a:rPr lang="en-US" sz="1600" dirty="0"/>
              <a:t>quantity = 3</a:t>
            </a:r>
          </a:p>
          <a:p>
            <a:r>
              <a:rPr lang="en-US" sz="1600" dirty="0" err="1"/>
              <a:t>itemno</a:t>
            </a:r>
            <a:r>
              <a:rPr lang="en-US" sz="1600" dirty="0"/>
              <a:t> = 567</a:t>
            </a:r>
          </a:p>
          <a:p>
            <a:r>
              <a:rPr lang="en-US" sz="1600" dirty="0"/>
              <a:t>price = 49.95</a:t>
            </a:r>
          </a:p>
          <a:p>
            <a:r>
              <a:rPr lang="en-US" sz="1600" dirty="0" err="1"/>
              <a:t>myorder</a:t>
            </a:r>
            <a:r>
              <a:rPr lang="en-US" sz="1600" dirty="0"/>
              <a:t> = "I want to pay {2} dollars for {0} pieces of item {1}."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myorder.format</a:t>
            </a:r>
            <a:r>
              <a:rPr lang="en-US" sz="1600" dirty="0"/>
              <a:t>(quantity, </a:t>
            </a:r>
            <a:r>
              <a:rPr lang="en-US" sz="1600" dirty="0" err="1"/>
              <a:t>itemno</a:t>
            </a:r>
            <a:r>
              <a:rPr lang="en-US" sz="1600" dirty="0"/>
              <a:t>, price))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37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Arithmetic operators</a:t>
            </a:r>
          </a:p>
          <a:p>
            <a:endParaRPr lang="en-US" sz="1600" dirty="0"/>
          </a:p>
          <a:p>
            <a:r>
              <a:rPr lang="en-US" sz="1600" dirty="0"/>
              <a:t>+	Addition	            x + y	</a:t>
            </a:r>
          </a:p>
          <a:p>
            <a:r>
              <a:rPr lang="en-US" sz="1600" dirty="0"/>
              <a:t>-	Subtraction	            x  - y	</a:t>
            </a:r>
          </a:p>
          <a:p>
            <a:r>
              <a:rPr lang="en-US" sz="1600" dirty="0"/>
              <a:t>*	Multiplication	   x * y	</a:t>
            </a:r>
          </a:p>
          <a:p>
            <a:r>
              <a:rPr lang="en-US" sz="1600" dirty="0"/>
              <a:t>/	Division	            x / y	</a:t>
            </a:r>
          </a:p>
          <a:p>
            <a:r>
              <a:rPr lang="en-US" sz="1600" dirty="0"/>
              <a:t>**	Exponentiation	x ** y.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Comparison operators </a:t>
            </a:r>
          </a:p>
          <a:p>
            <a:r>
              <a:rPr lang="en-US" sz="1600" dirty="0"/>
              <a:t>==	Equal	                            x == y	</a:t>
            </a:r>
          </a:p>
          <a:p>
            <a:r>
              <a:rPr lang="en-US" sz="1600" dirty="0"/>
              <a:t>!=	Not equal                   	          x != y	</a:t>
            </a:r>
          </a:p>
          <a:p>
            <a:r>
              <a:rPr lang="en-US" sz="1600" dirty="0"/>
              <a:t>&gt;	Greater than	                   x &gt; y	</a:t>
            </a:r>
          </a:p>
          <a:p>
            <a:r>
              <a:rPr lang="en-US" sz="1600" dirty="0"/>
              <a:t>&lt;	Less than	                            x &lt; y	</a:t>
            </a:r>
          </a:p>
          <a:p>
            <a:r>
              <a:rPr lang="en-US" sz="1600" dirty="0"/>
              <a:t>&gt;=	Greater than or equal to	 x &gt;= y	</a:t>
            </a:r>
          </a:p>
          <a:p>
            <a:r>
              <a:rPr lang="en-US" sz="1600" dirty="0"/>
              <a:t>&lt;=	Less than or equal to	          x &lt;= 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9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Logical operators</a:t>
            </a:r>
          </a:p>
          <a:p>
            <a:endParaRPr lang="en-US" sz="1600" dirty="0"/>
          </a:p>
          <a:p>
            <a:r>
              <a:rPr lang="en-US" sz="1600" dirty="0"/>
              <a:t>and 	     Returns True if both statements are true	                                                   x &lt; 5 and  x &lt; 10	</a:t>
            </a:r>
          </a:p>
          <a:p>
            <a:r>
              <a:rPr lang="en-US" sz="1600" dirty="0"/>
              <a:t>or	     Returns True if one of the statements is true	                                             x &lt; 5 or x &lt; 4	</a:t>
            </a:r>
          </a:p>
          <a:p>
            <a:r>
              <a:rPr lang="en-US" sz="1600" dirty="0"/>
              <a:t>not	     Reverse the result, returns False if the result is true	                                not(x &lt; 5 and x &lt; 10)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operators</a:t>
            </a:r>
          </a:p>
          <a:p>
            <a:endParaRPr lang="en-US" sz="1600" dirty="0"/>
          </a:p>
          <a:p>
            <a:r>
              <a:rPr lang="en-US" sz="1600" dirty="0"/>
              <a:t>is 	      Returns True if both variables are the same object	                                              x is y	</a:t>
            </a:r>
          </a:p>
          <a:p>
            <a:r>
              <a:rPr lang="en-US" sz="1600" dirty="0"/>
              <a:t>is not	      Returns True if both variables are not the same object       	                                   x is not y</a:t>
            </a:r>
          </a:p>
          <a:p>
            <a:r>
              <a:rPr lang="en-US" sz="1600" dirty="0"/>
              <a:t>in 	      Returns True if a sequence with the specified value is present in the object	           x in y	</a:t>
            </a:r>
          </a:p>
          <a:p>
            <a:r>
              <a:rPr lang="en-US" sz="1600" dirty="0"/>
              <a:t>not in      Returns True if a sequence with the specified value is not present in the object	x not in y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0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Lists are used to store multiple items in a single variable. The items could be of different data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Lists are created using square brackets.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 err="1"/>
              <a:t>thislist</a:t>
            </a:r>
            <a:r>
              <a:rPr lang="en-US" sz="1600" dirty="0"/>
              <a:t> = ["apple", "banana", "cherry"]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)</a:t>
            </a:r>
          </a:p>
          <a:p>
            <a:r>
              <a:rPr lang="en-US" sz="1600" dirty="0"/>
              <a:t>---</a:t>
            </a:r>
          </a:p>
          <a:p>
            <a:r>
              <a:rPr lang="en-US" sz="1600" dirty="0" err="1"/>
              <a:t>thislist</a:t>
            </a:r>
            <a:r>
              <a:rPr lang="en-US" sz="1600" dirty="0"/>
              <a:t> = [1, "banana", "cherry"]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)</a:t>
            </a:r>
          </a:p>
          <a:p>
            <a:r>
              <a:rPr lang="en-US" sz="1600" dirty="0"/>
              <a:t>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List items are ordered, changeable, and allow duplicate values. List items are indexed, the first item has index [0], the second item has index [1] etc. Lists can have items with the same value</a:t>
            </a:r>
          </a:p>
          <a:p>
            <a:endParaRPr lang="en-US" sz="1600" dirty="0"/>
          </a:p>
          <a:p>
            <a:r>
              <a:rPr lang="en-US" sz="1600" dirty="0" err="1"/>
              <a:t>thislist</a:t>
            </a:r>
            <a:r>
              <a:rPr lang="en-US" sz="1600" dirty="0"/>
              <a:t> = ["apple", "banana", "cherry", "apple", "cherry"]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08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determine how many items a list has, use the </a:t>
            </a:r>
            <a:r>
              <a:rPr lang="en-US" sz="1600" dirty="0" err="1"/>
              <a:t>len</a:t>
            </a:r>
            <a:r>
              <a:rPr lang="en-US" sz="1600" dirty="0"/>
              <a:t>() function</a:t>
            </a:r>
          </a:p>
          <a:p>
            <a:endParaRPr lang="en-US" sz="1600" dirty="0"/>
          </a:p>
          <a:p>
            <a:r>
              <a:rPr lang="en-US" sz="1600" dirty="0" err="1"/>
              <a:t>thislist</a:t>
            </a:r>
            <a:r>
              <a:rPr lang="en-US" sz="1600" dirty="0"/>
              <a:t> = ["apple", "banana", "cherry"]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thislist</a:t>
            </a:r>
            <a:r>
              <a:rPr lang="en-US" sz="1600" dirty="0"/>
              <a:t>))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list can contain different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list1 = ["</a:t>
            </a:r>
            <a:r>
              <a:rPr lang="en-US" sz="1600" dirty="0" err="1"/>
              <a:t>abc</a:t>
            </a:r>
            <a:r>
              <a:rPr lang="en-US" sz="1600" dirty="0"/>
              <a:t>", 34, True, 40, "male"]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also possible to use the list() constructor to create a new list</a:t>
            </a:r>
          </a:p>
          <a:p>
            <a:endParaRPr lang="en-US" sz="1600" dirty="0"/>
          </a:p>
          <a:p>
            <a:r>
              <a:rPr lang="en-US" sz="1600" dirty="0" err="1"/>
              <a:t>thislist</a:t>
            </a:r>
            <a:r>
              <a:rPr lang="en-US" sz="1600" dirty="0"/>
              <a:t> = list(("apple", "banana", "cherry")) # note the double round-brackets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0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</a:t>
            </a:r>
            <a:r>
              <a:rPr lang="en-US" sz="1600" dirty="0"/>
              <a:t>: There are four collection data types in the Python programming language:</a:t>
            </a:r>
          </a:p>
          <a:p>
            <a:endParaRPr lang="en-US" sz="1600" dirty="0"/>
          </a:p>
          <a:p>
            <a:r>
              <a:rPr lang="en-US" sz="1600" b="1" dirty="0"/>
              <a:t>List</a:t>
            </a:r>
            <a:r>
              <a:rPr lang="en-US" sz="1600" dirty="0"/>
              <a:t>             is a collection which is ordered and changeable. Allows duplicate members.</a:t>
            </a:r>
          </a:p>
          <a:p>
            <a:r>
              <a:rPr lang="en-US" sz="1600" b="1" dirty="0"/>
              <a:t>Tuple</a:t>
            </a:r>
            <a:r>
              <a:rPr lang="en-US" sz="1600" dirty="0"/>
              <a:t>          is a collection which is ordered and unchangeable. Allows duplicate members.</a:t>
            </a:r>
          </a:p>
          <a:p>
            <a:r>
              <a:rPr lang="en-US" sz="1600" b="1" dirty="0"/>
              <a:t>Set</a:t>
            </a:r>
            <a:r>
              <a:rPr lang="en-US" sz="1600" dirty="0"/>
              <a:t>               is a collection which is unordered, unchangeable*, and unindexed. No duplicate members.</a:t>
            </a:r>
          </a:p>
          <a:p>
            <a:r>
              <a:rPr lang="en-US" sz="1600" b="1" dirty="0"/>
              <a:t>Dictionary </a:t>
            </a:r>
            <a:r>
              <a:rPr lang="en-US" sz="1600" dirty="0"/>
              <a:t> is a collection which is ordered** and changeable. No duplicate members.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List items are indexed and you can access them by referring to the index number</a:t>
            </a:r>
          </a:p>
          <a:p>
            <a:endParaRPr lang="en-US" sz="1600" dirty="0"/>
          </a:p>
          <a:p>
            <a:r>
              <a:rPr lang="en-US" sz="1600" dirty="0" err="1"/>
              <a:t>thislist</a:t>
            </a:r>
            <a:r>
              <a:rPr lang="en-US" sz="1600" dirty="0"/>
              <a:t> = ["apple", "banana", "cherry"]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[1])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The first item has index 0.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indexing starts from the end. -1 refers to the last item, -2 refers to the second last item etc.</a:t>
            </a:r>
          </a:p>
          <a:p>
            <a:r>
              <a:rPr lang="en-US" sz="1600" dirty="0" err="1"/>
              <a:t>thislist</a:t>
            </a:r>
            <a:r>
              <a:rPr lang="en-US" sz="1600" dirty="0"/>
              <a:t> = ["apple", "banana", "cherry"]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[-1])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8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keywords and variables are case-sensitive. Print is different from print.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uses indentation for distinguishing a block of codes. </a:t>
            </a:r>
          </a:p>
          <a:p>
            <a:r>
              <a:rPr lang="en-US" sz="1600" b="1" u="sng" dirty="0"/>
              <a:t>Example</a:t>
            </a:r>
          </a:p>
          <a:p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range(5): </a:t>
            </a:r>
          </a:p>
          <a:p>
            <a:r>
              <a:rPr lang="en-US" sz="1600" dirty="0"/>
              <a:t>  print(</a:t>
            </a:r>
            <a:r>
              <a:rPr lang="en-US" sz="1600" dirty="0" err="1"/>
              <a:t>i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assigning a value to a variable we do not need to declare them. We can simply assign the value using an equal sign</a:t>
            </a:r>
          </a:p>
          <a:p>
            <a:r>
              <a:rPr lang="en-US" sz="1600" b="1" u="sng" dirty="0"/>
              <a:t>Example</a:t>
            </a:r>
          </a:p>
          <a:p>
            <a:r>
              <a:rPr lang="en-US" sz="1600" dirty="0"/>
              <a:t>x=2</a:t>
            </a:r>
          </a:p>
          <a:p>
            <a:r>
              <a:rPr lang="en-US" sz="1600" dirty="0"/>
              <a:t>First=‘Hey guys’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Comments in python start with a #.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62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thislist</a:t>
            </a:r>
            <a:r>
              <a:rPr lang="en-US" sz="1600" dirty="0"/>
              <a:t> = ["apple", "banana", "cherry", "orange", "kiwi", "melon", "mango"]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[2:5])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In the above example, the search will start at index 2 (included) and end at index 5 (not included).</a:t>
            </a:r>
          </a:p>
          <a:p>
            <a:r>
              <a:rPr lang="en-US" sz="1600" dirty="0"/>
              <a:t>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change the value of a specific item, refer to the index number</a:t>
            </a:r>
          </a:p>
          <a:p>
            <a:endParaRPr lang="en-US" sz="1600" dirty="0"/>
          </a:p>
          <a:p>
            <a:r>
              <a:rPr lang="en-US" sz="1600" dirty="0" err="1"/>
              <a:t>thislist</a:t>
            </a:r>
            <a:r>
              <a:rPr lang="en-US" sz="1600" dirty="0"/>
              <a:t> = ["apple", "banana", "cherry"]</a:t>
            </a:r>
          </a:p>
          <a:p>
            <a:r>
              <a:rPr lang="en-US" sz="1600" dirty="0" err="1"/>
              <a:t>thislist</a:t>
            </a:r>
            <a:r>
              <a:rPr lang="en-US" sz="1600" dirty="0"/>
              <a:t>[1] = "blackcurrant"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)</a:t>
            </a:r>
          </a:p>
          <a:p>
            <a:r>
              <a:rPr lang="en-US" sz="1600" dirty="0"/>
              <a:t>---</a:t>
            </a:r>
          </a:p>
          <a:p>
            <a:r>
              <a:rPr lang="en-US" sz="1600" dirty="0" err="1"/>
              <a:t>thislist</a:t>
            </a:r>
            <a:r>
              <a:rPr lang="en-US" sz="1600" dirty="0"/>
              <a:t> = ["apple", "banana", "cherry", "orange", "kiwi", "mango"]</a:t>
            </a:r>
          </a:p>
          <a:p>
            <a:r>
              <a:rPr lang="en-US" sz="1600" dirty="0" err="1"/>
              <a:t>thislist</a:t>
            </a:r>
            <a:r>
              <a:rPr lang="en-US" sz="1600" dirty="0"/>
              <a:t>[1:3] = ["blackcurrant", "watermelon"]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92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insert() method inserts an item at the specified index</a:t>
            </a:r>
          </a:p>
          <a:p>
            <a:r>
              <a:rPr lang="en-US" sz="1600" dirty="0" err="1"/>
              <a:t>thislist</a:t>
            </a:r>
            <a:r>
              <a:rPr lang="en-US" sz="1600" dirty="0"/>
              <a:t> = ["apple", "banana", "cherry"]</a:t>
            </a:r>
          </a:p>
          <a:p>
            <a:r>
              <a:rPr lang="en-US" sz="1600" dirty="0" err="1"/>
              <a:t>thislist.insert</a:t>
            </a:r>
            <a:r>
              <a:rPr lang="en-US" sz="1600" dirty="0"/>
              <a:t>(2, "watermelon")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add an item to the end of the list, use the append() method</a:t>
            </a:r>
          </a:p>
          <a:p>
            <a:r>
              <a:rPr lang="en-US" sz="1600" dirty="0" err="1"/>
              <a:t>thislist</a:t>
            </a:r>
            <a:r>
              <a:rPr lang="en-US" sz="1600" dirty="0"/>
              <a:t> = ["apple", "banana", "cherry"]</a:t>
            </a:r>
          </a:p>
          <a:p>
            <a:r>
              <a:rPr lang="en-US" sz="1600" dirty="0" err="1"/>
              <a:t>thislist.append</a:t>
            </a:r>
            <a:r>
              <a:rPr lang="en-US" sz="1600" dirty="0"/>
              <a:t>("orange")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append elements from another list to the current list, use the extend() method.</a:t>
            </a:r>
          </a:p>
          <a:p>
            <a:r>
              <a:rPr lang="en-US" sz="1600" dirty="0" err="1"/>
              <a:t>thislist</a:t>
            </a:r>
            <a:r>
              <a:rPr lang="en-US" sz="1600" dirty="0"/>
              <a:t> = ["apple", "banana", "cherry"]</a:t>
            </a:r>
          </a:p>
          <a:p>
            <a:r>
              <a:rPr lang="en-US" sz="1600" dirty="0"/>
              <a:t>tropical = ["mango", "pineapple", "papaya"]</a:t>
            </a:r>
          </a:p>
          <a:p>
            <a:r>
              <a:rPr lang="en-US" sz="1600" dirty="0" err="1"/>
              <a:t>thislist.extend</a:t>
            </a:r>
            <a:r>
              <a:rPr lang="en-US" sz="1600" dirty="0"/>
              <a:t>(tropical)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29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remove() method removes the specified item.</a:t>
            </a:r>
          </a:p>
          <a:p>
            <a:r>
              <a:rPr lang="en-US" sz="1600" dirty="0" err="1"/>
              <a:t>thislist</a:t>
            </a:r>
            <a:r>
              <a:rPr lang="en-US" sz="1600" dirty="0"/>
              <a:t> = ["apple", "banana", "cherry"]</a:t>
            </a:r>
          </a:p>
          <a:p>
            <a:r>
              <a:rPr lang="en-US" sz="1600" dirty="0" err="1"/>
              <a:t>thislist.remove</a:t>
            </a:r>
            <a:r>
              <a:rPr lang="en-US" sz="1600" dirty="0"/>
              <a:t>("banana")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pop() method removes the specified index.</a:t>
            </a:r>
          </a:p>
          <a:p>
            <a:r>
              <a:rPr lang="en-US" sz="1600" dirty="0" err="1"/>
              <a:t>thislist</a:t>
            </a:r>
            <a:r>
              <a:rPr lang="en-US" sz="1600" dirty="0"/>
              <a:t> = ["apple", "banana", "cherry"]</a:t>
            </a:r>
          </a:p>
          <a:p>
            <a:r>
              <a:rPr lang="en-US" sz="1600" dirty="0" err="1"/>
              <a:t>thislist.pop</a:t>
            </a:r>
            <a:r>
              <a:rPr lang="en-US" sz="1600" dirty="0"/>
              <a:t>(1)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If you do not specify the index, the pop() method removes the last item.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List objects have a sort() method that will sort the list</a:t>
            </a:r>
          </a:p>
          <a:p>
            <a:r>
              <a:rPr lang="en-US" sz="1600" dirty="0" err="1"/>
              <a:t>thislist</a:t>
            </a:r>
            <a:r>
              <a:rPr lang="en-US" sz="1600" dirty="0"/>
              <a:t> = ["orange", "mango", "kiwi", "pineapple", "banana"]</a:t>
            </a:r>
          </a:p>
          <a:p>
            <a:r>
              <a:rPr lang="en-US" sz="1600" dirty="0" err="1"/>
              <a:t>thislist.sort</a:t>
            </a:r>
            <a:r>
              <a:rPr lang="en-US" sz="1600" dirty="0"/>
              <a:t>()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07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thislist</a:t>
            </a:r>
            <a:r>
              <a:rPr lang="en-US" sz="1600" dirty="0"/>
              <a:t> = [100, 50, 65, 82, 23]</a:t>
            </a:r>
          </a:p>
          <a:p>
            <a:r>
              <a:rPr lang="en-US" sz="1600" dirty="0" err="1"/>
              <a:t>thislist.sort</a:t>
            </a:r>
            <a:r>
              <a:rPr lang="en-US" sz="1600" dirty="0"/>
              <a:t>()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)</a:t>
            </a:r>
          </a:p>
          <a:p>
            <a:r>
              <a:rPr lang="en-US" sz="1600" dirty="0"/>
              <a:t>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Sorting descending </a:t>
            </a:r>
          </a:p>
          <a:p>
            <a:endParaRPr lang="en-US" sz="1600" dirty="0"/>
          </a:p>
          <a:p>
            <a:r>
              <a:rPr lang="en-US" sz="1600" dirty="0" err="1"/>
              <a:t>thislist</a:t>
            </a:r>
            <a:r>
              <a:rPr lang="en-US" sz="1600" dirty="0"/>
              <a:t> = [100, 50, 65, 82, 23]</a:t>
            </a:r>
          </a:p>
          <a:p>
            <a:r>
              <a:rPr lang="en-US" sz="1600" dirty="0" err="1"/>
              <a:t>thislist.sort</a:t>
            </a:r>
            <a:r>
              <a:rPr lang="en-US" sz="1600" dirty="0"/>
              <a:t>(reverse = True)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reverse() method reverses the current sorting order of the elements</a:t>
            </a:r>
          </a:p>
          <a:p>
            <a:endParaRPr lang="en-US" sz="1600" dirty="0"/>
          </a:p>
          <a:p>
            <a:r>
              <a:rPr lang="en-US" sz="1600" dirty="0" err="1"/>
              <a:t>thislist</a:t>
            </a:r>
            <a:r>
              <a:rPr lang="en-US" sz="1600" dirty="0"/>
              <a:t> = ["banana", "Orange", "Kiwi", "cherry"]</a:t>
            </a:r>
          </a:p>
          <a:p>
            <a:r>
              <a:rPr lang="en-US" sz="1600" dirty="0" err="1"/>
              <a:t>thislist.reverse</a:t>
            </a:r>
            <a:r>
              <a:rPr lang="en-US" sz="1600" dirty="0"/>
              <a:t>()</a:t>
            </a:r>
          </a:p>
          <a:p>
            <a:r>
              <a:rPr lang="en-US" sz="1600" dirty="0"/>
              <a:t>print(</a:t>
            </a:r>
            <a:r>
              <a:rPr lang="en-US" sz="1600" dirty="0" err="1"/>
              <a:t>thislist</a:t>
            </a:r>
            <a:r>
              <a:rPr lang="en-US" sz="16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1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 name must start with a letter or underscore character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 name cannot start with a number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 names are case sensitive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operators +, -, *, / are used for basic mathematical operations add, subtraction, multiplication, and division.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u="sng" dirty="0"/>
              <a:t>Example</a:t>
            </a:r>
          </a:p>
          <a:p>
            <a:endParaRPr lang="en-US" sz="1600" b="1" u="sng" dirty="0"/>
          </a:p>
          <a:p>
            <a:r>
              <a:rPr lang="en-US" sz="1600" dirty="0"/>
              <a:t>_</a:t>
            </a:r>
            <a:r>
              <a:rPr lang="en-US" sz="1600" dirty="0" err="1"/>
              <a:t>my_name</a:t>
            </a:r>
            <a:r>
              <a:rPr lang="en-US" sz="1600" dirty="0"/>
              <a:t>=‘Amin’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My_name</a:t>
            </a:r>
            <a:r>
              <a:rPr lang="en-US" sz="1600" dirty="0"/>
              <a:t>=‘amin’</a:t>
            </a:r>
          </a:p>
          <a:p>
            <a:r>
              <a:rPr lang="en-US" sz="1600" dirty="0"/>
              <a:t>x=2</a:t>
            </a:r>
          </a:p>
          <a:p>
            <a:r>
              <a:rPr lang="en-US" sz="1600" dirty="0"/>
              <a:t>y=5</a:t>
            </a:r>
          </a:p>
          <a:p>
            <a:r>
              <a:rPr lang="en-US" sz="1600" dirty="0"/>
              <a:t>z=</a:t>
            </a:r>
            <a:r>
              <a:rPr lang="en-US" sz="1600" dirty="0" err="1"/>
              <a:t>x+y</a:t>
            </a:r>
            <a:endParaRPr lang="en-US" sz="1600" dirty="0"/>
          </a:p>
          <a:p>
            <a:r>
              <a:rPr lang="en-US" sz="1600" dirty="0"/>
              <a:t>z=_my_name+_</a:t>
            </a:r>
            <a:r>
              <a:rPr lang="en-US" sz="1600" dirty="0" err="1"/>
              <a:t>My_name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We can use the print() function to output variables. </a:t>
            </a:r>
          </a:p>
          <a:p>
            <a:r>
              <a:rPr lang="en-US" sz="1600" dirty="0"/>
              <a:t>Print(_</a:t>
            </a:r>
            <a:r>
              <a:rPr lang="en-US" sz="1600" dirty="0" err="1"/>
              <a:t>my_name</a:t>
            </a:r>
            <a:r>
              <a:rPr lang="en-US" sz="1600" dirty="0"/>
              <a:t>)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69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Variables that are created outside of a function (as in all of the examples above) are known as global variables.</a:t>
            </a:r>
          </a:p>
          <a:p>
            <a:endParaRPr lang="en-US" sz="1600" dirty="0"/>
          </a:p>
          <a:p>
            <a:r>
              <a:rPr lang="en-US" sz="1600" dirty="0"/>
              <a:t>x = "awesome"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myfunc</a:t>
            </a:r>
            <a:r>
              <a:rPr lang="en-US" sz="1600" dirty="0"/>
              <a:t>():</a:t>
            </a:r>
          </a:p>
          <a:p>
            <a:r>
              <a:rPr lang="en-US" sz="1600" dirty="0"/>
              <a:t>  print("Python is " + x)</a:t>
            </a:r>
          </a:p>
          <a:p>
            <a:r>
              <a:rPr lang="en-US" sz="1600" dirty="0" err="1"/>
              <a:t>myfunc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you create a variable with the same name inside a function, this variable will be local, and can only be used inside the function</a:t>
            </a:r>
          </a:p>
          <a:p>
            <a:endParaRPr lang="en-US" sz="1600" dirty="0"/>
          </a:p>
          <a:p>
            <a:r>
              <a:rPr lang="en-US" sz="1600" dirty="0"/>
              <a:t>x = "awesome"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myfunc</a:t>
            </a:r>
            <a:r>
              <a:rPr lang="en-US" sz="1600" dirty="0"/>
              <a:t>():</a:t>
            </a:r>
          </a:p>
          <a:p>
            <a:r>
              <a:rPr lang="en-US" sz="1600" dirty="0"/>
              <a:t>  x = "fantastic"</a:t>
            </a:r>
          </a:p>
          <a:p>
            <a:r>
              <a:rPr lang="en-US" sz="1600" dirty="0"/>
              <a:t>  print("Python is " + x)</a:t>
            </a:r>
          </a:p>
          <a:p>
            <a:r>
              <a:rPr lang="en-US" sz="1600" dirty="0" err="1"/>
              <a:t>myfunc</a:t>
            </a:r>
            <a:r>
              <a:rPr lang="en-US" sz="1600" dirty="0"/>
              <a:t>()</a:t>
            </a:r>
          </a:p>
          <a:p>
            <a:r>
              <a:rPr lang="en-US" sz="1600" dirty="0"/>
              <a:t>print("Python is " + 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2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Normally, when you create a variable inside a function, that variable is local, and can only be used inside that function. To create a global variable inside a function, you can use the global keyword</a:t>
            </a:r>
          </a:p>
          <a:p>
            <a:endParaRPr lang="en-US" sz="1600" dirty="0"/>
          </a:p>
          <a:p>
            <a:r>
              <a:rPr lang="en-US" sz="1600" dirty="0"/>
              <a:t>def </a:t>
            </a:r>
            <a:r>
              <a:rPr lang="en-US" sz="1600" dirty="0" err="1"/>
              <a:t>myfunc</a:t>
            </a:r>
            <a:r>
              <a:rPr lang="en-US" sz="1600" dirty="0"/>
              <a:t>():</a:t>
            </a:r>
          </a:p>
          <a:p>
            <a:r>
              <a:rPr lang="en-US" sz="1600" dirty="0"/>
              <a:t>  global x</a:t>
            </a:r>
          </a:p>
          <a:p>
            <a:r>
              <a:rPr lang="en-US" sz="1600" dirty="0"/>
              <a:t>  x = "fantastic"</a:t>
            </a:r>
          </a:p>
          <a:p>
            <a:r>
              <a:rPr lang="en-US" sz="1600" dirty="0" err="1"/>
              <a:t>myfunc</a:t>
            </a:r>
            <a:r>
              <a:rPr lang="en-US" sz="1600" dirty="0"/>
              <a:t>()</a:t>
            </a:r>
          </a:p>
          <a:p>
            <a:r>
              <a:rPr lang="en-US" sz="1600" dirty="0"/>
              <a:t>print("Python is " + x)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Also, use the global keyword if you want to change a global variable inside a function.</a:t>
            </a:r>
          </a:p>
          <a:p>
            <a:endParaRPr lang="en-US" sz="1600" dirty="0"/>
          </a:p>
          <a:p>
            <a:r>
              <a:rPr lang="en-US" sz="1600" dirty="0"/>
              <a:t>x = "awesome"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myfunc</a:t>
            </a:r>
            <a:r>
              <a:rPr lang="en-US" sz="1600" dirty="0"/>
              <a:t>():</a:t>
            </a:r>
          </a:p>
          <a:p>
            <a:r>
              <a:rPr lang="en-US" sz="1600" dirty="0"/>
              <a:t>  global x</a:t>
            </a:r>
          </a:p>
          <a:p>
            <a:r>
              <a:rPr lang="en-US" sz="1600" dirty="0"/>
              <a:t>  x = "fantastic"</a:t>
            </a:r>
          </a:p>
          <a:p>
            <a:r>
              <a:rPr lang="en-US" sz="1600" dirty="0" err="1"/>
              <a:t>myfunc</a:t>
            </a:r>
            <a:r>
              <a:rPr lang="en-US" sz="1600" dirty="0"/>
              <a:t>()</a:t>
            </a:r>
          </a:p>
          <a:p>
            <a:r>
              <a:rPr lang="en-US" sz="1600" dirty="0"/>
              <a:t>print("Python is " + 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69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Variables can store data of different types, and different types can do different things. Python has some data types that are built-in by default, the most important of which are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Text</a:t>
            </a:r>
            <a:r>
              <a:rPr lang="en-US" sz="1600" dirty="0"/>
              <a:t> Type:	               str</a:t>
            </a:r>
          </a:p>
          <a:p>
            <a:r>
              <a:rPr lang="en-US" sz="1600" b="1" dirty="0"/>
              <a:t>Numeric</a:t>
            </a:r>
            <a:r>
              <a:rPr lang="en-US" sz="1600" dirty="0"/>
              <a:t> Types:	      int, float, complex</a:t>
            </a:r>
          </a:p>
          <a:p>
            <a:r>
              <a:rPr lang="en-US" sz="1600" b="1" dirty="0"/>
              <a:t>Sequence</a:t>
            </a:r>
            <a:r>
              <a:rPr lang="en-US" sz="1600" dirty="0"/>
              <a:t> Types:      list, tuple, range</a:t>
            </a:r>
          </a:p>
          <a:p>
            <a:r>
              <a:rPr lang="en-US" sz="1600" b="1" dirty="0"/>
              <a:t>Mapping</a:t>
            </a:r>
            <a:r>
              <a:rPr lang="en-US" sz="1600" dirty="0"/>
              <a:t> Type:	      </a:t>
            </a:r>
            <a:r>
              <a:rPr lang="en-US" sz="1600" dirty="0" err="1"/>
              <a:t>dict</a:t>
            </a:r>
            <a:endParaRPr lang="en-US" sz="1600" dirty="0"/>
          </a:p>
          <a:p>
            <a:r>
              <a:rPr lang="en-US" sz="1600" b="1" dirty="0"/>
              <a:t>Boolean</a:t>
            </a:r>
            <a:r>
              <a:rPr lang="en-US" sz="1600" dirty="0"/>
              <a:t> Type:	      bool</a:t>
            </a:r>
          </a:p>
          <a:p>
            <a:r>
              <a:rPr lang="en-US" sz="1600" b="1" dirty="0"/>
              <a:t>None</a:t>
            </a:r>
            <a:r>
              <a:rPr lang="en-US" sz="1600" dirty="0"/>
              <a:t> Type:	      </a:t>
            </a:r>
            <a:r>
              <a:rPr lang="en-US" sz="1600" dirty="0" err="1"/>
              <a:t>NoneType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You can get the data type of any object by using the type() function:</a:t>
            </a:r>
          </a:p>
          <a:p>
            <a:endParaRPr lang="en-US" sz="1600" dirty="0"/>
          </a:p>
          <a:p>
            <a:r>
              <a:rPr lang="nb-NO" sz="1600" dirty="0"/>
              <a:t>x = 5</a:t>
            </a:r>
          </a:p>
          <a:p>
            <a:r>
              <a:rPr lang="nb-NO" sz="1600" dirty="0"/>
              <a:t>print(type(x))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Python, the data type is set when you assign a value to a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you want to specify the data type, you can use the following constructor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x = </a:t>
            </a:r>
            <a:r>
              <a:rPr lang="en-US" sz="1600" b="1" dirty="0"/>
              <a:t>str</a:t>
            </a:r>
            <a:r>
              <a:rPr lang="en-US" sz="1600" dirty="0"/>
              <a:t>("Hello World")	                                               str	</a:t>
            </a:r>
          </a:p>
          <a:p>
            <a:r>
              <a:rPr lang="en-US" sz="1600" dirty="0"/>
              <a:t>x = </a:t>
            </a:r>
            <a:r>
              <a:rPr lang="en-US" sz="1600" b="1" dirty="0"/>
              <a:t>int</a:t>
            </a:r>
            <a:r>
              <a:rPr lang="en-US" sz="1600" dirty="0"/>
              <a:t>(20)            	                                               int	</a:t>
            </a:r>
          </a:p>
          <a:p>
            <a:r>
              <a:rPr lang="en-US" sz="1600" dirty="0"/>
              <a:t>x = </a:t>
            </a:r>
            <a:r>
              <a:rPr lang="en-US" sz="1600" b="1" dirty="0"/>
              <a:t>float</a:t>
            </a:r>
            <a:r>
              <a:rPr lang="en-US" sz="1600" dirty="0"/>
              <a:t>(20.5)	                                                        float	</a:t>
            </a:r>
          </a:p>
          <a:p>
            <a:r>
              <a:rPr lang="en-US" sz="1600" dirty="0"/>
              <a:t>x = </a:t>
            </a:r>
            <a:r>
              <a:rPr lang="en-US" sz="1600" b="1" dirty="0"/>
              <a:t>list</a:t>
            </a:r>
            <a:r>
              <a:rPr lang="en-US" sz="1600" dirty="0"/>
              <a:t>(("apple", "banana", "cherry"))	                    list	</a:t>
            </a:r>
          </a:p>
          <a:p>
            <a:r>
              <a:rPr lang="en-US" sz="1600" dirty="0"/>
              <a:t>x = </a:t>
            </a:r>
            <a:r>
              <a:rPr lang="en-US" sz="1600" b="1" dirty="0"/>
              <a:t>tuple</a:t>
            </a:r>
            <a:r>
              <a:rPr lang="en-US" sz="1600" dirty="0"/>
              <a:t>(("apple", "banana", "cherry"))                      tuple	</a:t>
            </a:r>
          </a:p>
          <a:p>
            <a:r>
              <a:rPr lang="en-US" sz="1600" dirty="0"/>
              <a:t>x = </a:t>
            </a:r>
            <a:r>
              <a:rPr lang="en-US" sz="1600" b="1" dirty="0" err="1"/>
              <a:t>dict</a:t>
            </a:r>
            <a:r>
              <a:rPr lang="en-US" sz="1600" dirty="0"/>
              <a:t>(name="John", age=36)	                             </a:t>
            </a:r>
            <a:r>
              <a:rPr lang="en-US" sz="1600" dirty="0" err="1"/>
              <a:t>dict</a:t>
            </a:r>
            <a:r>
              <a:rPr lang="en-US" sz="1600" dirty="0"/>
              <a:t>	</a:t>
            </a:r>
          </a:p>
          <a:p>
            <a:r>
              <a:rPr lang="en-US" sz="1600" dirty="0"/>
              <a:t>x = </a:t>
            </a:r>
            <a:r>
              <a:rPr lang="en-US" sz="1600" b="1" dirty="0"/>
              <a:t>bool</a:t>
            </a:r>
            <a:r>
              <a:rPr lang="en-US" sz="1600" dirty="0"/>
              <a:t>(5)	                                                                 bool	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functions could be used to convert a data type to another data type</a:t>
            </a:r>
          </a:p>
          <a:p>
            <a:endParaRPr lang="en-US" sz="1600" dirty="0"/>
          </a:p>
          <a:p>
            <a:r>
              <a:rPr lang="en-US" sz="1600" dirty="0"/>
              <a:t>x=int(20.7)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62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three numeric types in Python: int, float, and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x=158</a:t>
            </a:r>
          </a:p>
          <a:p>
            <a:r>
              <a:rPr lang="en-US" sz="1600" dirty="0"/>
              <a:t>y=152.879</a:t>
            </a:r>
          </a:p>
          <a:p>
            <a:r>
              <a:rPr lang="en-US" sz="1600" dirty="0"/>
              <a:t>print(type(x))</a:t>
            </a:r>
          </a:p>
          <a:p>
            <a:r>
              <a:rPr lang="en-US" sz="1600" dirty="0"/>
              <a:t>print(type(y))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 use the constructor functions in the previous slide to convert some data types to other data types.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4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13C8-8606-C861-E148-B20A981000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9125" y="645921"/>
            <a:ext cx="10953750" cy="563650"/>
          </a:xfrm>
          <a:gradFill flip="none" rotWithShape="1">
            <a:gsLst>
              <a:gs pos="0">
                <a:schemeClr val="bg2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b="1" dirty="0"/>
              <a:t>Python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B060F-E258-B421-E06A-DB955C2D1A57}"/>
              </a:ext>
            </a:extLst>
          </p:cNvPr>
          <p:cNvSpPr txBox="1"/>
          <p:nvPr/>
        </p:nvSpPr>
        <p:spPr>
          <a:xfrm>
            <a:off x="1106199" y="1915133"/>
            <a:ext cx="101332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Strings in python are surrounded by either single quotation marks, or double quotation marks. 'hello' is the same as "hello"</a:t>
            </a:r>
          </a:p>
          <a:p>
            <a:endParaRPr lang="en-US" sz="1600" dirty="0"/>
          </a:p>
          <a:p>
            <a:r>
              <a:rPr lang="en-US" sz="1600" dirty="0"/>
              <a:t>print("Hello")</a:t>
            </a:r>
          </a:p>
          <a:p>
            <a:r>
              <a:rPr lang="en-US" sz="1600" dirty="0"/>
              <a:t>print('Hello’)</a:t>
            </a:r>
          </a:p>
          <a:p>
            <a:r>
              <a:rPr lang="en-US" sz="1600" dirty="0"/>
              <a:t>-----------</a:t>
            </a:r>
          </a:p>
          <a:p>
            <a:r>
              <a:rPr lang="en-US" sz="1600" dirty="0"/>
              <a:t>a = "Hello"</a:t>
            </a:r>
          </a:p>
          <a:p>
            <a:r>
              <a:rPr lang="en-US" sz="1600" dirty="0"/>
              <a:t>print(a)</a:t>
            </a:r>
          </a:p>
          <a:p>
            <a:r>
              <a:rPr lang="en-US" sz="1600" dirty="0"/>
              <a:t>-----------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can assign a multiline string to a variable by using three quotes:</a:t>
            </a:r>
          </a:p>
          <a:p>
            <a:endParaRPr lang="en-US" sz="1600" dirty="0"/>
          </a:p>
          <a:p>
            <a:r>
              <a:rPr lang="en-US" sz="1600" dirty="0"/>
              <a:t>a = ""“Today is Wednesday,</a:t>
            </a:r>
          </a:p>
          <a:p>
            <a:r>
              <a:rPr lang="en-US" sz="1600" dirty="0"/>
              <a:t>Yes, it is.,</a:t>
            </a:r>
          </a:p>
          <a:p>
            <a:r>
              <a:rPr lang="en-US" sz="1600" dirty="0"/>
              <a:t>Let’s learn Python."""</a:t>
            </a:r>
          </a:p>
          <a:p>
            <a:r>
              <a:rPr lang="en-US" sz="1600" dirty="0"/>
              <a:t>print(a)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5FDFF-F23A-C19A-BFD0-458DD1A185D6}"/>
              </a:ext>
            </a:extLst>
          </p:cNvPr>
          <p:cNvSpPr txBox="1"/>
          <p:nvPr/>
        </p:nvSpPr>
        <p:spPr>
          <a:xfrm>
            <a:off x="1106199" y="1241032"/>
            <a:ext cx="9390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03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2495</Words>
  <Application>Microsoft Macintosh PowerPoint</Application>
  <PresentationFormat>Widescreen</PresentationFormat>
  <Paragraphs>372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Times New Roman</vt:lpstr>
      <vt:lpstr>Office Theme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  <vt:lpstr>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Prashant Basnet</dc:creator>
  <cp:lastModifiedBy>Prashant Basnet</cp:lastModifiedBy>
  <cp:revision>1</cp:revision>
  <dcterms:created xsi:type="dcterms:W3CDTF">2024-06-04T15:09:10Z</dcterms:created>
  <dcterms:modified xsi:type="dcterms:W3CDTF">2024-06-04T15:09:34Z</dcterms:modified>
</cp:coreProperties>
</file>