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92" r:id="rId2"/>
    <p:sldId id="393" r:id="rId3"/>
    <p:sldId id="394" r:id="rId4"/>
    <p:sldId id="395" r:id="rId5"/>
    <p:sldId id="396" r:id="rId6"/>
    <p:sldId id="397" r:id="rId7"/>
    <p:sldId id="398" r:id="rId8"/>
    <p:sldId id="399" r:id="rId9"/>
    <p:sldId id="400" r:id="rId10"/>
    <p:sldId id="401" r:id="rId11"/>
    <p:sldId id="402" r:id="rId12"/>
    <p:sldId id="403" r:id="rId13"/>
    <p:sldId id="425" r:id="rId14"/>
    <p:sldId id="404" r:id="rId15"/>
    <p:sldId id="405" r:id="rId16"/>
    <p:sldId id="406" r:id="rId17"/>
    <p:sldId id="407" r:id="rId18"/>
    <p:sldId id="408" r:id="rId19"/>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p:cViewPr varScale="1">
        <p:scale>
          <a:sx n="121" d="100"/>
          <a:sy n="121"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7C0F8-BD77-2147-8A47-5C7E089006A8}" type="datetimeFigureOut">
              <a:rPr lang="en-NP" smtClean="0"/>
              <a:t>04/06/2024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5922-FA6B-DD41-BDA1-07629D2DB915}" type="slidenum">
              <a:rPr lang="en-NP" smtClean="0"/>
              <a:t>‹#›</a:t>
            </a:fld>
            <a:endParaRPr lang="en-NP"/>
          </a:p>
        </p:txBody>
      </p:sp>
    </p:spTree>
    <p:extLst>
      <p:ext uri="{BB962C8B-B14F-4D97-AF65-F5344CB8AC3E}">
        <p14:creationId xmlns:p14="http://schemas.microsoft.com/office/powerpoint/2010/main" val="356481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a:t>
            </a:r>
          </a:p>
        </p:txBody>
      </p:sp>
      <p:sp>
        <p:nvSpPr>
          <p:cNvPr id="4" name="Slide Number Placeholder 3"/>
          <p:cNvSpPr>
            <a:spLocks noGrp="1"/>
          </p:cNvSpPr>
          <p:nvPr>
            <p:ph type="sldNum" sz="quarter" idx="5"/>
          </p:nvPr>
        </p:nvSpPr>
        <p:spPr/>
        <p:txBody>
          <a:bodyPr/>
          <a:lstStyle/>
          <a:p>
            <a:fld id="{C3D33528-ACB5-F741-9421-A854DFDF9C5C}" type="slidenum">
              <a:rPr lang="en-US" smtClean="0"/>
              <a:t>1</a:t>
            </a:fld>
            <a:endParaRPr lang="en-US"/>
          </a:p>
        </p:txBody>
      </p:sp>
    </p:spTree>
    <p:extLst>
      <p:ext uri="{BB962C8B-B14F-4D97-AF65-F5344CB8AC3E}">
        <p14:creationId xmlns:p14="http://schemas.microsoft.com/office/powerpoint/2010/main" val="355820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4B82-AF64-B2F6-09AC-4AC375FA9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6F533181-C9FD-3A4A-2B1A-0C53D1912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A3D32749-F1D6-6623-01D1-38035264E0EE}"/>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275C3C6E-2F61-EF92-4E2C-1C0C0807F0E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51A2360-A87F-C05A-E289-670DAFA7A0FE}"/>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341634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FB24-F8AF-D54B-C4FE-BA89C4B485DB}"/>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688C98AE-9476-F927-BA3C-B8B20E7754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4C81663-3D82-49A2-D5A7-825FA0383D1C}"/>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69A628C5-5862-2092-1177-D8C45BA3690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A42C112F-5A3E-0FA8-2E32-753C32D1D9FC}"/>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384752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965EC-AE6A-0853-5F52-60AFDFACD9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670FC14-82AE-83EA-0562-CC54A3939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8435FCD4-EAF2-21A5-D21E-D3857693A7A2}"/>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172578DB-0654-2000-BEC7-FFF2AA2F417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4B4E87F-01F1-6DC5-D625-E324A4FA1400}"/>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250314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6B6-F03C-63E0-4CA8-339E1F5F9BA0}"/>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5B0128B9-1D33-0E0D-BB88-9146B39A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0BA2E1A-7D50-0139-78E0-5FEB912ED492}"/>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86F793D5-D37E-E769-3EFC-8611F590B21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5C4186A-6494-AAAB-952D-E2F3B6EF74CF}"/>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69447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8B01-CA66-5CBE-BAE0-F6CEA4424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228F7EE2-A790-6152-7DA1-E98E7FEC5C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AFC08-F20C-50E5-7370-8E382ADE3999}"/>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4537A4BD-56B3-FD73-3440-6D77E44D9E44}"/>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7C0BD22-9B3A-B401-EB63-67BDD544783F}"/>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15288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EB45-82DD-E02D-92BB-B68E6897A93B}"/>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D27B246-2953-EA47-3750-74A809EBE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E703D5AB-BEAD-D2F5-2D5D-E1EEB3684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2DEFFCB9-2886-D8D9-B3A8-57C50820982E}"/>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6" name="Footer Placeholder 5">
            <a:extLst>
              <a:ext uri="{FF2B5EF4-FFF2-40B4-BE49-F238E27FC236}">
                <a16:creationId xmlns:a16="http://schemas.microsoft.com/office/drawing/2014/main" id="{1DBD2E9D-4B22-9589-9BE8-40BFA5C7FDD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E4C23BF-05F8-3F42-54B0-B3ECF12D1331}"/>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30810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E028-EA37-C6B8-F56F-18F0CCFF5C7C}"/>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EA1F2F80-9923-02DD-E7C5-449E3A336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BB312-E3BC-E53D-FC82-5E044190E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D7BCF2F6-8237-5C57-63E4-94A23DB1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955DF-3BE5-A433-C7CE-01127E9B8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B198EE82-9EA8-F6C0-DD55-9060AEADF14E}"/>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8" name="Footer Placeholder 7">
            <a:extLst>
              <a:ext uri="{FF2B5EF4-FFF2-40B4-BE49-F238E27FC236}">
                <a16:creationId xmlns:a16="http://schemas.microsoft.com/office/drawing/2014/main" id="{FE5759B4-446F-BFF0-EAB4-992FC84E7A86}"/>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46010E2E-3B22-BBD0-F170-FBF72A69910F}"/>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14280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A0D1-D358-9F05-E171-336D142A1180}"/>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F6DFEA7E-4988-A26F-70F5-4182B0A7A998}"/>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4" name="Footer Placeholder 3">
            <a:extLst>
              <a:ext uri="{FF2B5EF4-FFF2-40B4-BE49-F238E27FC236}">
                <a16:creationId xmlns:a16="http://schemas.microsoft.com/office/drawing/2014/main" id="{801020D1-1FCD-23AA-F779-6EEB183B5E1F}"/>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9A04EFEA-5A78-DFF2-0BDD-9FEDE5950B16}"/>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118165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EDEC22-B36C-9C39-DE1B-470EF744AB86}"/>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3" name="Footer Placeholder 2">
            <a:extLst>
              <a:ext uri="{FF2B5EF4-FFF2-40B4-BE49-F238E27FC236}">
                <a16:creationId xmlns:a16="http://schemas.microsoft.com/office/drawing/2014/main" id="{AEAFAE96-D560-ED85-633C-55C80D51CE9A}"/>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E5CEACEE-4757-8751-502C-172FEF066407}"/>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15132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080-611F-271D-84CE-664EE492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5FBFF42F-8772-BD5D-88B7-BF3030A3E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E13C68CC-6FA8-8690-7B38-EDBEFEC09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3E519-6843-2E7F-2828-122685F0701A}"/>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6" name="Footer Placeholder 5">
            <a:extLst>
              <a:ext uri="{FF2B5EF4-FFF2-40B4-BE49-F238E27FC236}">
                <a16:creationId xmlns:a16="http://schemas.microsoft.com/office/drawing/2014/main" id="{6AE4686A-D5B9-0DF1-DBD4-DEEB37A4F99D}"/>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DC2B289-F14B-AE89-DE6F-8F8FB06C390F}"/>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248736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FC63-6096-52D7-B382-F6EEB5C9A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1A1D724A-79D6-AE0D-9ED3-975A4640E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2CCC1A92-BC38-F4FC-D907-CDFF94DF1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08832-E3A2-3C45-4A75-A058669C147E}"/>
              </a:ext>
            </a:extLst>
          </p:cNvPr>
          <p:cNvSpPr>
            <a:spLocks noGrp="1"/>
          </p:cNvSpPr>
          <p:nvPr>
            <p:ph type="dt" sz="half" idx="10"/>
          </p:nvPr>
        </p:nvSpPr>
        <p:spPr/>
        <p:txBody>
          <a:bodyPr/>
          <a:lstStyle/>
          <a:p>
            <a:fld id="{A16E7930-E4F5-5044-82DF-33524F6C6653}" type="datetimeFigureOut">
              <a:rPr lang="en-NP" smtClean="0"/>
              <a:t>04/06/2024</a:t>
            </a:fld>
            <a:endParaRPr lang="en-NP"/>
          </a:p>
        </p:txBody>
      </p:sp>
      <p:sp>
        <p:nvSpPr>
          <p:cNvPr id="6" name="Footer Placeholder 5">
            <a:extLst>
              <a:ext uri="{FF2B5EF4-FFF2-40B4-BE49-F238E27FC236}">
                <a16:creationId xmlns:a16="http://schemas.microsoft.com/office/drawing/2014/main" id="{7DC9DFE9-A3DE-D746-3FB6-4A8EEB62597D}"/>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987D08F-A4D2-4CE9-3AB8-2C5A79E6B17B}"/>
              </a:ext>
            </a:extLst>
          </p:cNvPr>
          <p:cNvSpPr>
            <a:spLocks noGrp="1"/>
          </p:cNvSpPr>
          <p:nvPr>
            <p:ph type="sldNum" sz="quarter" idx="12"/>
          </p:nvPr>
        </p:nvSpPr>
        <p:spPr/>
        <p:txBody>
          <a:bodyPr/>
          <a:lstStyle/>
          <a:p>
            <a:fld id="{F58E59BA-BE65-6F41-985A-0375546D41B1}" type="slidenum">
              <a:rPr lang="en-NP" smtClean="0"/>
              <a:t>‹#›</a:t>
            </a:fld>
            <a:endParaRPr lang="en-NP"/>
          </a:p>
        </p:txBody>
      </p:sp>
    </p:spTree>
    <p:extLst>
      <p:ext uri="{BB962C8B-B14F-4D97-AF65-F5344CB8AC3E}">
        <p14:creationId xmlns:p14="http://schemas.microsoft.com/office/powerpoint/2010/main" val="395391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1F5A1-D02E-A7B1-1631-094469D75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26135B5F-3645-04C4-BC89-D8AA832A3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397539E-1AA7-F394-2E3E-89128AFE7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6E7930-E4F5-5044-82DF-33524F6C6653}" type="datetimeFigureOut">
              <a:rPr lang="en-NP" smtClean="0"/>
              <a:t>04/06/2024</a:t>
            </a:fld>
            <a:endParaRPr lang="en-NP"/>
          </a:p>
        </p:txBody>
      </p:sp>
      <p:sp>
        <p:nvSpPr>
          <p:cNvPr id="5" name="Footer Placeholder 4">
            <a:extLst>
              <a:ext uri="{FF2B5EF4-FFF2-40B4-BE49-F238E27FC236}">
                <a16:creationId xmlns:a16="http://schemas.microsoft.com/office/drawing/2014/main" id="{DF23427D-99A7-3CE9-3C8B-3378C93A8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P"/>
          </a:p>
        </p:txBody>
      </p:sp>
      <p:sp>
        <p:nvSpPr>
          <p:cNvPr id="6" name="Slide Number Placeholder 5">
            <a:extLst>
              <a:ext uri="{FF2B5EF4-FFF2-40B4-BE49-F238E27FC236}">
                <a16:creationId xmlns:a16="http://schemas.microsoft.com/office/drawing/2014/main" id="{A505FE4D-5F73-7553-3D19-3B623A4B0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8E59BA-BE65-6F41-985A-0375546D41B1}" type="slidenum">
              <a:rPr lang="en-NP" smtClean="0"/>
              <a:t>‹#›</a:t>
            </a:fld>
            <a:endParaRPr lang="en-NP"/>
          </a:p>
        </p:txBody>
      </p:sp>
    </p:spTree>
    <p:extLst>
      <p:ext uri="{BB962C8B-B14F-4D97-AF65-F5344CB8AC3E}">
        <p14:creationId xmlns:p14="http://schemas.microsoft.com/office/powerpoint/2010/main" val="257985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2062103"/>
          </a:xfrm>
          <a:prstGeom prst="rect">
            <a:avLst/>
          </a:prstGeom>
          <a:noFill/>
        </p:spPr>
        <p:txBody>
          <a:bodyPr wrap="square" rtlCol="0">
            <a:spAutoFit/>
          </a:bodyPr>
          <a:lstStyle/>
          <a:p>
            <a:r>
              <a:rPr lang="en-US" sz="1600" b="1" dirty="0"/>
              <a:t>NOTE</a:t>
            </a:r>
            <a:r>
              <a:rPr lang="en-US" sz="1600" dirty="0"/>
              <a:t>:  You cannot copy a list simply by typing list2 = list1, because: list2 will only be a reference to list1, and changes made in list1 will automatically also be made in list2.</a:t>
            </a:r>
          </a:p>
          <a:p>
            <a:endParaRPr lang="en-US" sz="1600" dirty="0"/>
          </a:p>
          <a:p>
            <a:pPr marL="285750" indent="-285750">
              <a:buFont typeface="Arial" panose="020B0604020202020204" pitchFamily="34" charset="0"/>
              <a:buChar char="•"/>
            </a:pPr>
            <a:r>
              <a:rPr lang="en-US" sz="1600" dirty="0"/>
              <a:t>There are ways to make a copy, one way is to use the built-in List method copy()</a:t>
            </a:r>
          </a:p>
          <a:p>
            <a:endParaRPr lang="en-US" sz="1600" dirty="0"/>
          </a:p>
          <a:p>
            <a:r>
              <a:rPr lang="en-US" sz="1600" dirty="0" err="1"/>
              <a:t>thislist</a:t>
            </a:r>
            <a:r>
              <a:rPr lang="en-US" sz="1600" dirty="0"/>
              <a:t> = ["apple", "banana", "cherry"]</a:t>
            </a:r>
          </a:p>
          <a:p>
            <a:r>
              <a:rPr lang="en-US" sz="1600" dirty="0" err="1"/>
              <a:t>mylist</a:t>
            </a:r>
            <a:r>
              <a:rPr lang="en-US" sz="1600" dirty="0"/>
              <a:t> = </a:t>
            </a:r>
            <a:r>
              <a:rPr lang="en-US" sz="1600" dirty="0" err="1"/>
              <a:t>thislist.copy</a:t>
            </a:r>
            <a:r>
              <a:rPr lang="en-US" sz="1600" dirty="0"/>
              <a:t>()</a:t>
            </a:r>
          </a:p>
          <a:p>
            <a:r>
              <a:rPr lang="en-US" sz="1600" dirty="0"/>
              <a:t>print(</a:t>
            </a:r>
            <a:r>
              <a:rPr lang="en-US" sz="1600" dirty="0" err="1"/>
              <a:t>mylist</a:t>
            </a:r>
            <a:r>
              <a:rPr lang="en-US" sz="1600" dirty="0"/>
              <a:t>)</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Lists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3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With the while loop we can execute a set of statements as long as a condition is true.</a:t>
            </a:r>
          </a:p>
          <a:p>
            <a:endParaRPr lang="en-US" sz="1600" dirty="0"/>
          </a:p>
          <a:p>
            <a:r>
              <a:rPr lang="nn-NO" sz="1600" dirty="0"/>
              <a:t>i = 1</a:t>
            </a:r>
          </a:p>
          <a:p>
            <a:r>
              <a:rPr lang="nn-NO" sz="1600" dirty="0"/>
              <a:t>while i &lt; 6:</a:t>
            </a:r>
          </a:p>
          <a:p>
            <a:r>
              <a:rPr lang="nn-NO" sz="1600" dirty="0"/>
              <a:t>  print(i)</a:t>
            </a:r>
          </a:p>
          <a:p>
            <a:r>
              <a:rPr lang="nn-NO" sz="1600" dirty="0"/>
              <a:t>  i += 1</a:t>
            </a:r>
          </a:p>
          <a:p>
            <a:endParaRPr lang="nn-NO" sz="1600" dirty="0"/>
          </a:p>
          <a:p>
            <a:pPr marL="285750" indent="-285750">
              <a:buFont typeface="Arial" panose="020B0604020202020204" pitchFamily="34" charset="0"/>
              <a:buChar char="•"/>
            </a:pPr>
            <a:r>
              <a:rPr lang="en-US" sz="1600" dirty="0"/>
              <a:t>With the break statement we can stop the loop even if the while condition is true</a:t>
            </a:r>
          </a:p>
          <a:p>
            <a:endParaRPr lang="en-US" sz="1600" dirty="0"/>
          </a:p>
          <a:p>
            <a:r>
              <a:rPr lang="en-US" sz="1600" dirty="0" err="1"/>
              <a:t>i</a:t>
            </a:r>
            <a:r>
              <a:rPr lang="en-US" sz="1600" dirty="0"/>
              <a:t> = 1</a:t>
            </a:r>
          </a:p>
          <a:p>
            <a:r>
              <a:rPr lang="en-US" sz="1600" dirty="0"/>
              <a:t>while </a:t>
            </a:r>
            <a:r>
              <a:rPr lang="en-US" sz="1600" dirty="0" err="1"/>
              <a:t>i</a:t>
            </a:r>
            <a:r>
              <a:rPr lang="en-US" sz="1600" dirty="0"/>
              <a:t> &lt; 6:</a:t>
            </a:r>
          </a:p>
          <a:p>
            <a:r>
              <a:rPr lang="en-US" sz="1600" dirty="0"/>
              <a:t>  print(</a:t>
            </a:r>
            <a:r>
              <a:rPr lang="en-US" sz="1600" dirty="0" err="1"/>
              <a:t>i</a:t>
            </a:r>
            <a:r>
              <a:rPr lang="en-US" sz="1600" dirty="0"/>
              <a:t>)</a:t>
            </a:r>
          </a:p>
          <a:p>
            <a:r>
              <a:rPr lang="en-US" sz="1600" dirty="0"/>
              <a:t>  if </a:t>
            </a:r>
            <a:r>
              <a:rPr lang="en-US" sz="1600" dirty="0" err="1"/>
              <a:t>i</a:t>
            </a:r>
            <a:r>
              <a:rPr lang="en-US" sz="1600" dirty="0"/>
              <a:t> == 3:</a:t>
            </a:r>
          </a:p>
          <a:p>
            <a:r>
              <a:rPr lang="en-US" sz="1600" dirty="0"/>
              <a:t>    break</a:t>
            </a:r>
          </a:p>
          <a:p>
            <a:r>
              <a:rPr lang="en-US" sz="1600" dirty="0"/>
              <a:t>  </a:t>
            </a:r>
            <a:r>
              <a:rPr lang="en-US" sz="1600" dirty="0" err="1"/>
              <a:t>i</a:t>
            </a:r>
            <a:r>
              <a:rPr lang="en-US" sz="1600" dirty="0"/>
              <a:t> += 1</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While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83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A for loop is used for iterating over a sequence (that is either a list, a tuple, a dictionary, a set, or a string).</a:t>
            </a:r>
          </a:p>
          <a:p>
            <a:pPr marL="285750" indent="-285750">
              <a:buFont typeface="Arial" panose="020B0604020202020204" pitchFamily="34" charset="0"/>
              <a:buChar char="•"/>
            </a:pPr>
            <a:endParaRPr lang="en-US" sz="1600" dirty="0"/>
          </a:p>
          <a:p>
            <a:r>
              <a:rPr lang="en-US" sz="1600" dirty="0"/>
              <a:t>fruits = ["apple", "banana", "cherry"]</a:t>
            </a:r>
          </a:p>
          <a:p>
            <a:r>
              <a:rPr lang="en-US" sz="1600" dirty="0"/>
              <a:t>for x in fruits:</a:t>
            </a:r>
          </a:p>
          <a:p>
            <a:r>
              <a:rPr lang="en-US" sz="1600" dirty="0"/>
              <a:t>  print(x)</a:t>
            </a:r>
          </a:p>
          <a:p>
            <a:r>
              <a:rPr lang="en-US" sz="1600" dirty="0"/>
              <a:t>----</a:t>
            </a:r>
          </a:p>
          <a:p>
            <a:r>
              <a:rPr lang="en-US" sz="1600" dirty="0"/>
              <a:t>for x in "banana":</a:t>
            </a:r>
          </a:p>
          <a:p>
            <a:r>
              <a:rPr lang="en-US" sz="1600" dirty="0"/>
              <a:t>  print(x)</a:t>
            </a:r>
          </a:p>
          <a:p>
            <a:r>
              <a:rPr lang="en-US" sz="1600" dirty="0"/>
              <a:t>----</a:t>
            </a:r>
          </a:p>
          <a:p>
            <a:pPr marL="285750" indent="-285750">
              <a:buFont typeface="Arial" panose="020B0604020202020204" pitchFamily="34" charset="0"/>
              <a:buChar char="•"/>
            </a:pPr>
            <a:r>
              <a:rPr lang="en-US" sz="1600" dirty="0"/>
              <a:t>With the </a:t>
            </a:r>
            <a:r>
              <a:rPr lang="en-US" sz="1600" b="1" dirty="0"/>
              <a:t>break</a:t>
            </a:r>
            <a:r>
              <a:rPr lang="en-US" sz="1600" dirty="0"/>
              <a:t> statement we can stop the loop before it has looped through all the items</a:t>
            </a:r>
          </a:p>
          <a:p>
            <a:r>
              <a:rPr lang="en-US" sz="1600" dirty="0"/>
              <a:t>fruits = ["apple", "banana", "cherry"]</a:t>
            </a:r>
          </a:p>
          <a:p>
            <a:r>
              <a:rPr lang="en-US" sz="1600" dirty="0"/>
              <a:t>for x in fruits:</a:t>
            </a:r>
          </a:p>
          <a:p>
            <a:r>
              <a:rPr lang="en-US" sz="1600" dirty="0"/>
              <a:t>  print(x)</a:t>
            </a:r>
          </a:p>
          <a:p>
            <a:r>
              <a:rPr lang="en-US" sz="1600" dirty="0"/>
              <a:t>  if x == "banana":</a:t>
            </a:r>
          </a:p>
          <a:p>
            <a:r>
              <a:rPr lang="en-US" sz="1600" dirty="0"/>
              <a:t>    break</a:t>
            </a:r>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For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48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734158"/>
            <a:ext cx="10133299" cy="4524315"/>
          </a:xfrm>
          <a:prstGeom prst="rect">
            <a:avLst/>
          </a:prstGeom>
          <a:noFill/>
        </p:spPr>
        <p:txBody>
          <a:bodyPr wrap="square" rtlCol="0">
            <a:spAutoFit/>
          </a:bodyPr>
          <a:lstStyle/>
          <a:p>
            <a:r>
              <a:rPr lang="en-US" sz="1600" dirty="0"/>
              <a:t>fruits = ["apple", "banana", "cherry"]</a:t>
            </a:r>
          </a:p>
          <a:p>
            <a:r>
              <a:rPr lang="en-US" sz="1600" dirty="0"/>
              <a:t>for x in fruits:</a:t>
            </a:r>
          </a:p>
          <a:p>
            <a:r>
              <a:rPr lang="en-US" sz="1600" dirty="0"/>
              <a:t>  if x == "banana":</a:t>
            </a:r>
          </a:p>
          <a:p>
            <a:r>
              <a:rPr lang="en-US" sz="1600" dirty="0"/>
              <a:t>    continue</a:t>
            </a:r>
          </a:p>
          <a:p>
            <a:r>
              <a:rPr lang="en-US" sz="1600" dirty="0"/>
              <a:t>  print(x)</a:t>
            </a:r>
          </a:p>
          <a:p>
            <a:pPr marL="285750" indent="-285750">
              <a:buFont typeface="Arial" panose="020B0604020202020204" pitchFamily="34" charset="0"/>
              <a:buChar char="•"/>
            </a:pPr>
            <a:r>
              <a:rPr lang="en-GB" sz="1600" dirty="0"/>
              <a:t>The </a:t>
            </a:r>
            <a:r>
              <a:rPr lang="en-GB" sz="1600" b="1" dirty="0"/>
              <a:t>continue</a:t>
            </a:r>
            <a:r>
              <a:rPr lang="en-GB" sz="1600" dirty="0"/>
              <a:t> keyword in Python is used within loops (for or while) to skip the current iteration of the loop and proceed to the next iteration, without executing the rest of the code block within the loop for the current iteration.</a:t>
            </a:r>
            <a:endParaRPr lang="en-US" sz="1600" dirty="0"/>
          </a:p>
          <a:p>
            <a:pPr marL="285750" indent="-285750">
              <a:buFont typeface="Arial" panose="020B0604020202020204" pitchFamily="34" charset="0"/>
              <a:buChar char="•"/>
            </a:pPr>
            <a:r>
              <a:rPr lang="en-US" sz="1600" dirty="0"/>
              <a:t>To loop through a set of code a specified number of times, we can use the </a:t>
            </a:r>
            <a:r>
              <a:rPr lang="en-US" sz="1600" b="1" dirty="0"/>
              <a:t>range() </a:t>
            </a:r>
            <a:r>
              <a:rPr lang="en-US" sz="1600" dirty="0"/>
              <a:t>function.</a:t>
            </a:r>
          </a:p>
          <a:p>
            <a:pPr marL="285750" indent="-285750">
              <a:buFont typeface="Arial" panose="020B0604020202020204" pitchFamily="34" charset="0"/>
              <a:buChar char="•"/>
            </a:pPr>
            <a:r>
              <a:rPr lang="en-US" sz="1600" dirty="0"/>
              <a:t>The range() function defaults to 0 as a starting value, however it is possible to specify the starting value by adding a parameter: range(2, 6), which means values from 2 to 6 (but not including 6)</a:t>
            </a:r>
          </a:p>
          <a:p>
            <a:pPr marL="285750" indent="-285750">
              <a:buFont typeface="Arial" panose="020B0604020202020204" pitchFamily="34" charset="0"/>
              <a:buChar char="•"/>
            </a:pPr>
            <a:endParaRPr lang="en-US" sz="1600" dirty="0"/>
          </a:p>
          <a:p>
            <a:r>
              <a:rPr lang="en-US" sz="1600" dirty="0"/>
              <a:t>for x in range(2, 6):</a:t>
            </a:r>
          </a:p>
          <a:p>
            <a:r>
              <a:rPr lang="en-US" sz="1600" dirty="0"/>
              <a:t>  print(x)</a:t>
            </a:r>
          </a:p>
          <a:p>
            <a:endParaRPr lang="en-US" sz="1600" dirty="0"/>
          </a:p>
          <a:p>
            <a:pPr marL="285750" indent="-285750">
              <a:buFont typeface="Arial" panose="020B0604020202020204" pitchFamily="34" charset="0"/>
              <a:buChar char="•"/>
            </a:pPr>
            <a:r>
              <a:rPr lang="en-US" sz="1600" dirty="0"/>
              <a:t>The range() function defaults to increment the sequence by 1, however it is possible to specify the increment value by adding a third parameter: range(2, 30, 3):</a:t>
            </a:r>
          </a:p>
          <a:p>
            <a:r>
              <a:rPr lang="en-US" sz="1600" dirty="0"/>
              <a:t>for x in range(2, 30, 3):</a:t>
            </a:r>
          </a:p>
          <a:p>
            <a:r>
              <a:rPr lang="en-US" sz="1600" dirty="0"/>
              <a:t>  print(x)</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For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9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539430"/>
          </a:xfrm>
          <a:prstGeom prst="rect">
            <a:avLst/>
          </a:prstGeom>
          <a:noFill/>
        </p:spPr>
        <p:txBody>
          <a:bodyPr wrap="square" rtlCol="0">
            <a:spAutoFit/>
          </a:bodyPr>
          <a:lstStyle/>
          <a:p>
            <a:r>
              <a:rPr lang="en-US" sz="1600" dirty="0"/>
              <a:t>List comprehension offers a shorter syntax when you want to create a new list based on the values of an existing list.</a:t>
            </a:r>
          </a:p>
          <a:p>
            <a:endParaRPr lang="en-US" sz="1600" dirty="0"/>
          </a:p>
          <a:p>
            <a:r>
              <a:rPr lang="en-US" sz="1600" dirty="0"/>
              <a:t>fruits = ["apple", "banana", "cherry", "kiwi", "mango"]</a:t>
            </a:r>
          </a:p>
          <a:p>
            <a:endParaRPr lang="en-US" sz="1600" dirty="0"/>
          </a:p>
          <a:p>
            <a:r>
              <a:rPr lang="en-US" sz="1600" dirty="0"/>
              <a:t>newlist = [x for x in fruits if "a" in x]</a:t>
            </a:r>
          </a:p>
          <a:p>
            <a:endParaRPr lang="en-US" sz="1600" dirty="0"/>
          </a:p>
          <a:p>
            <a:r>
              <a:rPr lang="en-US" sz="1600" dirty="0"/>
              <a:t>print(newlist)</a:t>
            </a:r>
          </a:p>
          <a:p>
            <a:endParaRPr lang="en-US" sz="1600" dirty="0"/>
          </a:p>
          <a:p>
            <a:r>
              <a:rPr lang="en-US" sz="1600" dirty="0"/>
              <a:t>----</a:t>
            </a:r>
          </a:p>
          <a:p>
            <a:endParaRPr lang="en-US" sz="1600" dirty="0"/>
          </a:p>
          <a:p>
            <a:r>
              <a:rPr lang="en-US" sz="1600" dirty="0"/>
              <a:t>newlist = [x for x in fruits]</a:t>
            </a:r>
          </a:p>
          <a:p>
            <a:endParaRPr lang="en-US" sz="1600" dirty="0"/>
          </a:p>
          <a:p>
            <a:r>
              <a:rPr lang="en-US" sz="1600" dirty="0"/>
              <a:t>print(newlist)</a:t>
            </a:r>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List comprehension</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04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A function is a block of code which only runs when it is called. You can pass data, known as parameters, into a function. A function can return data as a result.</a:t>
            </a:r>
          </a:p>
          <a:p>
            <a:pPr marL="285750" indent="-285750">
              <a:buFont typeface="Arial" panose="020B0604020202020204" pitchFamily="34" charset="0"/>
              <a:buChar char="•"/>
            </a:pPr>
            <a:r>
              <a:rPr lang="en-US" sz="1600" dirty="0"/>
              <a:t>In Python a function is defined using the </a:t>
            </a:r>
            <a:r>
              <a:rPr lang="en-US" sz="1600" b="1" dirty="0"/>
              <a:t>def</a:t>
            </a:r>
            <a:r>
              <a:rPr lang="en-US" sz="1600" dirty="0"/>
              <a:t> keyword</a:t>
            </a:r>
          </a:p>
          <a:p>
            <a:endParaRPr lang="en-US" sz="1600" dirty="0"/>
          </a:p>
          <a:p>
            <a:r>
              <a:rPr lang="en-US" sz="1600" dirty="0"/>
              <a:t>def </a:t>
            </a:r>
            <a:r>
              <a:rPr lang="en-US" sz="1600" dirty="0" err="1"/>
              <a:t>my_function</a:t>
            </a:r>
            <a:r>
              <a:rPr lang="en-US" sz="1600" dirty="0"/>
              <a:t>():</a:t>
            </a:r>
          </a:p>
          <a:p>
            <a:r>
              <a:rPr lang="en-US" sz="1600" dirty="0"/>
              <a:t>  print("Hello from a function")</a:t>
            </a:r>
          </a:p>
          <a:p>
            <a:endParaRPr lang="en-US" sz="1600" dirty="0"/>
          </a:p>
          <a:p>
            <a:pPr marL="285750" indent="-285750">
              <a:buFont typeface="Arial" panose="020B0604020202020204" pitchFamily="34" charset="0"/>
              <a:buChar char="•"/>
            </a:pPr>
            <a:r>
              <a:rPr lang="en-US" sz="1600" dirty="0"/>
              <a:t>To call a function, use the function name followed by parenthesis:</a:t>
            </a:r>
          </a:p>
          <a:p>
            <a:pPr marL="285750" indent="-285750">
              <a:buFont typeface="Arial" panose="020B0604020202020204" pitchFamily="34" charset="0"/>
              <a:buChar char="•"/>
            </a:pPr>
            <a:endParaRPr lang="en-US" sz="1600" dirty="0"/>
          </a:p>
          <a:p>
            <a:r>
              <a:rPr lang="en-US" sz="1600" dirty="0"/>
              <a:t>def </a:t>
            </a:r>
            <a:r>
              <a:rPr lang="en-US" sz="1600" dirty="0" err="1"/>
              <a:t>my_function</a:t>
            </a:r>
            <a:r>
              <a:rPr lang="en-US" sz="1600" dirty="0"/>
              <a:t>():</a:t>
            </a:r>
          </a:p>
          <a:p>
            <a:r>
              <a:rPr lang="en-US" sz="1600" dirty="0"/>
              <a:t>  print("Hello from a function")</a:t>
            </a:r>
          </a:p>
          <a:p>
            <a:endParaRPr lang="en-US" sz="1600" dirty="0"/>
          </a:p>
          <a:p>
            <a:r>
              <a:rPr lang="en-US" sz="1600" dirty="0" err="1"/>
              <a:t>my_function</a:t>
            </a:r>
            <a:r>
              <a:rPr lang="en-US" sz="1600" dirty="0"/>
              <a:t>()</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5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If you do not know how many arguments that will be passed into your function, add a * before the parameter name in the function definition. This way the function will receive a tuple of arguments, and can access the items accordingly</a:t>
            </a:r>
          </a:p>
          <a:p>
            <a:endParaRPr lang="en-US" sz="1600" dirty="0"/>
          </a:p>
          <a:p>
            <a:r>
              <a:rPr lang="en-US" sz="1600" dirty="0"/>
              <a:t>def </a:t>
            </a:r>
            <a:r>
              <a:rPr lang="en-US" sz="1600" dirty="0" err="1"/>
              <a:t>my_function</a:t>
            </a:r>
            <a:r>
              <a:rPr lang="en-US" sz="1600" dirty="0"/>
              <a:t>(*kids):</a:t>
            </a:r>
          </a:p>
          <a:p>
            <a:r>
              <a:rPr lang="en-US" sz="1600" dirty="0"/>
              <a:t>  print("The youngest child is " + kids[2])</a:t>
            </a:r>
          </a:p>
          <a:p>
            <a:endParaRPr lang="en-US" sz="1600" dirty="0"/>
          </a:p>
          <a:p>
            <a:r>
              <a:rPr lang="en-US" sz="1600" dirty="0" err="1"/>
              <a:t>my_function</a:t>
            </a:r>
            <a:r>
              <a:rPr lang="en-US" sz="1600" dirty="0"/>
              <a:t>("Emil", "Tobias", "Linus")</a:t>
            </a:r>
          </a:p>
          <a:p>
            <a:endParaRPr lang="en-US" sz="1600" dirty="0"/>
          </a:p>
          <a:p>
            <a:r>
              <a:rPr lang="en-US" sz="1600" dirty="0"/>
              <a:t>---</a:t>
            </a:r>
          </a:p>
          <a:p>
            <a:pPr marL="285750" indent="-285750">
              <a:buFont typeface="Arial" panose="020B0604020202020204" pitchFamily="34" charset="0"/>
              <a:buChar char="•"/>
            </a:pPr>
            <a:r>
              <a:rPr lang="en-US" sz="1600" dirty="0"/>
              <a:t>Default parameter</a:t>
            </a:r>
          </a:p>
          <a:p>
            <a:endParaRPr lang="en-US" sz="1600" dirty="0"/>
          </a:p>
          <a:p>
            <a:r>
              <a:rPr lang="en-US" sz="1600" dirty="0"/>
              <a:t>def </a:t>
            </a:r>
            <a:r>
              <a:rPr lang="en-US" sz="1600" dirty="0" err="1"/>
              <a:t>my_function</a:t>
            </a:r>
            <a:r>
              <a:rPr lang="en-US" sz="1600" dirty="0"/>
              <a:t>(country = "Norway"):</a:t>
            </a:r>
          </a:p>
          <a:p>
            <a:r>
              <a:rPr lang="en-US" sz="1600" dirty="0"/>
              <a:t>  print("I am from " + country)</a:t>
            </a:r>
          </a:p>
          <a:p>
            <a:endParaRPr lang="en-US" sz="1600" dirty="0"/>
          </a:p>
          <a:p>
            <a:r>
              <a:rPr lang="en-US" sz="1600" dirty="0" err="1"/>
              <a:t>my_function</a:t>
            </a:r>
            <a:r>
              <a:rPr lang="en-US" sz="1600" dirty="0"/>
              <a:t>()</a:t>
            </a:r>
          </a:p>
          <a:p>
            <a:r>
              <a:rPr lang="en-US" sz="1600" dirty="0" err="1"/>
              <a:t>my_function</a:t>
            </a:r>
            <a:r>
              <a:rPr lang="en-US" sz="1600" dirty="0"/>
              <a:t>("Brazil")</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12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You can send any data types of argument to a function (string, number, list, dictionary etc.)</a:t>
            </a:r>
          </a:p>
          <a:p>
            <a:pPr marL="285750" indent="-285750">
              <a:buFont typeface="Arial" panose="020B0604020202020204" pitchFamily="34" charset="0"/>
              <a:buChar char="•"/>
            </a:pPr>
            <a:endParaRPr lang="en-US" sz="1600" dirty="0"/>
          </a:p>
          <a:p>
            <a:r>
              <a:rPr lang="en-US" sz="1600" dirty="0"/>
              <a:t>def </a:t>
            </a:r>
            <a:r>
              <a:rPr lang="en-US" sz="1600" dirty="0" err="1"/>
              <a:t>my_function</a:t>
            </a:r>
            <a:r>
              <a:rPr lang="en-US" sz="1600" dirty="0"/>
              <a:t>(food):</a:t>
            </a:r>
          </a:p>
          <a:p>
            <a:r>
              <a:rPr lang="en-US" sz="1600" dirty="0"/>
              <a:t>  for x in food:</a:t>
            </a:r>
          </a:p>
          <a:p>
            <a:r>
              <a:rPr lang="en-US" sz="1600" dirty="0"/>
              <a:t>    print(x)</a:t>
            </a:r>
          </a:p>
          <a:p>
            <a:endParaRPr lang="en-US" sz="1600" dirty="0"/>
          </a:p>
          <a:p>
            <a:r>
              <a:rPr lang="en-US" sz="1600" dirty="0"/>
              <a:t>fruits = ["apple", "banana", "cherry"]</a:t>
            </a:r>
          </a:p>
          <a:p>
            <a:endParaRPr lang="en-US" sz="1600" dirty="0"/>
          </a:p>
          <a:p>
            <a:r>
              <a:rPr lang="en-US" sz="1600" dirty="0" err="1"/>
              <a:t>my_function</a:t>
            </a:r>
            <a:r>
              <a:rPr lang="en-US" sz="1600" dirty="0"/>
              <a:t>(fruits)</a:t>
            </a:r>
          </a:p>
          <a:p>
            <a:endParaRPr lang="en-US" sz="1600" dirty="0"/>
          </a:p>
          <a:p>
            <a:pPr marL="285750" indent="-285750">
              <a:buFont typeface="Arial" panose="020B0604020202020204" pitchFamily="34" charset="0"/>
              <a:buChar char="•"/>
            </a:pPr>
            <a:r>
              <a:rPr lang="en-US" sz="1600" dirty="0"/>
              <a:t>To let a function return a value, use the </a:t>
            </a:r>
            <a:r>
              <a:rPr lang="en-US" sz="1600" b="1" dirty="0"/>
              <a:t>return</a:t>
            </a:r>
            <a:r>
              <a:rPr lang="en-US" sz="1600" dirty="0"/>
              <a:t> statement</a:t>
            </a:r>
          </a:p>
          <a:p>
            <a:r>
              <a:rPr lang="en-US" sz="1600" dirty="0"/>
              <a:t>def </a:t>
            </a:r>
            <a:r>
              <a:rPr lang="en-US" sz="1600" dirty="0" err="1"/>
              <a:t>my_function</a:t>
            </a:r>
            <a:r>
              <a:rPr lang="en-US" sz="1600" dirty="0"/>
              <a:t>(x):</a:t>
            </a:r>
          </a:p>
          <a:p>
            <a:r>
              <a:rPr lang="en-US" sz="1600" dirty="0"/>
              <a:t>  return 5 * x</a:t>
            </a:r>
          </a:p>
          <a:p>
            <a:endParaRPr lang="en-US" sz="1600" dirty="0"/>
          </a:p>
          <a:p>
            <a:r>
              <a:rPr lang="en-US" sz="1600" dirty="0"/>
              <a:t>print(</a:t>
            </a:r>
            <a:r>
              <a:rPr lang="en-US" sz="1600" dirty="0" err="1"/>
              <a:t>my_function</a:t>
            </a:r>
            <a:r>
              <a:rPr lang="en-US" sz="1600" dirty="0"/>
              <a:t>(3))</a:t>
            </a:r>
          </a:p>
          <a:p>
            <a:r>
              <a:rPr lang="en-US" sz="1600" dirty="0"/>
              <a:t>print(</a:t>
            </a:r>
            <a:r>
              <a:rPr lang="en-US" sz="1600" dirty="0" err="1"/>
              <a:t>my_function</a:t>
            </a:r>
            <a:r>
              <a:rPr lang="en-US" sz="1600" dirty="0"/>
              <a:t>(5))</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7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A module in python is a code library containing a set of functions you want to include in your application.</a:t>
            </a:r>
          </a:p>
          <a:p>
            <a:pPr marL="285750" indent="-285750">
              <a:buFont typeface="Arial" panose="020B0604020202020204" pitchFamily="34" charset="0"/>
              <a:buChar char="•"/>
            </a:pPr>
            <a:r>
              <a:rPr lang="en-US" sz="1600" dirty="0"/>
              <a:t>There are different modules for different applications. To create a module just save the code you want in a file with the file extension .</a:t>
            </a:r>
            <a:r>
              <a:rPr lang="en-US" sz="1600" dirty="0" err="1"/>
              <a:t>py</a:t>
            </a:r>
            <a:endParaRPr lang="en-US" sz="1600" dirty="0"/>
          </a:p>
          <a:p>
            <a:pPr marL="285750" indent="-285750">
              <a:buFont typeface="Arial" panose="020B0604020202020204" pitchFamily="34" charset="0"/>
              <a:buChar char="•"/>
            </a:pPr>
            <a:r>
              <a:rPr lang="en-US" sz="1600" dirty="0"/>
              <a:t>We can use modules by using the </a:t>
            </a:r>
            <a:r>
              <a:rPr lang="en-US" sz="1600" b="1" dirty="0"/>
              <a:t>import</a:t>
            </a:r>
            <a:r>
              <a:rPr lang="en-US" sz="1600" dirty="0"/>
              <a:t> statement</a:t>
            </a:r>
          </a:p>
          <a:p>
            <a:endParaRPr lang="en-US" sz="1600" dirty="0"/>
          </a:p>
          <a:p>
            <a:r>
              <a:rPr lang="en-US" sz="1600" dirty="0"/>
              <a:t>Assume we save the following code in a file named mymodule.py. </a:t>
            </a:r>
          </a:p>
          <a:p>
            <a:r>
              <a:rPr lang="en-US" sz="1600" dirty="0"/>
              <a:t>def greeting(name):</a:t>
            </a:r>
          </a:p>
          <a:p>
            <a:r>
              <a:rPr lang="en-US" sz="1600" dirty="0"/>
              <a:t>  print("Hello, " + name)</a:t>
            </a:r>
          </a:p>
          <a:p>
            <a:endParaRPr lang="en-US" sz="1600" dirty="0"/>
          </a:p>
          <a:p>
            <a:r>
              <a:rPr lang="en-US" sz="1600" dirty="0"/>
              <a:t>We can call the greeting function as follows: </a:t>
            </a:r>
          </a:p>
          <a:p>
            <a:r>
              <a:rPr lang="en-US" sz="1600" dirty="0"/>
              <a:t>import </a:t>
            </a:r>
            <a:r>
              <a:rPr lang="en-US" sz="1600" dirty="0" err="1"/>
              <a:t>mymodule</a:t>
            </a:r>
            <a:endParaRPr lang="en-US" sz="1600" dirty="0"/>
          </a:p>
          <a:p>
            <a:r>
              <a:rPr lang="en-US" sz="1600" dirty="0" err="1"/>
              <a:t>mymodule.greeting</a:t>
            </a:r>
            <a:r>
              <a:rPr lang="en-US" sz="1600" dirty="0"/>
              <a:t>("Jonathan")</a:t>
            </a:r>
          </a:p>
          <a:p>
            <a:endParaRPr lang="en-US" sz="1600" dirty="0"/>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Module</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41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access variables inside a module as follows:</a:t>
            </a:r>
          </a:p>
          <a:p>
            <a:r>
              <a:rPr lang="en-US" sz="1600" dirty="0"/>
              <a:t>Save the following code in a file named mymodule.py  </a:t>
            </a:r>
          </a:p>
          <a:p>
            <a:r>
              <a:rPr lang="en-US" sz="1600" dirty="0"/>
              <a:t>person1 = {</a:t>
            </a:r>
          </a:p>
          <a:p>
            <a:r>
              <a:rPr lang="en-US" sz="1600" dirty="0"/>
              <a:t>  "name": "John",</a:t>
            </a:r>
          </a:p>
          <a:p>
            <a:r>
              <a:rPr lang="en-US" sz="1600" dirty="0"/>
              <a:t>  "age": 36,</a:t>
            </a:r>
          </a:p>
          <a:p>
            <a:r>
              <a:rPr lang="en-US" sz="1600" dirty="0"/>
              <a:t>  "country": "Norway"</a:t>
            </a:r>
          </a:p>
          <a:p>
            <a:r>
              <a:rPr lang="en-US" sz="1600" dirty="0"/>
              <a:t>}</a:t>
            </a:r>
          </a:p>
          <a:p>
            <a:endParaRPr lang="en-US" sz="1600" dirty="0"/>
          </a:p>
          <a:p>
            <a:r>
              <a:rPr lang="en-US" sz="1600" dirty="0"/>
              <a:t>import </a:t>
            </a:r>
            <a:r>
              <a:rPr lang="en-US" sz="1600" dirty="0" err="1"/>
              <a:t>mymodule</a:t>
            </a:r>
            <a:endParaRPr lang="en-US" sz="1600" dirty="0"/>
          </a:p>
          <a:p>
            <a:r>
              <a:rPr lang="en-US" sz="1600" dirty="0"/>
              <a:t>a = mymodule.person1["age"]</a:t>
            </a:r>
          </a:p>
          <a:p>
            <a:r>
              <a:rPr lang="en-US" sz="1600" dirty="0"/>
              <a:t>print(a)</a:t>
            </a:r>
          </a:p>
          <a:p>
            <a:r>
              <a:rPr lang="en-US" sz="1600" dirty="0"/>
              <a:t>----</a:t>
            </a:r>
          </a:p>
          <a:p>
            <a:r>
              <a:rPr lang="en-US" sz="1600" dirty="0"/>
              <a:t>import </a:t>
            </a:r>
            <a:r>
              <a:rPr lang="en-US" sz="1600" dirty="0" err="1"/>
              <a:t>mymodule</a:t>
            </a:r>
            <a:r>
              <a:rPr lang="en-US" sz="1600" dirty="0"/>
              <a:t> as mx</a:t>
            </a:r>
          </a:p>
          <a:p>
            <a:r>
              <a:rPr lang="en-US" sz="1600" dirty="0"/>
              <a:t>a = mx.person1["age"]</a:t>
            </a:r>
          </a:p>
          <a:p>
            <a:r>
              <a:rPr lang="en-US" sz="1600" dirty="0"/>
              <a:t>print(a)</a:t>
            </a:r>
          </a:p>
          <a:p>
            <a:endParaRPr lang="en-US" sz="1600" dirty="0"/>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Module</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66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A tuple is a collection which is </a:t>
            </a:r>
            <a:r>
              <a:rPr lang="en-US" sz="1600" b="1" dirty="0"/>
              <a:t>ordered and unchangeable.</a:t>
            </a:r>
          </a:p>
          <a:p>
            <a:endParaRPr lang="en-US" sz="1600" b="1" dirty="0"/>
          </a:p>
          <a:p>
            <a:r>
              <a:rPr lang="en-US" sz="1600" dirty="0" err="1"/>
              <a:t>thistuple</a:t>
            </a:r>
            <a:r>
              <a:rPr lang="en-US" sz="1600" dirty="0"/>
              <a:t> = ("apple", "banana", "cherry")</a:t>
            </a:r>
          </a:p>
          <a:p>
            <a:r>
              <a:rPr lang="en-US" sz="1600" dirty="0"/>
              <a:t>print(</a:t>
            </a:r>
            <a:r>
              <a:rPr lang="en-US" sz="1600" dirty="0" err="1"/>
              <a:t>thistuple</a:t>
            </a:r>
            <a:r>
              <a:rPr lang="en-US" sz="1600" dirty="0"/>
              <a:t>)</a:t>
            </a:r>
          </a:p>
          <a:p>
            <a:endParaRPr lang="en-US" sz="1600" dirty="0"/>
          </a:p>
          <a:p>
            <a:pPr marL="285750" indent="-285750">
              <a:buFont typeface="Arial" panose="020B0604020202020204" pitchFamily="34" charset="0"/>
              <a:buChar char="•"/>
            </a:pPr>
            <a:r>
              <a:rPr lang="en-US" sz="1600" dirty="0"/>
              <a:t>Tuples have the same properties as lists but tuples are unchangeable, meaning that we cannot change, add or remove items after the tuple has been created.</a:t>
            </a:r>
          </a:p>
          <a:p>
            <a:endParaRPr lang="en-US" sz="1600" dirty="0"/>
          </a:p>
          <a:p>
            <a:r>
              <a:rPr lang="en-US" sz="1600" dirty="0" err="1"/>
              <a:t>thistuple</a:t>
            </a:r>
            <a:r>
              <a:rPr lang="en-US" sz="1600" dirty="0"/>
              <a:t> = ("apple", "banana", "cherry")</a:t>
            </a:r>
          </a:p>
          <a:p>
            <a:r>
              <a:rPr lang="en-US" sz="1600" dirty="0"/>
              <a:t>print(</a:t>
            </a:r>
            <a:r>
              <a:rPr lang="en-US" sz="1600" dirty="0" err="1"/>
              <a:t>thistuple</a:t>
            </a:r>
            <a:r>
              <a:rPr lang="en-US" sz="1600" dirty="0"/>
              <a:t>[1])</a:t>
            </a:r>
          </a:p>
          <a:p>
            <a:r>
              <a:rPr lang="en-US" sz="1600" dirty="0"/>
              <a:t>----</a:t>
            </a:r>
          </a:p>
          <a:p>
            <a:r>
              <a:rPr lang="en-US" sz="1600" dirty="0" err="1"/>
              <a:t>thistuple</a:t>
            </a:r>
            <a:r>
              <a:rPr lang="en-US" sz="1600" dirty="0"/>
              <a:t> = ("apple", "banana", "cherry", "orange", "kiwi", "melon", "mango")</a:t>
            </a:r>
          </a:p>
          <a:p>
            <a:r>
              <a:rPr lang="en-US" sz="1600" dirty="0"/>
              <a:t>print(</a:t>
            </a:r>
            <a:r>
              <a:rPr lang="en-US" sz="1600" dirty="0" err="1"/>
              <a:t>thistuple</a:t>
            </a:r>
            <a:r>
              <a:rPr lang="en-US" sz="1600" dirty="0"/>
              <a:t>[2:5])</a:t>
            </a:r>
          </a:p>
          <a:p>
            <a:r>
              <a:rPr lang="en-US" sz="1600" dirty="0"/>
              <a:t>----</a:t>
            </a:r>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Tuple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94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To join two or more tuples you can use the + operator</a:t>
            </a:r>
          </a:p>
          <a:p>
            <a:endParaRPr lang="en-US" sz="1600" dirty="0"/>
          </a:p>
          <a:p>
            <a:r>
              <a:rPr lang="en-US" sz="1600" dirty="0"/>
              <a:t>tuple1 = ("a", "b" , "c")</a:t>
            </a:r>
          </a:p>
          <a:p>
            <a:r>
              <a:rPr lang="en-US" sz="1600" dirty="0"/>
              <a:t>tuple2 = (1, 2, 3)</a:t>
            </a:r>
          </a:p>
          <a:p>
            <a:endParaRPr lang="en-US" sz="1600" dirty="0"/>
          </a:p>
          <a:p>
            <a:r>
              <a:rPr lang="en-US" sz="1600" dirty="0"/>
              <a:t>tuple3 = tuple1 + tuple2</a:t>
            </a:r>
          </a:p>
          <a:p>
            <a:r>
              <a:rPr lang="en-US" sz="1600" dirty="0"/>
              <a:t>print(tuple3)</a:t>
            </a:r>
          </a:p>
          <a:p>
            <a:endParaRPr lang="en-US" sz="1600" dirty="0"/>
          </a:p>
          <a:p>
            <a:r>
              <a:rPr lang="en-US" sz="1600" b="1" dirty="0"/>
              <a:t>NOTE</a:t>
            </a:r>
            <a:r>
              <a:rPr lang="en-US" sz="1600" dirty="0"/>
              <a:t>: We can create a tuple with one elements as follows:</a:t>
            </a:r>
          </a:p>
          <a:p>
            <a:endParaRPr lang="en-US" sz="1600" dirty="0"/>
          </a:p>
          <a:p>
            <a:r>
              <a:rPr lang="en-US" sz="1600" dirty="0"/>
              <a:t>a=(1,)</a:t>
            </a:r>
          </a:p>
          <a:p>
            <a:endParaRPr lang="en-US" sz="1600" dirty="0"/>
          </a:p>
          <a:p>
            <a:r>
              <a:rPr lang="en-US" sz="1600" b="1" dirty="0"/>
              <a:t>NOTE</a:t>
            </a:r>
            <a:r>
              <a:rPr lang="en-US" sz="1600" dirty="0"/>
              <a:t>: a=(1) will not create a tuple. </a:t>
            </a:r>
          </a:p>
          <a:p>
            <a:endParaRPr lang="en-US" sz="1600" dirty="0"/>
          </a:p>
          <a:p>
            <a:endParaRPr lang="en-US" sz="1600" dirty="0"/>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Tuple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61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Dictionaries are used to store data values in </a:t>
            </a:r>
            <a:r>
              <a:rPr lang="en-US" sz="1600" dirty="0" err="1"/>
              <a:t>key:value</a:t>
            </a:r>
            <a:r>
              <a:rPr lang="en-US" sz="1600" dirty="0"/>
              <a:t> pairs.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dictionary is a collection which is ordered*, changeable and do not allow duplicates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of Python version 3.7, dictionaries are ordered. In Python 3.6 and earlier, dictionaries are unordered.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Dictionary items are presented in </a:t>
            </a:r>
            <a:r>
              <a:rPr lang="en-US" sz="1600" dirty="0" err="1"/>
              <a:t>key:value</a:t>
            </a:r>
            <a:r>
              <a:rPr lang="en-US" sz="1600" dirty="0"/>
              <a:t> pairs, and can be referred to by using the key name.</a:t>
            </a:r>
          </a:p>
          <a:p>
            <a:pPr marL="285750" indent="-285750">
              <a:buFont typeface="Arial" panose="020B0604020202020204" pitchFamily="34" charset="0"/>
              <a:buChar char="•"/>
            </a:pPr>
            <a:endParaRPr lang="en-US" sz="1600" dirty="0"/>
          </a:p>
          <a:p>
            <a:endParaRPr lang="en-US" sz="1600" dirty="0"/>
          </a:p>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a:t>print(</a:t>
            </a:r>
            <a:r>
              <a:rPr lang="en-US" sz="1600" dirty="0" err="1"/>
              <a:t>thisdict</a:t>
            </a:r>
            <a:r>
              <a:rPr lang="en-US" sz="1600" dirty="0"/>
              <a:t>)</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Dictionaries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3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293209"/>
          </a:xfrm>
          <a:prstGeom prst="rect">
            <a:avLst/>
          </a:prstGeom>
          <a:noFill/>
        </p:spPr>
        <p:txBody>
          <a:bodyPr wrap="square" rtlCol="0">
            <a:spAutoFit/>
          </a:bodyPr>
          <a:lstStyle/>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a:t>print(</a:t>
            </a:r>
            <a:r>
              <a:rPr lang="en-US" sz="1600" dirty="0" err="1"/>
              <a:t>thisdict</a:t>
            </a:r>
            <a:r>
              <a:rPr lang="en-US" sz="1600" dirty="0"/>
              <a:t>["brand"])</a:t>
            </a:r>
          </a:p>
          <a:p>
            <a:r>
              <a:rPr lang="en-US" sz="1600" dirty="0"/>
              <a:t>----</a:t>
            </a:r>
          </a:p>
          <a:p>
            <a:pPr marL="285750" indent="-285750">
              <a:buFont typeface="Arial" panose="020B0604020202020204" pitchFamily="34" charset="0"/>
              <a:buChar char="•"/>
            </a:pPr>
            <a:r>
              <a:rPr lang="en-US" sz="1600" dirty="0"/>
              <a:t>The keys() method will return a list of all the keys in the dictionary.</a:t>
            </a:r>
          </a:p>
          <a:p>
            <a:r>
              <a:rPr lang="en-US" sz="1600" dirty="0"/>
              <a:t>x = </a:t>
            </a:r>
            <a:r>
              <a:rPr lang="en-US" sz="1600" dirty="0" err="1"/>
              <a:t>thisdict.keys</a:t>
            </a:r>
            <a:r>
              <a:rPr lang="en-US" sz="1600" dirty="0"/>
              <a:t>()</a:t>
            </a:r>
          </a:p>
          <a:p>
            <a:endParaRPr lang="en-US" sz="1600" dirty="0"/>
          </a:p>
          <a:p>
            <a:pPr marL="285750" indent="-285750">
              <a:buFont typeface="Arial" panose="020B0604020202020204" pitchFamily="34" charset="0"/>
              <a:buChar char="•"/>
            </a:pPr>
            <a:r>
              <a:rPr lang="en-US" sz="1600" dirty="0"/>
              <a:t>The values() method will return a list of all the values in the dictionary.</a:t>
            </a:r>
          </a:p>
          <a:p>
            <a:pPr marL="285750" indent="-285750">
              <a:buFont typeface="Arial" panose="020B0604020202020204" pitchFamily="34" charset="0"/>
              <a:buChar char="•"/>
            </a:pPr>
            <a:endParaRPr lang="en-US" sz="1600" dirty="0"/>
          </a:p>
          <a:p>
            <a:r>
              <a:rPr lang="en-US" sz="1600" dirty="0"/>
              <a:t>x = </a:t>
            </a:r>
            <a:r>
              <a:rPr lang="en-US" sz="1600" dirty="0" err="1"/>
              <a:t>thisdict.values</a:t>
            </a:r>
            <a:r>
              <a:rPr lang="en-US" sz="1600" dirty="0"/>
              <a:t>()</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Dictionaries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94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To determine if a specified key is present in a dictionary use the in keyword:</a:t>
            </a:r>
          </a:p>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a:t>if "model" in </a:t>
            </a:r>
            <a:r>
              <a:rPr lang="en-US" sz="1600" dirty="0" err="1"/>
              <a:t>thisdict</a:t>
            </a:r>
            <a:r>
              <a:rPr lang="en-US" sz="1600" dirty="0"/>
              <a:t>:</a:t>
            </a:r>
          </a:p>
          <a:p>
            <a:r>
              <a:rPr lang="en-US" sz="1600" dirty="0"/>
              <a:t>  print("Yes, 'model' is one of the keys in the </a:t>
            </a:r>
            <a:r>
              <a:rPr lang="en-US" sz="1600" dirty="0" err="1"/>
              <a:t>thisdict</a:t>
            </a:r>
            <a:r>
              <a:rPr lang="en-US" sz="1600" dirty="0"/>
              <a:t> dictionary")</a:t>
            </a:r>
          </a:p>
          <a:p>
            <a:endParaRPr lang="en-US" sz="1600" dirty="0"/>
          </a:p>
          <a:p>
            <a:pPr marL="285750" indent="-285750">
              <a:buFont typeface="Arial" panose="020B0604020202020204" pitchFamily="34" charset="0"/>
              <a:buChar char="•"/>
            </a:pPr>
            <a:r>
              <a:rPr lang="en-US" sz="1600" dirty="0"/>
              <a:t>You can change the value of a specific item by referring to its key name</a:t>
            </a:r>
          </a:p>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err="1"/>
              <a:t>thisdict</a:t>
            </a:r>
            <a:r>
              <a:rPr lang="en-US" sz="1600" dirty="0"/>
              <a:t>["year"] = 2018</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Dictionaries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11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Adding an item to the dictionary is done by using a new index key and assigning a value to it</a:t>
            </a:r>
          </a:p>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err="1"/>
              <a:t>thisdict</a:t>
            </a:r>
            <a:r>
              <a:rPr lang="en-US" sz="1600" dirty="0"/>
              <a:t>["color"] = "red"</a:t>
            </a:r>
          </a:p>
          <a:p>
            <a:r>
              <a:rPr lang="en-US" sz="1600" dirty="0"/>
              <a:t>print(</a:t>
            </a:r>
            <a:r>
              <a:rPr lang="en-US" sz="1600" dirty="0" err="1"/>
              <a:t>thisdict</a:t>
            </a:r>
            <a:r>
              <a:rPr lang="en-US" sz="1600" dirty="0"/>
              <a:t>)</a:t>
            </a:r>
          </a:p>
          <a:p>
            <a:endParaRPr lang="en-US" sz="1600" dirty="0"/>
          </a:p>
          <a:p>
            <a:pPr marL="285750" indent="-285750">
              <a:buFont typeface="Arial" panose="020B0604020202020204" pitchFamily="34" charset="0"/>
              <a:buChar char="•"/>
            </a:pPr>
            <a:r>
              <a:rPr lang="en-US" sz="1600" dirty="0"/>
              <a:t>The pop() method removes the item with the specified key name</a:t>
            </a:r>
          </a:p>
          <a:p>
            <a:r>
              <a:rPr lang="en-US" sz="1600" dirty="0" err="1"/>
              <a:t>thisdict</a:t>
            </a:r>
            <a:r>
              <a:rPr lang="en-US" sz="1600" dirty="0"/>
              <a:t> = {</a:t>
            </a:r>
          </a:p>
          <a:p>
            <a:r>
              <a:rPr lang="en-US" sz="1600" dirty="0"/>
              <a:t>  "brand": "Ford",</a:t>
            </a:r>
          </a:p>
          <a:p>
            <a:r>
              <a:rPr lang="en-US" sz="1600" dirty="0"/>
              <a:t>  "model": "Mustang",</a:t>
            </a:r>
          </a:p>
          <a:p>
            <a:r>
              <a:rPr lang="en-US" sz="1600" dirty="0"/>
              <a:t>  "year": 1964</a:t>
            </a:r>
          </a:p>
          <a:p>
            <a:r>
              <a:rPr lang="en-US" sz="1600" dirty="0"/>
              <a:t>}</a:t>
            </a:r>
          </a:p>
          <a:p>
            <a:r>
              <a:rPr lang="en-US" sz="1600" dirty="0" err="1"/>
              <a:t>thisdict.pop</a:t>
            </a:r>
            <a:r>
              <a:rPr lang="en-US" sz="1600" dirty="0"/>
              <a:t>("model")</a:t>
            </a:r>
          </a:p>
          <a:p>
            <a:r>
              <a:rPr lang="en-US" sz="1600" dirty="0"/>
              <a:t>print(</a:t>
            </a:r>
            <a:r>
              <a:rPr lang="en-US" sz="1600" dirty="0" err="1"/>
              <a:t>thisdict</a:t>
            </a:r>
            <a:r>
              <a:rPr lang="en-US" sz="1600" dirty="0"/>
              <a:t>)</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Dictionaries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70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An "if statement" is written by using the </a:t>
            </a:r>
            <a:r>
              <a:rPr lang="en-US" sz="1600" b="1" dirty="0"/>
              <a:t>if</a:t>
            </a:r>
            <a:r>
              <a:rPr lang="en-US" sz="1600" dirty="0"/>
              <a:t> keyword. The </a:t>
            </a:r>
            <a:r>
              <a:rPr lang="en-US" sz="1600" b="1" dirty="0" err="1"/>
              <a:t>elif</a:t>
            </a:r>
            <a:r>
              <a:rPr lang="en-US" sz="1600" dirty="0"/>
              <a:t> keyword is pythons way of saying "if the previous conditions were not true, then try this condition". The else keyword catches anything which isn't caught by the preceding conditions.</a:t>
            </a:r>
          </a:p>
          <a:p>
            <a:pPr marL="285750" indent="-285750">
              <a:buFont typeface="Arial" panose="020B0604020202020204" pitchFamily="34" charset="0"/>
              <a:buChar char="•"/>
            </a:pPr>
            <a:endParaRPr lang="en-US" sz="1600" dirty="0"/>
          </a:p>
          <a:p>
            <a:r>
              <a:rPr lang="en-US" sz="1600" dirty="0"/>
              <a:t>a = 200</a:t>
            </a:r>
          </a:p>
          <a:p>
            <a:r>
              <a:rPr lang="en-US" sz="1600" dirty="0"/>
              <a:t>b = 33</a:t>
            </a:r>
          </a:p>
          <a:p>
            <a:r>
              <a:rPr lang="en-US" sz="1600" dirty="0"/>
              <a:t>if b &gt; a:</a:t>
            </a:r>
          </a:p>
          <a:p>
            <a:r>
              <a:rPr lang="en-US" sz="1600" dirty="0"/>
              <a:t>  print("b is greater than a")</a:t>
            </a:r>
          </a:p>
          <a:p>
            <a:r>
              <a:rPr lang="en-US" sz="1600" dirty="0" err="1"/>
              <a:t>elif</a:t>
            </a:r>
            <a:r>
              <a:rPr lang="en-US" sz="1600" dirty="0"/>
              <a:t> a == b:</a:t>
            </a:r>
          </a:p>
          <a:p>
            <a:r>
              <a:rPr lang="en-US" sz="1600" dirty="0"/>
              <a:t>  print("a and b are equal")</a:t>
            </a:r>
          </a:p>
          <a:p>
            <a:r>
              <a:rPr lang="en-US" sz="1600" dirty="0"/>
              <a:t>else:</a:t>
            </a:r>
          </a:p>
          <a:p>
            <a:r>
              <a:rPr lang="en-US" sz="1600" dirty="0"/>
              <a:t>  print("a is greater than b")</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IF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2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3C8-8606-C861-E148-B20A98100027}"/>
              </a:ext>
            </a:extLst>
          </p:cNvPr>
          <p:cNvSpPr>
            <a:spLocks noGrp="1"/>
          </p:cNvSpPr>
          <p:nvPr>
            <p:ph type="title" idx="4294967295"/>
          </p:nvPr>
        </p:nvSpPr>
        <p:spPr>
          <a:xfrm>
            <a:off x="619125" y="645921"/>
            <a:ext cx="10953750" cy="563650"/>
          </a:xfrm>
          <a:gradFill flip="none" rotWithShape="1">
            <a:gsLst>
              <a:gs pos="0">
                <a:schemeClr val="bg2"/>
              </a:gs>
              <a:gs pos="74000">
                <a:schemeClr val="accent6">
                  <a:lumMod val="45000"/>
                  <a:lumOff val="55000"/>
                </a:schemeClr>
              </a:gs>
              <a:gs pos="83000">
                <a:schemeClr val="accent6">
                  <a:lumMod val="45000"/>
                  <a:lumOff val="55000"/>
                </a:schemeClr>
              </a:gs>
              <a:gs pos="100000">
                <a:schemeClr val="accent6">
                  <a:lumMod val="30000"/>
                  <a:lumOff val="70000"/>
                </a:schemeClr>
              </a:gs>
            </a:gsLst>
            <a:lin ang="16200000" scaled="1"/>
            <a:tileRect/>
          </a:gradFill>
        </p:spPr>
        <p:txBody>
          <a:bodyPr>
            <a:normAutofit fontScale="90000"/>
          </a:bodyPr>
          <a:lstStyle/>
          <a:p>
            <a:r>
              <a:rPr lang="en-US" b="1" dirty="0"/>
              <a:t>Python</a:t>
            </a:r>
            <a:endParaRPr lang="en-GB" b="1" dirty="0"/>
          </a:p>
        </p:txBody>
      </p:sp>
      <p:sp>
        <p:nvSpPr>
          <p:cNvPr id="8" name="TextBox 7">
            <a:extLst>
              <a:ext uri="{FF2B5EF4-FFF2-40B4-BE49-F238E27FC236}">
                <a16:creationId xmlns:a16="http://schemas.microsoft.com/office/drawing/2014/main" id="{733B060F-E258-B421-E06A-DB955C2D1A57}"/>
              </a:ext>
            </a:extLst>
          </p:cNvPr>
          <p:cNvSpPr txBox="1"/>
          <p:nvPr/>
        </p:nvSpPr>
        <p:spPr>
          <a:xfrm>
            <a:off x="1106199" y="1915133"/>
            <a:ext cx="10133299" cy="3539430"/>
          </a:xfrm>
          <a:prstGeom prst="rect">
            <a:avLst/>
          </a:prstGeom>
          <a:noFill/>
        </p:spPr>
        <p:txBody>
          <a:bodyPr wrap="square" rtlCol="0">
            <a:spAutoFit/>
          </a:bodyPr>
          <a:lstStyle/>
          <a:p>
            <a:r>
              <a:rPr lang="en-US" sz="1600" dirty="0"/>
              <a:t>a = 200</a:t>
            </a:r>
          </a:p>
          <a:p>
            <a:r>
              <a:rPr lang="en-US" sz="1600" dirty="0"/>
              <a:t>b = 33</a:t>
            </a:r>
          </a:p>
          <a:p>
            <a:r>
              <a:rPr lang="en-US" sz="1600" dirty="0"/>
              <a:t>c = 500</a:t>
            </a:r>
          </a:p>
          <a:p>
            <a:r>
              <a:rPr lang="en-US" sz="1600" dirty="0"/>
              <a:t>if a &gt; b and c &gt; a:</a:t>
            </a:r>
          </a:p>
          <a:p>
            <a:r>
              <a:rPr lang="en-US" sz="1600" dirty="0"/>
              <a:t>  print("Both conditions are True")</a:t>
            </a:r>
          </a:p>
          <a:p>
            <a:endParaRPr lang="en-US" sz="1600" dirty="0"/>
          </a:p>
          <a:p>
            <a:pPr marL="285750" indent="-285750">
              <a:buFont typeface="Arial" panose="020B0604020202020204" pitchFamily="34" charset="0"/>
              <a:buChar char="•"/>
            </a:pPr>
            <a:r>
              <a:rPr lang="en-US" sz="1600" dirty="0"/>
              <a:t>if statements cannot be empty, but if you for some reason have an if statement with no content, put in the pass statement to avoid getting an error.</a:t>
            </a:r>
          </a:p>
          <a:p>
            <a:pPr marL="285750" indent="-285750">
              <a:buFont typeface="Arial" panose="020B0604020202020204" pitchFamily="34" charset="0"/>
              <a:buChar char="•"/>
            </a:pPr>
            <a:endParaRPr lang="en-US" sz="1600" dirty="0"/>
          </a:p>
          <a:p>
            <a:r>
              <a:rPr lang="en-US" sz="1600" dirty="0"/>
              <a:t>a = 33</a:t>
            </a:r>
          </a:p>
          <a:p>
            <a:r>
              <a:rPr lang="en-US" sz="1600" dirty="0"/>
              <a:t>b = 200</a:t>
            </a:r>
          </a:p>
          <a:p>
            <a:endParaRPr lang="en-US" sz="1600" dirty="0"/>
          </a:p>
          <a:p>
            <a:r>
              <a:rPr lang="en-US" sz="1600" dirty="0"/>
              <a:t>if b &gt; a:</a:t>
            </a:r>
          </a:p>
          <a:p>
            <a:r>
              <a:rPr lang="en-US" sz="1600" dirty="0"/>
              <a:t>  pass</a:t>
            </a:r>
          </a:p>
        </p:txBody>
      </p:sp>
      <p:sp>
        <p:nvSpPr>
          <p:cNvPr id="5" name="TextBox 4">
            <a:extLst>
              <a:ext uri="{FF2B5EF4-FFF2-40B4-BE49-F238E27FC236}">
                <a16:creationId xmlns:a16="http://schemas.microsoft.com/office/drawing/2014/main" id="{6545FDFF-F23A-C19A-BFD0-458DD1A185D6}"/>
              </a:ext>
            </a:extLst>
          </p:cNvPr>
          <p:cNvSpPr txBox="1"/>
          <p:nvPr/>
        </p:nvSpPr>
        <p:spPr>
          <a:xfrm>
            <a:off x="1106199" y="1241032"/>
            <a:ext cx="939080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IF  </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79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1773</Words>
  <Application>Microsoft Macintosh PowerPoint</Application>
  <PresentationFormat>Widescreen</PresentationFormat>
  <Paragraphs>282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lpstr>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 Basnet</dc:creator>
  <cp:lastModifiedBy>Prashant Basnet</cp:lastModifiedBy>
  <cp:revision>1</cp:revision>
  <dcterms:created xsi:type="dcterms:W3CDTF">2024-06-04T15:07:57Z</dcterms:created>
  <dcterms:modified xsi:type="dcterms:W3CDTF">2024-06-04T15:09:04Z</dcterms:modified>
</cp:coreProperties>
</file>