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60" r:id="rId5"/>
    <p:sldId id="263" r:id="rId6"/>
    <p:sldId id="272" r:id="rId7"/>
    <p:sldId id="265" r:id="rId8"/>
    <p:sldId id="273" r:id="rId9"/>
    <p:sldId id="274" r:id="rId10"/>
    <p:sldId id="268" r:id="rId11"/>
    <p:sldId id="259" r:id="rId12"/>
    <p:sldId id="271" r:id="rId13"/>
    <p:sldId id="267" r:id="rId14"/>
    <p:sldId id="275"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817"/>
    <a:srgbClr val="FFCC66"/>
    <a:srgbClr val="C8202F"/>
    <a:srgbClr val="C94F4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4" d="100"/>
          <a:sy n="64" d="100"/>
        </p:scale>
        <p:origin x="748" y="48"/>
      </p:cViewPr>
      <p:guideLst>
        <p:guide orient="horz" pos="19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Lalit%20Kaush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Charts!PivotTable10</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Table Bookings</a:t>
            </a:r>
          </a:p>
        </c:rich>
      </c:tx>
      <c:layout>
        <c:manualLayout>
          <c:xMode val="edge"/>
          <c:yMode val="edge"/>
          <c:x val="0.10826666666666665"/>
          <c:y val="4.0983606557377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306036745406829E-2"/>
          <c:y val="0.2520061529194097"/>
          <c:w val="0.73753929662710072"/>
          <c:h val="0.69641811249238539"/>
        </c:manualLayout>
      </c:layout>
      <c:pie3DChart>
        <c:varyColors val="1"/>
        <c:ser>
          <c:idx val="0"/>
          <c:order val="0"/>
          <c:tx>
            <c:strRef>
              <c:f>'All Pivots and Charts'!$BB$3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6F7-40E3-9056-F7B6EC531AE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6F7-40E3-9056-F7B6EC531AE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Charts'!$BA$4:$BA$6</c:f>
              <c:strCache>
                <c:ptCount val="2"/>
                <c:pt idx="0">
                  <c:v>No</c:v>
                </c:pt>
                <c:pt idx="1">
                  <c:v>Yes</c:v>
                </c:pt>
              </c:strCache>
            </c:strRef>
          </c:cat>
          <c:val>
            <c:numRef>
              <c:f>'All Pivots and Charts'!$BB$4:$BB$6</c:f>
              <c:numCache>
                <c:formatCode>General</c:formatCode>
                <c:ptCount val="2"/>
                <c:pt idx="0">
                  <c:v>2.8096866436315997</c:v>
                </c:pt>
                <c:pt idx="1">
                  <c:v>3.4825561312607936</c:v>
                </c:pt>
              </c:numCache>
            </c:numRef>
          </c:val>
          <c:extLst>
            <c:ext xmlns:c16="http://schemas.microsoft.com/office/drawing/2014/chart" uri="{C3380CC4-5D6E-409C-BE32-E72D297353CC}">
              <c16:uniqueId val="{00000004-D6F7-40E3-9056-F7B6EC531AE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Charts!PivotTable11</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Online Bookings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014340864734575E-2"/>
          <c:y val="0.26876207484373738"/>
          <c:w val="0.75232581512698238"/>
          <c:h val="0.66869894077499226"/>
        </c:manualLayout>
      </c:layout>
      <c:pie3DChart>
        <c:varyColors val="1"/>
        <c:ser>
          <c:idx val="0"/>
          <c:order val="0"/>
          <c:tx>
            <c:strRef>
              <c:f>'All Pivots and Charts'!$BF$3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84F-45D7-96AB-F3D0D9AA089A}"/>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84F-45D7-96AB-F3D0D9AA08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Charts'!$BE$4:$BE$6</c:f>
              <c:strCache>
                <c:ptCount val="2"/>
                <c:pt idx="0">
                  <c:v>No</c:v>
                </c:pt>
                <c:pt idx="1">
                  <c:v>Yes</c:v>
                </c:pt>
              </c:strCache>
            </c:strRef>
          </c:cat>
          <c:val>
            <c:numRef>
              <c:f>'All Pivots and Charts'!$BF$4:$BF$6</c:f>
              <c:numCache>
                <c:formatCode>General</c:formatCode>
                <c:ptCount val="2"/>
                <c:pt idx="0">
                  <c:v>2.7543098591549313</c:v>
                </c:pt>
                <c:pt idx="1">
                  <c:v>3.2880048959608312</c:v>
                </c:pt>
              </c:numCache>
            </c:numRef>
          </c:val>
          <c:extLst>
            <c:ext xmlns:c16="http://schemas.microsoft.com/office/drawing/2014/chart" uri="{C3380CC4-5D6E-409C-BE32-E72D297353CC}">
              <c16:uniqueId val="{00000004-D84F-45D7-96AB-F3D0D9AA089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Project.xlsx]Votes!PivotTable4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Votes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Votes!$B$1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Votes!$A$2:$A$17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Votes!$B$2:$B$17</c:f>
              <c:numCache>
                <c:formatCode>General</c:formatCode>
                <c:ptCount val="15"/>
                <c:pt idx="0">
                  <c:v>111.41666666666667</c:v>
                </c:pt>
                <c:pt idx="1">
                  <c:v>22.231833333333334</c:v>
                </c:pt>
                <c:pt idx="2">
                  <c:v>103</c:v>
                </c:pt>
                <c:pt idx="3">
                  <c:v>157.03486245954849</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mooth val="0"/>
          <c:extLst>
            <c:ext xmlns:c16="http://schemas.microsoft.com/office/drawing/2014/chart" uri="{C3380CC4-5D6E-409C-BE32-E72D297353CC}">
              <c16:uniqueId val="{00000000-F311-47A8-AE44-E1CC55138540}"/>
            </c:ext>
          </c:extLst>
        </c:ser>
        <c:dLbls>
          <c:dLblPos val="t"/>
          <c:showLegendKey val="0"/>
          <c:showVal val="1"/>
          <c:showCatName val="0"/>
          <c:showSerName val="0"/>
          <c:showPercent val="0"/>
          <c:showBubbleSize val="0"/>
        </c:dLbls>
        <c:marker val="1"/>
        <c:smooth val="0"/>
        <c:axId val="704851264"/>
        <c:axId val="1338227200"/>
      </c:lineChart>
      <c:catAx>
        <c:axId val="704851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Countires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227200"/>
        <c:crosses val="autoZero"/>
        <c:auto val="1"/>
        <c:lblAlgn val="ctr"/>
        <c:lblOffset val="100"/>
        <c:noMultiLvlLbl val="0"/>
      </c:catAx>
      <c:valAx>
        <c:axId val="13382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of Votes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8512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10 Cuisines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'All Pivots and Charts'!$DO$3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Charts'!$DN$4:$DN$14</c:f>
              <c:strCache>
                <c:ptCount val="10"/>
                <c:pt idx="0">
                  <c:v>Cafe</c:v>
                </c:pt>
                <c:pt idx="1">
                  <c:v>Chinese</c:v>
                </c:pt>
                <c:pt idx="2">
                  <c:v>Fast Food</c:v>
                </c:pt>
                <c:pt idx="3">
                  <c:v>Finger Food</c:v>
                </c:pt>
                <c:pt idx="4">
                  <c:v>French</c:v>
                </c:pt>
                <c:pt idx="5">
                  <c:v>Italian</c:v>
                </c:pt>
                <c:pt idx="6">
                  <c:v>North Indian</c:v>
                </c:pt>
                <c:pt idx="7">
                  <c:v>North Indian, Chinese</c:v>
                </c:pt>
                <c:pt idx="8">
                  <c:v>North Indian, Mughlai</c:v>
                </c:pt>
                <c:pt idx="9">
                  <c:v>North Indian, Mughlai, Chinese</c:v>
                </c:pt>
              </c:strCache>
            </c:strRef>
          </c:cat>
          <c:val>
            <c:numRef>
              <c:f>'All Pivots and Charts'!$DO$4:$DO$14</c:f>
              <c:numCache>
                <c:formatCode>General</c:formatCode>
                <c:ptCount val="10"/>
                <c:pt idx="0">
                  <c:v>197205</c:v>
                </c:pt>
                <c:pt idx="1">
                  <c:v>222760</c:v>
                </c:pt>
                <c:pt idx="2">
                  <c:v>104790</c:v>
                </c:pt>
                <c:pt idx="3">
                  <c:v>106560</c:v>
                </c:pt>
                <c:pt idx="4">
                  <c:v>125115</c:v>
                </c:pt>
                <c:pt idx="5">
                  <c:v>144025</c:v>
                </c:pt>
                <c:pt idx="6">
                  <c:v>387710</c:v>
                </c:pt>
                <c:pt idx="7">
                  <c:v>319650</c:v>
                </c:pt>
                <c:pt idx="8">
                  <c:v>258570</c:v>
                </c:pt>
                <c:pt idx="9">
                  <c:v>142150</c:v>
                </c:pt>
              </c:numCache>
            </c:numRef>
          </c:val>
          <c:extLst>
            <c:ext xmlns:c16="http://schemas.microsoft.com/office/drawing/2014/chart" uri="{C3380CC4-5D6E-409C-BE32-E72D297353CC}">
              <c16:uniqueId val="{00000000-5206-4DF6-B1A0-8449ACACEA29}"/>
            </c:ext>
          </c:extLst>
        </c:ser>
        <c:dLbls>
          <c:showLegendKey val="0"/>
          <c:showVal val="1"/>
          <c:showCatName val="0"/>
          <c:showSerName val="0"/>
          <c:showPercent val="0"/>
          <c:showBubbleSize val="0"/>
        </c:dLbls>
        <c:gapWidth val="150"/>
        <c:shape val="box"/>
        <c:axId val="555726544"/>
        <c:axId val="552866304"/>
        <c:axId val="0"/>
      </c:bar3DChart>
      <c:catAx>
        <c:axId val="555726544"/>
        <c:scaling>
          <c:orientation val="minMax"/>
        </c:scaling>
        <c:delete val="0"/>
        <c:axPos val="b"/>
        <c:title>
          <c:tx>
            <c:rich>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r>
                  <a:rPr lang="en-IN" sz="1600" b="0" i="0" u="none" strike="noStrike" kern="1200" baseline="0">
                    <a:solidFill>
                      <a:srgbClr val="000000">
                        <a:lumMod val="65000"/>
                        <a:lumOff val="35000"/>
                      </a:srgbClr>
                    </a:solidFill>
                    <a:latin typeface="+mn-lt"/>
                    <a:ea typeface="+mn-ea"/>
                    <a:cs typeface="+mn-cs"/>
                  </a:rPr>
                  <a:t>Name  of Cuisines</a:t>
                </a:r>
              </a:p>
            </c:rich>
          </c:tx>
          <c:overlay val="0"/>
          <c:spPr>
            <a:noFill/>
            <a:ln>
              <a:noFill/>
            </a:ln>
            <a:effectLst/>
          </c:spPr>
          <c:txPr>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66304"/>
        <c:crosses val="autoZero"/>
        <c:auto val="1"/>
        <c:lblAlgn val="ctr"/>
        <c:lblOffset val="100"/>
        <c:noMultiLvlLbl val="0"/>
      </c:catAx>
      <c:valAx>
        <c:axId val="5528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Currency</a:t>
                </a:r>
                <a:r>
                  <a:rPr lang="en-IN" sz="1600" baseline="0"/>
                  <a:t> in Indian Rupees</a:t>
                </a:r>
                <a:endParaRPr lang="en-IN"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2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1"/>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7160-43C0-96EE-67B3D24B4D5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7160-43C0-96EE-67B3D24B4D5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7160-43C0-96EE-67B3D24B4D5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7160-43C0-96EE-67B3D24B4D5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b="1"/>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[Zomato_Data_1.xlsx]Year!PivotTable2</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No. of Restaurants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Year!$B$1</c:f>
              <c:strCache>
                <c:ptCount val="1"/>
                <c:pt idx="0">
                  <c:v>Total</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Year!$A$2:$A$11</c:f>
              <c:strCache>
                <c:ptCount val="9"/>
                <c:pt idx="0">
                  <c:v>2010</c:v>
                </c:pt>
                <c:pt idx="1">
                  <c:v>2011</c:v>
                </c:pt>
                <c:pt idx="2">
                  <c:v>2012</c:v>
                </c:pt>
                <c:pt idx="3">
                  <c:v>2013</c:v>
                </c:pt>
                <c:pt idx="4">
                  <c:v>2014</c:v>
                </c:pt>
                <c:pt idx="5">
                  <c:v>2015</c:v>
                </c:pt>
                <c:pt idx="6">
                  <c:v>2016</c:v>
                </c:pt>
                <c:pt idx="7">
                  <c:v>2017</c:v>
                </c:pt>
                <c:pt idx="8">
                  <c:v>2018</c:v>
                </c:pt>
              </c:strCache>
            </c:strRef>
          </c:cat>
          <c:val>
            <c:numRef>
              <c:f>Year!$B$2:$B$11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D824-4362-846F-177A5A351E3C}"/>
            </c:ext>
          </c:extLst>
        </c:ser>
        <c:dLbls>
          <c:showLegendKey val="0"/>
          <c:showVal val="1"/>
          <c:showCatName val="0"/>
          <c:showSerName val="0"/>
          <c:showPercent val="0"/>
          <c:showBubbleSize val="0"/>
        </c:dLbls>
        <c:gapWidth val="79"/>
        <c:shape val="box"/>
        <c:axId val="1038605279"/>
        <c:axId val="1032800783"/>
        <c:axId val="0"/>
      </c:bar3DChart>
      <c:catAx>
        <c:axId val="1038605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32800783"/>
        <c:crosses val="autoZero"/>
        <c:auto val="1"/>
        <c:lblAlgn val="ctr"/>
        <c:lblOffset val="100"/>
        <c:noMultiLvlLbl val="0"/>
      </c:catAx>
      <c:valAx>
        <c:axId val="1032800783"/>
        <c:scaling>
          <c:orientation val="minMax"/>
        </c:scaling>
        <c:delete val="1"/>
        <c:axPos val="l"/>
        <c:numFmt formatCode="General" sourceLinked="1"/>
        <c:majorTickMark val="none"/>
        <c:minorTickMark val="none"/>
        <c:tickLblPos val="nextTo"/>
        <c:crossAx val="103860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Avr.</a:t>
            </a:r>
            <a:r>
              <a:rPr lang="en-US" sz="2000" baseline="0"/>
              <a:t> Cost of Two </a:t>
            </a:r>
            <a:endParaRPr lang="en-US" sz="2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Pivots and Charts'!$CV$3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A052-41E5-86E1-AB1D7DE782E9}"/>
            </c:ext>
          </c:extLst>
        </c:ser>
        <c:dLbls>
          <c:showLegendKey val="0"/>
          <c:showVal val="1"/>
          <c:showCatName val="0"/>
          <c:showSerName val="0"/>
          <c:showPercent val="0"/>
          <c:showBubbleSize val="0"/>
        </c:dLbls>
        <c:gapWidth val="150"/>
        <c:shape val="box"/>
        <c:axId val="1194101936"/>
        <c:axId val="1107496656"/>
        <c:axId val="0"/>
      </c:bar3D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B9EE-A09D-49BB-8ACD-CB82FD856E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08A6C7C-498B-4A11-BF86-2015A2A1E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4EAE000-92C3-4027-909A-CF920A54E74F}"/>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65BE6812-12FE-46BD-9F43-1DEE7A8E3B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F52B6B-496D-4460-8402-0403E4C75838}"/>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42001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0C8C-26E1-4DDA-B071-3ED2D897D1BC}"/>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C6659388-72FB-4915-9B16-2C07404058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9B2361F-5855-46E0-BCA1-8577566C778E}"/>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03703B09-DA23-476D-A82A-B624A796C9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4EB09D-3072-4C67-A406-EDFF496123DE}"/>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0999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3DE4B-2FE0-4FF2-AFD0-9AF8EFB5EE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AD8C811A-F81F-430F-AC2A-9202B7FDB2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9D95DE6-2772-4F0A-BF50-EB0EAF059ADB}"/>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3F7FB603-A378-4D3B-84A4-E12743E7EE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6C3861-BA40-43D1-951D-C2B2EB40D7CF}"/>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222266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C07-C5DC-485D-B1CE-974D1B96B143}"/>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4D23C837-4367-408D-AE81-5FB43CCA5D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B110789-54D0-40B8-B41D-A5641B8DA3FA}"/>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E945B4B2-493D-451B-A41D-7BFCE33C40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60B4270-1D13-4661-96C1-382BF7A67CE2}"/>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23492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32C-7B07-47AD-B272-E8FCD4C0AA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47FDAE8-C9D8-4FF8-853D-43EA3DD5E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07C8A1-3EFE-4821-AE76-332AE709447D}"/>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A6ECC6D1-F358-4776-823D-4608DAA4B6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A7E185-6FEE-467C-92A1-77A50C85B104}"/>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11367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FEE4-1E00-459D-9BC3-03AD4E0E5A0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6355FE4-ACC4-4C04-8911-0A21364A35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6B1DE1F9-1955-4254-AEFD-DFEB777AC6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3E7CC21-755E-4A4A-A820-414BB5A2346D}"/>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6" name="Footer Placeholder 5">
            <a:extLst>
              <a:ext uri="{FF2B5EF4-FFF2-40B4-BE49-F238E27FC236}">
                <a16:creationId xmlns:a16="http://schemas.microsoft.com/office/drawing/2014/main" id="{5034FBA9-DA4F-4F1C-89F4-F06019B39E6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1E8F9D-D9AA-4423-B2A7-195CBE284870}"/>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50660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F9BD-B0C4-466A-B93A-5CC36DA1906E}"/>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214FA1D-C785-4335-A2AD-EDDB4182B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6236E1-0FBF-4316-9ACB-DE9802B0FE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1C2F7FAD-E7DA-4720-8857-F097CD6CF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0CFF08-8E2B-472C-B293-405DC42271D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AC786FFD-9656-453B-955F-FD3FAA2E635D}"/>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8" name="Footer Placeholder 7">
            <a:extLst>
              <a:ext uri="{FF2B5EF4-FFF2-40B4-BE49-F238E27FC236}">
                <a16:creationId xmlns:a16="http://schemas.microsoft.com/office/drawing/2014/main" id="{22F31567-1C55-426A-BB7A-90D4B18227D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D31F070-CC10-4EC9-9593-3BC4E721BBE1}"/>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90072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F28B-508A-4945-A98F-B555CAF89EB9}"/>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C239794F-E265-41C3-84EF-640A22AB62AD}"/>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4" name="Footer Placeholder 3">
            <a:extLst>
              <a:ext uri="{FF2B5EF4-FFF2-40B4-BE49-F238E27FC236}">
                <a16:creationId xmlns:a16="http://schemas.microsoft.com/office/drawing/2014/main" id="{197C32A0-2AE6-46DC-8F0E-09433C96F03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C1C3B35-87D3-44CC-BE64-9FB4682D8E9B}"/>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2619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19902-35CB-42B8-B371-70AE5450F4D7}"/>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3" name="Footer Placeholder 2">
            <a:extLst>
              <a:ext uri="{FF2B5EF4-FFF2-40B4-BE49-F238E27FC236}">
                <a16:creationId xmlns:a16="http://schemas.microsoft.com/office/drawing/2014/main" id="{C180D183-359D-47A7-AFF7-15DA8DC9F49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08B3D8D-0726-4038-901B-2A85081EA575}"/>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0951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74C9-F5C4-43A8-964E-3F7F67AB45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1BFD81A-2C7B-4EA8-8C8B-B79D13489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5A22FF3B-E6E7-46B5-9910-687A281C5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D790D1-47F6-4D08-B6ED-0F483B94CD8B}"/>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6" name="Footer Placeholder 5">
            <a:extLst>
              <a:ext uri="{FF2B5EF4-FFF2-40B4-BE49-F238E27FC236}">
                <a16:creationId xmlns:a16="http://schemas.microsoft.com/office/drawing/2014/main" id="{0EAE9D55-EAE7-469A-842C-39DB0602010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205F43E-B192-4682-BF71-5B310412782A}"/>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13860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C9FC-810E-4232-A181-552EA08898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4D491B2D-04A8-4EA6-9DF6-7A6171CD5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137DEC7-7D41-47E0-9573-522BEADA3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45CF33-DE71-4E98-9D65-DF40BEAACFE8}"/>
              </a:ext>
            </a:extLst>
          </p:cNvPr>
          <p:cNvSpPr>
            <a:spLocks noGrp="1"/>
          </p:cNvSpPr>
          <p:nvPr>
            <p:ph type="dt" sz="half" idx="10"/>
          </p:nvPr>
        </p:nvSpPr>
        <p:spPr/>
        <p:txBody>
          <a:bodyPr/>
          <a:lstStyle/>
          <a:p>
            <a:fld id="{6B1E8B76-46BD-430E-BC52-1B4101F637C9}" type="datetimeFigureOut">
              <a:rPr lang="en-IN" smtClean="0"/>
              <a:t>25-09-2024</a:t>
            </a:fld>
            <a:endParaRPr lang="en-IN" dirty="0"/>
          </a:p>
        </p:txBody>
      </p:sp>
      <p:sp>
        <p:nvSpPr>
          <p:cNvPr id="6" name="Footer Placeholder 5">
            <a:extLst>
              <a:ext uri="{FF2B5EF4-FFF2-40B4-BE49-F238E27FC236}">
                <a16:creationId xmlns:a16="http://schemas.microsoft.com/office/drawing/2014/main" id="{E31E9CD9-49D4-47B9-98B2-786802F962B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4AAABD-9799-40EF-A609-3583588D6F0F}"/>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14294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3634D-BC07-47FC-812D-E12067E4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068F323-8EAC-4009-962C-0579443CD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9D8A07D-0431-4538-AE74-9D6034062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E8B76-46BD-430E-BC52-1B4101F637C9}" type="datetimeFigureOut">
              <a:rPr lang="en-IN" smtClean="0"/>
              <a:t>25-09-2024</a:t>
            </a:fld>
            <a:endParaRPr lang="en-IN" dirty="0"/>
          </a:p>
        </p:txBody>
      </p:sp>
      <p:sp>
        <p:nvSpPr>
          <p:cNvPr id="5" name="Footer Placeholder 4">
            <a:extLst>
              <a:ext uri="{FF2B5EF4-FFF2-40B4-BE49-F238E27FC236}">
                <a16:creationId xmlns:a16="http://schemas.microsoft.com/office/drawing/2014/main" id="{53A63028-B162-4D54-BF2D-4C0B7F320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029E929-868F-4451-AF32-9DC9E3D68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E547-803D-487B-A78A-83011C716F05}" type="slidenum">
              <a:rPr lang="en-IN" smtClean="0"/>
              <a:t>‹#›</a:t>
            </a:fld>
            <a:endParaRPr lang="en-IN" dirty="0"/>
          </a:p>
        </p:txBody>
      </p:sp>
    </p:spTree>
    <p:extLst>
      <p:ext uri="{BB962C8B-B14F-4D97-AF65-F5344CB8AC3E}">
        <p14:creationId xmlns:p14="http://schemas.microsoft.com/office/powerpoint/2010/main" val="183602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3d-world-map-gold-and-black-world-map-abstract-3d-and-abstract-wallpaper-tvzoo/download/3840x2160"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14E21-7304-4A93-91DC-9C516ABA2056}"/>
              </a:ext>
            </a:extLst>
          </p:cNvPr>
          <p:cNvSpPr txBox="1"/>
          <p:nvPr/>
        </p:nvSpPr>
        <p:spPr>
          <a:xfrm>
            <a:off x="1636640" y="371061"/>
            <a:ext cx="8931967" cy="1015663"/>
          </a:xfrm>
          <a:prstGeom prst="rect">
            <a:avLst/>
          </a:prstGeom>
          <a:noFill/>
        </p:spPr>
        <p:txBody>
          <a:bodyPr wrap="square" rtlCol="0">
            <a:spAutoFit/>
          </a:bodyPr>
          <a:lstStyle/>
          <a:p>
            <a:pPr algn="ctr"/>
            <a:r>
              <a:rPr lang="en-US" sz="6000" b="1" dirty="0">
                <a:solidFill>
                  <a:schemeClr val="bg1"/>
                </a:solidFill>
                <a:highlight>
                  <a:srgbClr val="D52817"/>
                </a:highlight>
                <a:latin typeface="Segoe UI Semibold" panose="020B0702040204020203" pitchFamily="34" charset="0"/>
                <a:cs typeface="Segoe UI Semibold" panose="020B0702040204020203" pitchFamily="34" charset="0"/>
              </a:rPr>
              <a:t>Zomato Data Analysis </a:t>
            </a:r>
            <a:endParaRPr lang="en-IN" sz="6000" b="1" dirty="0">
              <a:solidFill>
                <a:schemeClr val="bg1"/>
              </a:solidFill>
              <a:highlight>
                <a:srgbClr val="D52817"/>
              </a:highlight>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E7536424-2C1E-4F87-A776-97D3746CF72D}"/>
              </a:ext>
            </a:extLst>
          </p:cNvPr>
          <p:cNvSpPr txBox="1"/>
          <p:nvPr/>
        </p:nvSpPr>
        <p:spPr>
          <a:xfrm>
            <a:off x="9945756" y="5809831"/>
            <a:ext cx="2120348" cy="615553"/>
          </a:xfrm>
          <a:prstGeom prst="rect">
            <a:avLst/>
          </a:prstGeom>
          <a:noFill/>
        </p:spPr>
        <p:txBody>
          <a:bodyPr wrap="square" rtlCol="0">
            <a:spAutoFit/>
          </a:bodyPr>
          <a:lstStyle/>
          <a:p>
            <a:r>
              <a:rPr lang="en-US" dirty="0"/>
              <a:t>Presented by</a:t>
            </a:r>
            <a:br>
              <a:rPr lang="en-US" dirty="0"/>
            </a:br>
            <a:r>
              <a:rPr lang="en-US" sz="1600" b="1" i="1" u="sng" dirty="0"/>
              <a:t>PRASHANT SHARMA</a:t>
            </a:r>
          </a:p>
        </p:txBody>
      </p:sp>
      <p:sp>
        <p:nvSpPr>
          <p:cNvPr id="3" name="Freeform 12">
            <a:extLst>
              <a:ext uri="{FF2B5EF4-FFF2-40B4-BE49-F238E27FC236}">
                <a16:creationId xmlns:a16="http://schemas.microsoft.com/office/drawing/2014/main" id="{39A2A5E7-B9E3-8760-044A-DB4FE673F74D}"/>
              </a:ext>
            </a:extLst>
          </p:cNvPr>
          <p:cNvSpPr/>
          <p:nvPr/>
        </p:nvSpPr>
        <p:spPr>
          <a:xfrm>
            <a:off x="9067802" y="1169088"/>
            <a:ext cx="3124198" cy="4253812"/>
          </a:xfrm>
          <a:custGeom>
            <a:avLst/>
            <a:gdLst/>
            <a:ahLst/>
            <a:cxnLst/>
            <a:rect l="l" t="t" r="r" b="b"/>
            <a:pathLst>
              <a:path w="4235435" h="6036002">
                <a:moveTo>
                  <a:pt x="0" y="0"/>
                </a:moveTo>
                <a:lnTo>
                  <a:pt x="4235435" y="0"/>
                </a:lnTo>
                <a:lnTo>
                  <a:pt x="4235435" y="6036002"/>
                </a:lnTo>
                <a:lnTo>
                  <a:pt x="0" y="6036002"/>
                </a:lnTo>
                <a:lnTo>
                  <a:pt x="0" y="0"/>
                </a:lnTo>
                <a:close/>
              </a:path>
            </a:pathLst>
          </a:custGeom>
          <a:blipFill>
            <a:blip r:embed="rId2"/>
            <a:stretch>
              <a:fillRect t="-1267" r="-6599" b="-1267"/>
            </a:stretch>
          </a:blipFill>
        </p:spPr>
      </p:sp>
      <p:sp>
        <p:nvSpPr>
          <p:cNvPr id="5" name="Freeform 13">
            <a:extLst>
              <a:ext uri="{FF2B5EF4-FFF2-40B4-BE49-F238E27FC236}">
                <a16:creationId xmlns:a16="http://schemas.microsoft.com/office/drawing/2014/main" id="{68232CD8-2F81-05EE-1D52-659EDF7F2797}"/>
              </a:ext>
            </a:extLst>
          </p:cNvPr>
          <p:cNvSpPr/>
          <p:nvPr/>
        </p:nvSpPr>
        <p:spPr>
          <a:xfrm>
            <a:off x="2959100" y="3835400"/>
            <a:ext cx="5747152" cy="2882900"/>
          </a:xfrm>
          <a:custGeom>
            <a:avLst/>
            <a:gdLst/>
            <a:ahLst/>
            <a:cxnLst/>
            <a:rect l="l" t="t" r="r" b="b"/>
            <a:pathLst>
              <a:path w="6403261" h="3095927">
                <a:moveTo>
                  <a:pt x="0" y="0"/>
                </a:moveTo>
                <a:lnTo>
                  <a:pt x="6403261" y="0"/>
                </a:lnTo>
                <a:lnTo>
                  <a:pt x="6403261" y="3095927"/>
                </a:lnTo>
                <a:lnTo>
                  <a:pt x="0" y="3095927"/>
                </a:lnTo>
                <a:lnTo>
                  <a:pt x="0" y="0"/>
                </a:lnTo>
                <a:close/>
              </a:path>
            </a:pathLst>
          </a:custGeom>
          <a:blipFill>
            <a:blip r:embed="rId3"/>
            <a:stretch>
              <a:fillRect t="-1707" b="-1707"/>
            </a:stretch>
          </a:blipFill>
        </p:spPr>
      </p:sp>
      <p:sp>
        <p:nvSpPr>
          <p:cNvPr id="9" name="Freeform 9">
            <a:extLst>
              <a:ext uri="{FF2B5EF4-FFF2-40B4-BE49-F238E27FC236}">
                <a16:creationId xmlns:a16="http://schemas.microsoft.com/office/drawing/2014/main" id="{7D019AC4-C674-2C5B-6FAD-CAE0B1E0C373}"/>
              </a:ext>
            </a:extLst>
          </p:cNvPr>
          <p:cNvSpPr/>
          <p:nvPr/>
        </p:nvSpPr>
        <p:spPr>
          <a:xfrm>
            <a:off x="13247" y="1370078"/>
            <a:ext cx="4971902" cy="2369149"/>
          </a:xfrm>
          <a:custGeom>
            <a:avLst/>
            <a:gdLst/>
            <a:ahLst/>
            <a:cxnLst/>
            <a:rect l="l" t="t" r="r" b="b"/>
            <a:pathLst>
              <a:path w="4716458" h="2650649">
                <a:moveTo>
                  <a:pt x="0" y="0"/>
                </a:moveTo>
                <a:lnTo>
                  <a:pt x="4716458" y="0"/>
                </a:lnTo>
                <a:lnTo>
                  <a:pt x="4716458" y="2650649"/>
                </a:lnTo>
                <a:lnTo>
                  <a:pt x="0" y="2650649"/>
                </a:lnTo>
                <a:lnTo>
                  <a:pt x="0" y="0"/>
                </a:lnTo>
                <a:close/>
              </a:path>
            </a:pathLst>
          </a:custGeom>
          <a:blipFill>
            <a:blip r:embed="rId4"/>
            <a:stretch>
              <a:fillRect/>
            </a:stretch>
          </a:blipFill>
        </p:spPr>
      </p:sp>
    </p:spTree>
    <p:extLst>
      <p:ext uri="{BB962C8B-B14F-4D97-AF65-F5344CB8AC3E}">
        <p14:creationId xmlns:p14="http://schemas.microsoft.com/office/powerpoint/2010/main" val="425441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0" y="6631200"/>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6096000" y="0"/>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838200" y="365126"/>
            <a:ext cx="10515600" cy="8976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Segoe UI Semibold" panose="020B0702040204020203" pitchFamily="34" charset="0"/>
                <a:cs typeface="Segoe UI Semibold" panose="020B0702040204020203" pitchFamily="34" charset="0"/>
              </a:rPr>
              <a:t>Top Cuisines</a:t>
            </a:r>
            <a:endParaRPr lang="en-IN" sz="4000" b="1"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91526B5B-3F91-4DF2-9AB9-86C667AA9C41}"/>
              </a:ext>
            </a:extLst>
          </p:cNvPr>
          <p:cNvSpPr txBox="1"/>
          <p:nvPr/>
        </p:nvSpPr>
        <p:spPr>
          <a:xfrm>
            <a:off x="838200" y="2274838"/>
            <a:ext cx="3886200"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Understanding which cuisines are popular helps in deciding what to offer in new restaurants to match customer preferences.</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Globally, North Indian cuisine leads in popularity with the highest number of votes. </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Chinese and fast food are also customer favorites.</a:t>
            </a:r>
          </a:p>
          <a:p>
            <a:pPr marL="285750" indent="-285750">
              <a:buFont typeface="Arial" panose="020B0604020202020204" pitchFamily="34" charset="0"/>
              <a:buChar char="•"/>
            </a:pPr>
            <a:endParaRPr lang="en-IN" sz="1600" dirty="0">
              <a:latin typeface="Segoe UI Semibold" panose="020B0702040204020203" pitchFamily="34" charset="0"/>
              <a:cs typeface="Segoe UI Semibold" panose="020B0702040204020203" pitchFamily="34" charset="0"/>
            </a:endParaRPr>
          </a:p>
        </p:txBody>
      </p:sp>
      <p:graphicFrame>
        <p:nvGraphicFramePr>
          <p:cNvPr id="2" name="Chart 1">
            <a:extLst>
              <a:ext uri="{FF2B5EF4-FFF2-40B4-BE49-F238E27FC236}">
                <a16:creationId xmlns:a16="http://schemas.microsoft.com/office/drawing/2014/main" id="{6B91E990-9050-9825-4994-D2C8BCBAF619}"/>
              </a:ext>
            </a:extLst>
          </p:cNvPr>
          <p:cNvGraphicFramePr>
            <a:graphicFrameLocks/>
          </p:cNvGraphicFramePr>
          <p:nvPr>
            <p:extLst>
              <p:ext uri="{D42A27DB-BD31-4B8C-83A1-F6EECF244321}">
                <p14:modId xmlns:p14="http://schemas.microsoft.com/office/powerpoint/2010/main" val="1486101066"/>
              </p:ext>
            </p:extLst>
          </p:nvPr>
        </p:nvGraphicFramePr>
        <p:xfrm>
          <a:off x="5080000" y="977900"/>
          <a:ext cx="6908800" cy="5514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04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1" y="-65715"/>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6096000" y="6631200"/>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838200" y="365126"/>
            <a:ext cx="10515600" cy="8976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Segoe UI Semibold" panose="020B0702040204020203" pitchFamily="34" charset="0"/>
                <a:cs typeface="Segoe UI Semibold" panose="020B0702040204020203" pitchFamily="34" charset="0"/>
              </a:rPr>
              <a:t>Price Range Distribution</a:t>
            </a:r>
            <a:endParaRPr lang="en-IN" sz="4000" b="1" dirty="0">
              <a:latin typeface="Segoe UI Semibold" panose="020B0702040204020203" pitchFamily="34" charset="0"/>
              <a:cs typeface="Segoe UI Semibold" panose="020B0702040204020203" pitchFamily="34" charset="0"/>
            </a:endParaRPr>
          </a:p>
        </p:txBody>
      </p:sp>
      <p:graphicFrame>
        <p:nvGraphicFramePr>
          <p:cNvPr id="2" name="Chart 1">
            <a:extLst>
              <a:ext uri="{FF2B5EF4-FFF2-40B4-BE49-F238E27FC236}">
                <a16:creationId xmlns:a16="http://schemas.microsoft.com/office/drawing/2014/main" id="{18B0EACB-BB6A-096D-C3D2-FDECC85C39ED}"/>
              </a:ext>
            </a:extLst>
          </p:cNvPr>
          <p:cNvGraphicFramePr>
            <a:graphicFrameLocks/>
          </p:cNvGraphicFramePr>
          <p:nvPr>
            <p:extLst>
              <p:ext uri="{D42A27DB-BD31-4B8C-83A1-F6EECF244321}">
                <p14:modId xmlns:p14="http://schemas.microsoft.com/office/powerpoint/2010/main" val="1985129195"/>
              </p:ext>
            </p:extLst>
          </p:nvPr>
        </p:nvGraphicFramePr>
        <p:xfrm>
          <a:off x="228601" y="1072147"/>
          <a:ext cx="12014199" cy="341095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C557942E-C6C2-2C78-E21A-04742A5FF0D8}"/>
              </a:ext>
            </a:extLst>
          </p:cNvPr>
          <p:cNvSpPr txBox="1"/>
          <p:nvPr/>
        </p:nvSpPr>
        <p:spPr>
          <a:xfrm>
            <a:off x="444500" y="4695173"/>
            <a:ext cx="12014199" cy="147732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Segoe UI Semibold" panose="020B0702040204020203" pitchFamily="34" charset="0"/>
                <a:cs typeface="Segoe UI Semibold" panose="020B0702040204020203" pitchFamily="34" charset="0"/>
              </a:rPr>
              <a:t>Price range will also help us understand spending behavior of the market.</a:t>
            </a:r>
          </a:p>
          <a:p>
            <a:pPr marL="285750" indent="-285750">
              <a:buFont typeface="Arial" panose="020B0604020202020204" pitchFamily="34" charset="0"/>
              <a:buChar char="•"/>
            </a:pPr>
            <a:r>
              <a:rPr lang="en-US" sz="1800" dirty="0">
                <a:latin typeface="Segoe UI Semibold" panose="020B0702040204020203" pitchFamily="34" charset="0"/>
                <a:cs typeface="Segoe UI Semibold" panose="020B0702040204020203" pitchFamily="34" charset="0"/>
              </a:rPr>
              <a:t>Majority of the restaurants fall in the price range of 1-2, which suggests that the customers prefer </a:t>
            </a:r>
            <a:r>
              <a:rPr lang="en-GB" sz="1800" u="sng" dirty="0">
                <a:effectLst/>
                <a:latin typeface="Segoe UI Semibold" panose="020B0702040204020203" pitchFamily="34" charset="0"/>
                <a:ea typeface="Arial" panose="020B0604020202020204" pitchFamily="34" charset="0"/>
                <a:cs typeface="Segoe UI Semibold" panose="020B0702040204020203" pitchFamily="34" charset="0"/>
              </a:rPr>
              <a:t>affordable dining experience</a:t>
            </a:r>
            <a:r>
              <a:rPr lang="en-GB" sz="1800" dirty="0">
                <a:effectLst/>
                <a:latin typeface="Segoe UI Semibold" panose="020B0702040204020203" pitchFamily="34" charset="0"/>
                <a:ea typeface="Arial" panose="020B0604020202020204" pitchFamily="34" charset="0"/>
                <a:cs typeface="Segoe UI Semibold" panose="020B0702040204020203" pitchFamily="34" charset="0"/>
              </a:rPr>
              <a:t>.</a:t>
            </a:r>
          </a:p>
          <a:p>
            <a:pPr marL="285750" indent="-285750">
              <a:buFont typeface="Arial" panose="020B0604020202020204" pitchFamily="34" charset="0"/>
              <a:buChar char="•"/>
            </a:pPr>
            <a:r>
              <a:rPr lang="en-GB" sz="1800" dirty="0">
                <a:latin typeface="Segoe UI Semibold" panose="020B0702040204020203" pitchFamily="34" charset="0"/>
                <a:cs typeface="Segoe UI Semibold" panose="020B0702040204020203" pitchFamily="34" charset="0"/>
              </a:rPr>
              <a:t>Offering restaurants that offer a price range between 1-2 will attract a large customer base.</a:t>
            </a:r>
          </a:p>
          <a:p>
            <a:pPr marL="285750" indent="-285750">
              <a:buFont typeface="Arial" panose="020B0604020202020204" pitchFamily="34" charset="0"/>
              <a:buChar char="•"/>
            </a:pPr>
            <a:r>
              <a:rPr lang="en-GB" sz="1800" dirty="0">
                <a:latin typeface="Segoe UI Semibold" panose="020B0702040204020203" pitchFamily="34" charset="0"/>
                <a:cs typeface="Segoe UI Semibold" panose="020B0702040204020203" pitchFamily="34" charset="0"/>
              </a:rPr>
              <a:t>A niche market for price ranges 3-4, which can be explored as the competition is less.</a:t>
            </a:r>
            <a:endParaRPr lang="en-IN" sz="1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2602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0" y="6631200"/>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6096000" y="0"/>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959757" y="365126"/>
            <a:ext cx="10515600" cy="8976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Segoe UI Semibold" panose="020B0702040204020203" pitchFamily="34" charset="0"/>
                <a:cs typeface="Segoe UI Semibold" panose="020B0702040204020203" pitchFamily="34" charset="0"/>
              </a:rPr>
              <a:t>Yearly Restaurant Openings</a:t>
            </a:r>
          </a:p>
        </p:txBody>
      </p:sp>
      <p:sp>
        <p:nvSpPr>
          <p:cNvPr id="7" name="TextBox 6">
            <a:extLst>
              <a:ext uri="{FF2B5EF4-FFF2-40B4-BE49-F238E27FC236}">
                <a16:creationId xmlns:a16="http://schemas.microsoft.com/office/drawing/2014/main" id="{91526B5B-3F91-4DF2-9AB9-86C667AA9C41}"/>
              </a:ext>
            </a:extLst>
          </p:cNvPr>
          <p:cNvSpPr txBox="1"/>
          <p:nvPr/>
        </p:nvSpPr>
        <p:spPr>
          <a:xfrm>
            <a:off x="838200" y="1725621"/>
            <a:ext cx="1075871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Looking at the yearly number of restaurant openings helps identify trends and understand when and why growth happened. This would help in planning future expansions in the best conditions.</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Analyze peak years to understand factors driving growth and replicate success strategies for future expansions.</a:t>
            </a:r>
            <a:endParaRPr lang="en-IN" sz="1600" dirty="0">
              <a:latin typeface="Segoe UI Semibold" panose="020B0702040204020203" pitchFamily="34" charset="0"/>
              <a:cs typeface="Segoe UI Semibold" panose="020B0702040204020203" pitchFamily="34" charset="0"/>
            </a:endParaRPr>
          </a:p>
        </p:txBody>
      </p:sp>
      <p:graphicFrame>
        <p:nvGraphicFramePr>
          <p:cNvPr id="2" name="Chart 1">
            <a:extLst>
              <a:ext uri="{FF2B5EF4-FFF2-40B4-BE49-F238E27FC236}">
                <a16:creationId xmlns:a16="http://schemas.microsoft.com/office/drawing/2014/main" id="{F86E5120-7171-C4B2-EE9A-9CA7CDABBE7E}"/>
              </a:ext>
            </a:extLst>
          </p:cNvPr>
          <p:cNvGraphicFramePr>
            <a:graphicFrameLocks/>
          </p:cNvGraphicFramePr>
          <p:nvPr>
            <p:extLst>
              <p:ext uri="{D42A27DB-BD31-4B8C-83A1-F6EECF244321}">
                <p14:modId xmlns:p14="http://schemas.microsoft.com/office/powerpoint/2010/main" val="4200718487"/>
              </p:ext>
            </p:extLst>
          </p:nvPr>
        </p:nvGraphicFramePr>
        <p:xfrm>
          <a:off x="2725272" y="2850776"/>
          <a:ext cx="7082116" cy="3702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119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838200" y="365126"/>
            <a:ext cx="10515600" cy="897617"/>
          </a:xfrm>
        </p:spPr>
        <p:txBody>
          <a:bodyPr>
            <a:normAutofit/>
          </a:bodyPr>
          <a:lstStyle/>
          <a:p>
            <a:r>
              <a:rPr lang="en-US" sz="4000" b="1" dirty="0">
                <a:latin typeface="Segoe UI Semibold" panose="020B0702040204020203" pitchFamily="34" charset="0"/>
                <a:cs typeface="Segoe UI Semibold" panose="020B0702040204020203" pitchFamily="34" charset="0"/>
              </a:rPr>
              <a:t>Average cost for two (INR)</a:t>
            </a:r>
            <a:endParaRPr lang="en-IN" sz="4000" b="1"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66964C00-30B6-4624-9F5F-8B81BAB96871}"/>
              </a:ext>
            </a:extLst>
          </p:cNvPr>
          <p:cNvSpPr txBox="1"/>
          <p:nvPr/>
        </p:nvSpPr>
        <p:spPr>
          <a:xfrm>
            <a:off x="622745" y="4782857"/>
            <a:ext cx="1062721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Checking the average cost for two will help determine the spending behavior of the countries</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Among the suggested countries, (</a:t>
            </a:r>
            <a:r>
              <a:rPr lang="en-IN" sz="1600" dirty="0">
                <a:latin typeface="Segoe UI Semibold" panose="020B0702040204020203" pitchFamily="34" charset="0"/>
                <a:cs typeface="Segoe UI Semibold" panose="020B0702040204020203" pitchFamily="34" charset="0"/>
              </a:rPr>
              <a:t>Canada, Singapore, and Sri Lanka) the average cost for dining varies significantly, reflecting different market dynamics. </a:t>
            </a:r>
          </a:p>
          <a:p>
            <a:pPr marL="742950" lvl="1" indent="-285750">
              <a:buFont typeface="Arial" panose="020B0604020202020204" pitchFamily="34" charset="0"/>
              <a:buChar char="•"/>
            </a:pPr>
            <a:r>
              <a:rPr lang="en-IN" sz="1600" dirty="0">
                <a:latin typeface="Segoe UI Semibold" panose="020B0702040204020203" pitchFamily="34" charset="0"/>
                <a:cs typeface="Segoe UI Semibold" panose="020B0702040204020203" pitchFamily="34" charset="0"/>
              </a:rPr>
              <a:t>Canada offers </a:t>
            </a:r>
            <a:r>
              <a:rPr lang="en-IN" sz="1600" u="sng" dirty="0">
                <a:latin typeface="Segoe UI Semibold" panose="020B0702040204020203" pitchFamily="34" charset="0"/>
                <a:cs typeface="Segoe UI Semibold" panose="020B0702040204020203" pitchFamily="34" charset="0"/>
              </a:rPr>
              <a:t>a mid-range</a:t>
            </a:r>
            <a:r>
              <a:rPr lang="en-IN" sz="1600" dirty="0">
                <a:latin typeface="Segoe UI Semibold" panose="020B0702040204020203" pitchFamily="34" charset="0"/>
                <a:cs typeface="Segoe UI Semibold" panose="020B0702040204020203" pitchFamily="34" charset="0"/>
              </a:rPr>
              <a:t> spending market,</a:t>
            </a:r>
          </a:p>
          <a:p>
            <a:pPr marL="742950" lvl="1" indent="-285750">
              <a:buFont typeface="Arial" panose="020B0604020202020204" pitchFamily="34" charset="0"/>
              <a:buChar char="•"/>
            </a:pPr>
            <a:r>
              <a:rPr lang="en-IN" sz="1600" dirty="0">
                <a:latin typeface="Segoe UI Semibold" panose="020B0702040204020203" pitchFamily="34" charset="0"/>
                <a:cs typeface="Segoe UI Semibold" panose="020B0702040204020203" pitchFamily="34" charset="0"/>
              </a:rPr>
              <a:t>Singapore is suited for </a:t>
            </a:r>
            <a:r>
              <a:rPr lang="en-IN" sz="1600" u="sng" dirty="0">
                <a:latin typeface="Segoe UI Semibold" panose="020B0702040204020203" pitchFamily="34" charset="0"/>
                <a:cs typeface="Segoe UI Semibold" panose="020B0702040204020203" pitchFamily="34" charset="0"/>
              </a:rPr>
              <a:t>high-end dining</a:t>
            </a:r>
            <a:r>
              <a:rPr lang="en-IN" sz="1600" dirty="0">
                <a:latin typeface="Segoe UI Semibold" panose="020B0702040204020203" pitchFamily="34" charset="0"/>
                <a:cs typeface="Segoe UI Semibold" panose="020B0702040204020203" pitchFamily="34" charset="0"/>
              </a:rPr>
              <a:t>, and </a:t>
            </a:r>
          </a:p>
          <a:p>
            <a:pPr marL="742950" lvl="1" indent="-285750">
              <a:buFont typeface="Arial" panose="020B0604020202020204" pitchFamily="34" charset="0"/>
              <a:buChar char="•"/>
            </a:pPr>
            <a:r>
              <a:rPr lang="en-IN" sz="1600" dirty="0">
                <a:latin typeface="Segoe UI Semibold" panose="020B0702040204020203" pitchFamily="34" charset="0"/>
                <a:cs typeface="Segoe UI Semibold" panose="020B0702040204020203" pitchFamily="34" charset="0"/>
              </a:rPr>
              <a:t>Sri Lanka is </a:t>
            </a:r>
            <a:r>
              <a:rPr lang="en-IN" sz="1600" u="sng" dirty="0">
                <a:latin typeface="Segoe UI Semibold" panose="020B0702040204020203" pitchFamily="34" charset="0"/>
                <a:cs typeface="Segoe UI Semibold" panose="020B0702040204020203" pitchFamily="34" charset="0"/>
              </a:rPr>
              <a:t>budget conscious</a:t>
            </a:r>
            <a:r>
              <a:rPr lang="en-IN" sz="1600" dirty="0">
                <a:latin typeface="Segoe UI Semibold" panose="020B0702040204020203" pitchFamily="34" charset="0"/>
                <a:cs typeface="Segoe UI Semibold" panose="020B0702040204020203" pitchFamily="34" charset="0"/>
              </a:rPr>
              <a:t>.</a:t>
            </a:r>
          </a:p>
        </p:txBody>
      </p:sp>
      <p:sp>
        <p:nvSpPr>
          <p:cNvPr id="8" name="Rectangle 7">
            <a:extLst>
              <a:ext uri="{FF2B5EF4-FFF2-40B4-BE49-F238E27FC236}">
                <a16:creationId xmlns:a16="http://schemas.microsoft.com/office/drawing/2014/main" id="{D91993D2-4413-4F65-BDDA-91B9314F6865}"/>
              </a:ext>
            </a:extLst>
          </p:cNvPr>
          <p:cNvSpPr/>
          <p:nvPr/>
        </p:nvSpPr>
        <p:spPr>
          <a:xfrm>
            <a:off x="0" y="-13252"/>
            <a:ext cx="6096001"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1B2D76-E949-44A8-A3E6-BC13F30A5592}"/>
              </a:ext>
            </a:extLst>
          </p:cNvPr>
          <p:cNvSpPr/>
          <p:nvPr/>
        </p:nvSpPr>
        <p:spPr>
          <a:xfrm>
            <a:off x="11965200" y="-13252"/>
            <a:ext cx="226800" cy="6871252"/>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3" name="Chart 2">
            <a:extLst>
              <a:ext uri="{FF2B5EF4-FFF2-40B4-BE49-F238E27FC236}">
                <a16:creationId xmlns:a16="http://schemas.microsoft.com/office/drawing/2014/main" id="{909913F0-798E-B75F-0B8A-836011D10D75}"/>
              </a:ext>
            </a:extLst>
          </p:cNvPr>
          <p:cNvGraphicFramePr>
            <a:graphicFrameLocks/>
          </p:cNvGraphicFramePr>
          <p:nvPr>
            <p:extLst>
              <p:ext uri="{D42A27DB-BD31-4B8C-83A1-F6EECF244321}">
                <p14:modId xmlns:p14="http://schemas.microsoft.com/office/powerpoint/2010/main" val="2418318574"/>
              </p:ext>
            </p:extLst>
          </p:nvPr>
        </p:nvGraphicFramePr>
        <p:xfrm>
          <a:off x="226800" y="995083"/>
          <a:ext cx="11419100" cy="3787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058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DROBO-FS\QuickDrops\JB\PPTX NG\Droplets\LightingOverlay.png"/>
          <p:cNvSpPr/>
          <p:nvPr/>
        </p:nvSpPr>
        <p:spPr>
          <a:xfrm>
            <a:off x="0" y="-12700"/>
            <a:ext cx="12192003" cy="6858001"/>
          </a:xfrm>
          <a:custGeom>
            <a:avLst/>
            <a:gdLst/>
            <a:ahLst/>
            <a:cxnLst/>
            <a:rect l="l" t="t" r="r" b="b"/>
            <a:pathLst>
              <a:path w="18288004" h="10287002">
                <a:moveTo>
                  <a:pt x="0" y="0"/>
                </a:moveTo>
                <a:lnTo>
                  <a:pt x="18288004" y="0"/>
                </a:lnTo>
                <a:lnTo>
                  <a:pt x="18288004" y="10287002"/>
                </a:lnTo>
                <a:lnTo>
                  <a:pt x="0" y="10287002"/>
                </a:lnTo>
                <a:lnTo>
                  <a:pt x="0" y="0"/>
                </a:lnTo>
                <a:close/>
              </a:path>
            </a:pathLst>
          </a:custGeom>
          <a:blipFill>
            <a:blip r:embed="rId2"/>
            <a:stretch>
              <a:fillRect/>
            </a:stretch>
          </a:blipFill>
        </p:spPr>
      </p:sp>
      <p:sp>
        <p:nvSpPr>
          <p:cNvPr id="4" name="TextBox 4"/>
          <p:cNvSpPr txBox="1"/>
          <p:nvPr/>
        </p:nvSpPr>
        <p:spPr>
          <a:xfrm>
            <a:off x="974735" y="200437"/>
            <a:ext cx="10242531" cy="833562"/>
          </a:xfrm>
          <a:prstGeom prst="rect">
            <a:avLst/>
          </a:prstGeom>
        </p:spPr>
        <p:txBody>
          <a:bodyPr lIns="0" tIns="0" rIns="0" bIns="0" rtlCol="0" anchor="t">
            <a:spAutoFit/>
          </a:bodyPr>
          <a:lstStyle/>
          <a:p>
            <a:pPr algn="ctr">
              <a:lnSpc>
                <a:spcPts val="6480"/>
              </a:lnSpc>
            </a:pPr>
            <a:r>
              <a:rPr lang="en-US" sz="6000" b="1">
                <a:solidFill>
                  <a:srgbClr val="000000"/>
                </a:solidFill>
                <a:latin typeface="Arimo Bold"/>
                <a:ea typeface="Arimo Bold"/>
                <a:cs typeface="Arimo Bold"/>
                <a:sym typeface="Arimo Bold"/>
              </a:rPr>
              <a:t>Dashboard</a:t>
            </a:r>
          </a:p>
        </p:txBody>
      </p:sp>
      <p:pic>
        <p:nvPicPr>
          <p:cNvPr id="5" name="Picture 4">
            <a:extLst>
              <a:ext uri="{FF2B5EF4-FFF2-40B4-BE49-F238E27FC236}">
                <a16:creationId xmlns:a16="http://schemas.microsoft.com/office/drawing/2014/main" id="{87FA8D62-65CC-829B-435B-CB7963E68D3F}"/>
              </a:ext>
            </a:extLst>
          </p:cNvPr>
          <p:cNvPicPr>
            <a:picLocks noChangeAspect="1"/>
          </p:cNvPicPr>
          <p:nvPr/>
        </p:nvPicPr>
        <p:blipFill>
          <a:blip r:embed="rId3"/>
          <a:stretch>
            <a:fillRect/>
          </a:stretch>
        </p:blipFill>
        <p:spPr>
          <a:xfrm>
            <a:off x="0" y="1302034"/>
            <a:ext cx="12192000" cy="57564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838200" y="258243"/>
            <a:ext cx="10515600" cy="902501"/>
          </a:xfrm>
        </p:spPr>
        <p:txBody>
          <a:bodyPr/>
          <a:lstStyle/>
          <a:p>
            <a:r>
              <a:rPr lang="en-IN" sz="4400" b="1" dirty="0">
                <a:latin typeface="Segoe UI Semibold" panose="020B0702040204020203" pitchFamily="34" charset="0"/>
                <a:cs typeface="Segoe UI Semibold" panose="020B0702040204020203" pitchFamily="34" charset="0"/>
              </a:rPr>
              <a:t>Conclusion</a:t>
            </a:r>
            <a:endParaRPr lang="en-IN" dirty="0"/>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677517" y="1318695"/>
            <a:ext cx="10836965" cy="5180770"/>
          </a:xfrm>
        </p:spPr>
        <p:txBody>
          <a:bodyPr>
            <a:noAutofit/>
          </a:bodyPr>
          <a:lstStyle/>
          <a:p>
            <a:pPr>
              <a:buFont typeface="Wingdings" panose="05000000000000000000" pitchFamily="2" charset="2"/>
              <a:buChar char="Ø"/>
            </a:pPr>
            <a:r>
              <a:rPr lang="en-US" sz="2000" dirty="0">
                <a:latin typeface="Segoe UI Semibold" panose="020B0702040204020203" pitchFamily="34" charset="0"/>
                <a:cs typeface="Segoe UI Semibold" panose="020B0702040204020203" pitchFamily="34" charset="0"/>
              </a:rPr>
              <a:t>Boost Ratings with Table Booking and Online Delivery</a:t>
            </a:r>
          </a:p>
          <a:p>
            <a:pPr lvl="1"/>
            <a:r>
              <a:rPr lang="en-US" sz="1600" dirty="0">
                <a:latin typeface="Segoe UI Semibold" panose="020B0702040204020203" pitchFamily="34" charset="0"/>
                <a:cs typeface="Segoe UI Semibold" panose="020B0702040204020203" pitchFamily="34" charset="0"/>
              </a:rPr>
              <a:t>Restaurants with these services have higher ratings and improved customer satisfaction.</a:t>
            </a:r>
          </a:p>
          <a:p>
            <a:pPr lvl="1"/>
            <a:r>
              <a:rPr lang="en-US" sz="1600" dirty="0">
                <a:latin typeface="Segoe UI Semibold" panose="020B0702040204020203" pitchFamily="34" charset="0"/>
                <a:cs typeface="Segoe UI Semibold" panose="020B0702040204020203" pitchFamily="34" charset="0"/>
              </a:rPr>
              <a:t>Recommended to include these services in all new restaurant openings.</a:t>
            </a:r>
            <a:endParaRPr lang="en-IN" sz="1600" dirty="0">
              <a:latin typeface="Segoe UI Semibold" panose="020B0702040204020203" pitchFamily="34" charset="0"/>
              <a:cs typeface="Segoe UI Semibold" panose="020B0702040204020203" pitchFamily="34" charset="0"/>
            </a:endParaRPr>
          </a:p>
          <a:p>
            <a:endParaRPr lang="en-IN" sz="1600" dirty="0">
              <a:latin typeface="Segoe UI Semibold" panose="020B0702040204020203" pitchFamily="34" charset="0"/>
              <a:cs typeface="Segoe UI Semibold" panose="020B0702040204020203" pitchFamily="34" charset="0"/>
            </a:endParaRPr>
          </a:p>
          <a:p>
            <a:pPr>
              <a:buFont typeface="Wingdings" panose="05000000000000000000" pitchFamily="2" charset="2"/>
              <a:buChar char="Ø"/>
            </a:pPr>
            <a:r>
              <a:rPr lang="en-US" sz="2000" dirty="0">
                <a:latin typeface="Segoe UI Semibold" panose="020B0702040204020203" pitchFamily="34" charset="0"/>
                <a:cs typeface="Segoe UI Semibold" panose="020B0702040204020203" pitchFamily="34" charset="0"/>
              </a:rPr>
              <a:t>Market Potential in Key Locations</a:t>
            </a:r>
          </a:p>
          <a:p>
            <a:pPr lvl="1"/>
            <a:r>
              <a:rPr lang="en-US" sz="1600" dirty="0">
                <a:latin typeface="Segoe UI Semibold" panose="020B0702040204020203" pitchFamily="34" charset="0"/>
                <a:cs typeface="Segoe UI Semibold" panose="020B0702040204020203" pitchFamily="34" charset="0"/>
              </a:rPr>
              <a:t>Fewer restaurants mean less competition; lower ratings highlight opportunities to improve quality.</a:t>
            </a:r>
          </a:p>
          <a:p>
            <a:pPr lvl="1"/>
            <a:r>
              <a:rPr lang="en-US" sz="1600" dirty="0">
                <a:latin typeface="Segoe UI Semibold" panose="020B0702040204020203" pitchFamily="34" charset="0"/>
                <a:cs typeface="Segoe UI Semibold" panose="020B0702040204020203" pitchFamily="34" charset="0"/>
              </a:rPr>
              <a:t>Canada, Singapore, and Sri Lanka are ideal for new restaurant openings.</a:t>
            </a:r>
            <a:endParaRPr lang="en-IN" sz="1600" dirty="0">
              <a:latin typeface="Segoe UI Semibold" panose="020B0702040204020203" pitchFamily="34" charset="0"/>
              <a:cs typeface="Segoe UI Semibold" panose="020B0702040204020203" pitchFamily="34" charset="0"/>
            </a:endParaRPr>
          </a:p>
          <a:p>
            <a:endParaRPr lang="en-IN" sz="1600" dirty="0">
              <a:latin typeface="Segoe UI Semibold" panose="020B0702040204020203" pitchFamily="34" charset="0"/>
              <a:cs typeface="Segoe UI Semibold" panose="020B0702040204020203" pitchFamily="34" charset="0"/>
            </a:endParaRPr>
          </a:p>
          <a:p>
            <a:pPr>
              <a:buFont typeface="Wingdings" panose="05000000000000000000" pitchFamily="2" charset="2"/>
              <a:buChar char="Ø"/>
            </a:pPr>
            <a:r>
              <a:rPr lang="en-US" sz="2000" dirty="0">
                <a:latin typeface="Segoe UI Semibold" panose="020B0702040204020203" pitchFamily="34" charset="0"/>
                <a:cs typeface="Segoe UI Semibold" panose="020B0702040204020203" pitchFamily="34" charset="0"/>
              </a:rPr>
              <a:t>Spending Behavior</a:t>
            </a:r>
          </a:p>
          <a:p>
            <a:pPr lvl="1"/>
            <a:r>
              <a:rPr lang="en-US" sz="1600" dirty="0">
                <a:latin typeface="Segoe UI Semibold" panose="020B0702040204020203" pitchFamily="34" charset="0"/>
                <a:cs typeface="Segoe UI Semibold" panose="020B0702040204020203" pitchFamily="34" charset="0"/>
              </a:rPr>
              <a:t>Understanding average cost for two helps tailor pricing strategies </a:t>
            </a:r>
          </a:p>
          <a:p>
            <a:pPr lvl="1"/>
            <a:r>
              <a:rPr lang="en-US" sz="1600" dirty="0">
                <a:latin typeface="Segoe UI Semibold" panose="020B0702040204020203" pitchFamily="34" charset="0"/>
                <a:cs typeface="Segoe UI Semibold" panose="020B0702040204020203" pitchFamily="34" charset="0"/>
              </a:rPr>
              <a:t>Canada has a mid-range spending market with less competition, while Singapore offers a high-end market opportunity.</a:t>
            </a:r>
          </a:p>
          <a:p>
            <a:pPr lvl="1"/>
            <a:endParaRPr lang="en-US" sz="1600" dirty="0">
              <a:latin typeface="Segoe UI Semibold" panose="020B0702040204020203" pitchFamily="34" charset="0"/>
              <a:cs typeface="Segoe UI Semibold" panose="020B0702040204020203" pitchFamily="34" charset="0"/>
            </a:endParaRPr>
          </a:p>
          <a:p>
            <a:pPr>
              <a:buFont typeface="Wingdings" panose="05000000000000000000" pitchFamily="2" charset="2"/>
              <a:buChar char="Ø"/>
            </a:pPr>
            <a:r>
              <a:rPr lang="en-US" sz="2000" dirty="0">
                <a:latin typeface="Segoe UI Semibold" panose="020B0702040204020203" pitchFamily="34" charset="0"/>
                <a:cs typeface="Segoe UI Semibold" panose="020B0702040204020203" pitchFamily="34" charset="0"/>
              </a:rPr>
              <a:t>Price Range Offerings</a:t>
            </a:r>
          </a:p>
          <a:p>
            <a:pPr lvl="1"/>
            <a:r>
              <a:rPr lang="en-US" sz="1600" dirty="0">
                <a:latin typeface="Segoe UI Semibold" panose="020B0702040204020203" pitchFamily="34" charset="0"/>
                <a:cs typeface="Segoe UI Semibold" panose="020B0702040204020203" pitchFamily="34" charset="0"/>
              </a:rPr>
              <a:t>Focus on price ranges 1-2 to attract a broader customer base.</a:t>
            </a:r>
          </a:p>
          <a:p>
            <a:pPr lvl="1"/>
            <a:r>
              <a:rPr lang="en-US" sz="1600" dirty="0">
                <a:latin typeface="Segoe UI Semibold" panose="020B0702040204020203" pitchFamily="34" charset="0"/>
                <a:cs typeface="Segoe UI Semibold" panose="020B0702040204020203" pitchFamily="34" charset="0"/>
              </a:rPr>
              <a:t>Explore niche opportunities in price ranges 3-4 where competition is lower.</a:t>
            </a:r>
            <a:endParaRPr lang="en-IN" sz="1600" dirty="0">
              <a:latin typeface="Segoe UI Semibold" panose="020B0702040204020203" pitchFamily="34" charset="0"/>
              <a:cs typeface="Segoe UI Semibold" panose="020B0702040204020203" pitchFamily="34" charset="0"/>
            </a:endParaRPr>
          </a:p>
          <a:p>
            <a:pPr marL="0" indent="0">
              <a:buNone/>
            </a:pPr>
            <a:endParaRPr lang="en-US" sz="1600" dirty="0">
              <a:latin typeface="Segoe UI Semibold" panose="020B0702040204020203" pitchFamily="34" charset="0"/>
              <a:cs typeface="Segoe UI Semibold" panose="020B0702040204020203" pitchFamily="34" charset="0"/>
            </a:endParaRPr>
          </a:p>
          <a:p>
            <a:endParaRPr lang="en-IN" sz="1600" dirty="0">
              <a:latin typeface="Segoe UI Semibold" panose="020B0702040204020203" pitchFamily="34" charset="0"/>
              <a:cs typeface="Segoe UI Semibold" panose="020B0702040204020203" pitchFamily="34" charset="0"/>
            </a:endParaRPr>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10" name="Rectangle 9">
            <a:extLst>
              <a:ext uri="{FF2B5EF4-FFF2-40B4-BE49-F238E27FC236}">
                <a16:creationId xmlns:a16="http://schemas.microsoft.com/office/drawing/2014/main" id="{F584ABEF-CFDA-471A-A1AA-79CCEA7B4D5D}"/>
              </a:ext>
            </a:extLst>
          </p:cNvPr>
          <p:cNvSpPr/>
          <p:nvPr/>
        </p:nvSpPr>
        <p:spPr>
          <a:xfrm>
            <a:off x="11965200" y="0"/>
            <a:ext cx="226800" cy="68580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7A99404-5136-4095-8A00-07A5B3B61E20}"/>
              </a:ext>
            </a:extLst>
          </p:cNvPr>
          <p:cNvSpPr/>
          <p:nvPr/>
        </p:nvSpPr>
        <p:spPr>
          <a:xfrm>
            <a:off x="0" y="6657415"/>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874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FB9CE8-C86E-43D3-BA9A-4AC5B3397E9B}"/>
              </a:ext>
            </a:extLst>
          </p:cNvPr>
          <p:cNvPicPr>
            <a:picLocks noChangeAspect="1"/>
          </p:cNvPicPr>
          <p:nvPr/>
        </p:nvPicPr>
        <p:blipFill rotWithShape="1">
          <a:blip r:embed="rId2">
            <a:extLst>
              <a:ext uri="{28A0092B-C50C-407E-A947-70E740481C1C}">
                <a14:useLocalDpi xmlns:a14="http://schemas.microsoft.com/office/drawing/2010/main" val="0"/>
              </a:ext>
            </a:extLst>
          </a:blip>
          <a:srcRect l="22683" t="5174" r="16469"/>
          <a:stretch/>
        </p:blipFill>
        <p:spPr>
          <a:xfrm>
            <a:off x="7097486" y="2888343"/>
            <a:ext cx="5094514" cy="3969657"/>
          </a:xfrm>
          <a:prstGeom prst="rect">
            <a:avLst/>
          </a:prstGeom>
        </p:spPr>
      </p:pic>
      <p:sp>
        <p:nvSpPr>
          <p:cNvPr id="2" name="Title 1">
            <a:extLst>
              <a:ext uri="{FF2B5EF4-FFF2-40B4-BE49-F238E27FC236}">
                <a16:creationId xmlns:a16="http://schemas.microsoft.com/office/drawing/2014/main" id="{674330ED-3015-43FC-B196-D8867DE82E10}"/>
              </a:ext>
            </a:extLst>
          </p:cNvPr>
          <p:cNvSpPr>
            <a:spLocks noGrp="1"/>
          </p:cNvSpPr>
          <p:nvPr>
            <p:ph type="title"/>
          </p:nvPr>
        </p:nvSpPr>
        <p:spPr>
          <a:xfrm>
            <a:off x="838200" y="2199537"/>
            <a:ext cx="10515600" cy="1377611"/>
          </a:xfrm>
        </p:spPr>
        <p:txBody>
          <a:bodyPr>
            <a:normAutofit fontScale="90000"/>
          </a:bodyPr>
          <a:lstStyle/>
          <a:p>
            <a:pPr algn="ctr"/>
            <a:r>
              <a:rPr lang="en-US" sz="9600" b="1" dirty="0">
                <a:latin typeface="Segoe UI Semibold" panose="020B0702040204020203" pitchFamily="34" charset="0"/>
                <a:cs typeface="Segoe UI Semibold" panose="020B0702040204020203" pitchFamily="34" charset="0"/>
              </a:rPr>
              <a:t>Thank you!</a:t>
            </a:r>
            <a:endParaRPr lang="en-IN" sz="9600" b="1" dirty="0"/>
          </a:p>
        </p:txBody>
      </p:sp>
      <p:sp>
        <p:nvSpPr>
          <p:cNvPr id="4" name="Rectangle 3">
            <a:extLst>
              <a:ext uri="{FF2B5EF4-FFF2-40B4-BE49-F238E27FC236}">
                <a16:creationId xmlns:a16="http://schemas.microsoft.com/office/drawing/2014/main" id="{E1EBC0C7-B90F-4177-A610-B7D1E4EAB851}"/>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2257609E-9409-4EF2-ACAF-72A05951BAC7}"/>
              </a:ext>
            </a:extLst>
          </p:cNvPr>
          <p:cNvSpPr/>
          <p:nvPr/>
        </p:nvSpPr>
        <p:spPr>
          <a:xfrm>
            <a:off x="0" y="6641548"/>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7490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838200" y="365126"/>
            <a:ext cx="10515600" cy="1211884"/>
          </a:xfrm>
        </p:spPr>
        <p:txBody>
          <a:bodyPr>
            <a:normAutofit/>
          </a:bodyPr>
          <a:lstStyle/>
          <a:p>
            <a:pPr algn="ctr"/>
            <a:r>
              <a:rPr lang="en-US" sz="4800" b="1" dirty="0">
                <a:latin typeface="Segoe UI Semibold" panose="020B0702040204020203" pitchFamily="34" charset="0"/>
                <a:cs typeface="Segoe UI Semibold" panose="020B0702040204020203" pitchFamily="34" charset="0"/>
              </a:rPr>
              <a:t>A</a:t>
            </a:r>
            <a:r>
              <a:rPr lang="en-IN" sz="4800" b="1" dirty="0">
                <a:latin typeface="Segoe UI Semibold" panose="020B0702040204020203" pitchFamily="34" charset="0"/>
                <a:cs typeface="Segoe UI Semibold" panose="020B0702040204020203" pitchFamily="34" charset="0"/>
              </a:rPr>
              <a:t>bout Zomato</a:t>
            </a:r>
          </a:p>
        </p:txBody>
      </p:sp>
      <p:pic>
        <p:nvPicPr>
          <p:cNvPr id="6" name="Content Placeholder 5">
            <a:extLst>
              <a:ext uri="{FF2B5EF4-FFF2-40B4-BE49-F238E27FC236}">
                <a16:creationId xmlns:a16="http://schemas.microsoft.com/office/drawing/2014/main" id="{26C19712-CE51-41A3-B87F-CE245639C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60" y="2210261"/>
            <a:ext cx="5088835" cy="3387947"/>
          </a:xfrm>
        </p:spPr>
      </p:pic>
      <p:sp>
        <p:nvSpPr>
          <p:cNvPr id="7" name="TextBox 6">
            <a:extLst>
              <a:ext uri="{FF2B5EF4-FFF2-40B4-BE49-F238E27FC236}">
                <a16:creationId xmlns:a16="http://schemas.microsoft.com/office/drawing/2014/main" id="{66964C00-30B6-4624-9F5F-8B81BAB96871}"/>
              </a:ext>
            </a:extLst>
          </p:cNvPr>
          <p:cNvSpPr txBox="1"/>
          <p:nvPr/>
        </p:nvSpPr>
        <p:spPr>
          <a:xfrm>
            <a:off x="6414054" y="2002548"/>
            <a:ext cx="528761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It is a </a:t>
            </a:r>
            <a:r>
              <a:rPr lang="en-US" sz="2000" b="0" i="0" dirty="0">
                <a:solidFill>
                  <a:srgbClr val="001D35"/>
                </a:solidFill>
                <a:effectLst/>
              </a:rPr>
              <a:t>Indian </a:t>
            </a:r>
            <a:r>
              <a:rPr lang="en-US" sz="2000" b="0" i="0" dirty="0">
                <a:solidFill>
                  <a:srgbClr val="FF0000"/>
                </a:solidFill>
                <a:effectLst/>
              </a:rPr>
              <a:t>multinational food delivery company and restaurant aggregator </a:t>
            </a:r>
            <a:r>
              <a:rPr lang="en-US" sz="2000" b="0" i="0" dirty="0">
                <a:solidFill>
                  <a:srgbClr val="001D35"/>
                </a:solidFill>
                <a:effectLst/>
              </a:rPr>
              <a:t>was founded in 2008 by Deepinder Goyal and Pankaj Chaddah.</a:t>
            </a:r>
          </a:p>
          <a:p>
            <a:pPr marL="285750" indent="-285750">
              <a:buFont typeface="Arial" panose="020B0604020202020204" pitchFamily="34" charset="0"/>
              <a:buChar char="•"/>
            </a:pPr>
            <a:endParaRPr lang="en-US" sz="2000" b="0" i="0" dirty="0">
              <a:solidFill>
                <a:srgbClr val="001D35"/>
              </a:solidFill>
              <a:effectLst/>
            </a:endParaRPr>
          </a:p>
          <a:p>
            <a:pPr marL="285750" indent="-285750">
              <a:buFont typeface="Arial" panose="020B0604020202020204" pitchFamily="34" charset="0"/>
              <a:buChar char="•"/>
            </a:pPr>
            <a:r>
              <a:rPr lang="en-US" sz="2000" b="0" i="0" dirty="0">
                <a:solidFill>
                  <a:srgbClr val="001D35"/>
                </a:solidFill>
                <a:effectLst/>
              </a:rPr>
              <a:t>Zomato offers </a:t>
            </a:r>
            <a:r>
              <a:rPr lang="en-US" sz="2000" b="0" i="0" dirty="0">
                <a:solidFill>
                  <a:srgbClr val="FF0000"/>
                </a:solidFill>
                <a:effectLst/>
              </a:rPr>
              <a:t>information, menus, and reviews of restaurants</a:t>
            </a:r>
            <a:r>
              <a:rPr lang="en-US" sz="2000" b="0" i="0" dirty="0">
                <a:solidFill>
                  <a:srgbClr val="001D35"/>
                </a:solidFill>
                <a:effectLst/>
              </a:rPr>
              <a:t>, as well as food delivery options from partner restaurants.</a:t>
            </a:r>
          </a:p>
          <a:p>
            <a:pPr marL="285750" indent="-285750">
              <a:buFont typeface="Arial" panose="020B0604020202020204" pitchFamily="34" charset="0"/>
              <a:buChar char="•"/>
            </a:pPr>
            <a:endParaRPr lang="en-US" sz="2000" dirty="0">
              <a:solidFill>
                <a:srgbClr val="001D35"/>
              </a:solidFill>
            </a:endParaRPr>
          </a:p>
          <a:p>
            <a:pPr marL="285750" indent="-285750">
              <a:buFont typeface="Arial" panose="020B0604020202020204" pitchFamily="34" charset="0"/>
              <a:buChar char="•"/>
            </a:pPr>
            <a:r>
              <a:rPr lang="en-US" sz="2000" b="0" i="0" dirty="0">
                <a:solidFill>
                  <a:srgbClr val="001D35"/>
                </a:solidFill>
                <a:effectLst/>
              </a:rPr>
              <a:t>Zomato also provides </a:t>
            </a:r>
            <a:r>
              <a:rPr lang="en-US" sz="2000" b="0" i="0" dirty="0">
                <a:solidFill>
                  <a:srgbClr val="FF0000"/>
                </a:solidFill>
                <a:effectLst/>
              </a:rPr>
              <a:t>an online restaurant discovery guide </a:t>
            </a:r>
            <a:r>
              <a:rPr lang="en-US" sz="2000" b="0" i="0" dirty="0">
                <a:solidFill>
                  <a:srgbClr val="001D35"/>
                </a:solidFill>
                <a:effectLst/>
              </a:rPr>
              <a:t>with information on dining out, home delivery, nightlife, and cafes.</a:t>
            </a:r>
            <a:endParaRPr lang="en-IN" sz="2000" dirty="0"/>
          </a:p>
        </p:txBody>
      </p:sp>
      <p:sp>
        <p:nvSpPr>
          <p:cNvPr id="8" name="Rectangle 7">
            <a:extLst>
              <a:ext uri="{FF2B5EF4-FFF2-40B4-BE49-F238E27FC236}">
                <a16:creationId xmlns:a16="http://schemas.microsoft.com/office/drawing/2014/main" id="{D91993D2-4413-4F65-BDDA-91B9314F6865}"/>
              </a:ext>
            </a:extLst>
          </p:cNvPr>
          <p:cNvSpPr/>
          <p:nvPr/>
        </p:nvSpPr>
        <p:spPr>
          <a:xfrm>
            <a:off x="6095999" y="6632711"/>
            <a:ext cx="6096001"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1B2D76-E949-44A8-A3E6-BC13F30A5592}"/>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562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838200" y="200585"/>
            <a:ext cx="10515600" cy="1075474"/>
          </a:xfrm>
        </p:spPr>
        <p:txBody>
          <a:bodyPr/>
          <a:lstStyle/>
          <a:p>
            <a:r>
              <a:rPr lang="en-IN" sz="4400" b="1" dirty="0">
                <a:latin typeface="Segoe UI Semibold" panose="020B0702040204020203" pitchFamily="34" charset="0"/>
                <a:cs typeface="Segoe UI Semibold" panose="020B0702040204020203" pitchFamily="34" charset="0"/>
              </a:rPr>
              <a:t>Problem Statement</a:t>
            </a:r>
            <a:endParaRPr lang="en-IN" dirty="0"/>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677517" y="1276059"/>
            <a:ext cx="10836965" cy="5180770"/>
          </a:xfrm>
        </p:spPr>
        <p:txBody>
          <a:bodyPr>
            <a:noAutofit/>
          </a:bodyPr>
          <a:lstStyle/>
          <a:p>
            <a:r>
              <a:rPr lang="en-US" sz="1800" dirty="0">
                <a:solidFill>
                  <a:srgbClr val="001D35"/>
                </a:solidFill>
              </a:rPr>
              <a:t>Zomato</a:t>
            </a:r>
            <a:r>
              <a:rPr lang="en-US" sz="1800" dirty="0"/>
              <a:t> </a:t>
            </a:r>
            <a:r>
              <a:rPr lang="en-US" sz="1800" dirty="0">
                <a:solidFill>
                  <a:srgbClr val="001D35"/>
                </a:solidFill>
              </a:rPr>
              <a:t>team is looking </a:t>
            </a:r>
            <a:r>
              <a:rPr lang="en-US" sz="1800" dirty="0">
                <a:solidFill>
                  <a:srgbClr val="FF0000"/>
                </a:solidFill>
              </a:rPr>
              <a:t>for business expansion</a:t>
            </a:r>
            <a:r>
              <a:rPr lang="en-US" sz="1800" dirty="0">
                <a:solidFill>
                  <a:srgbClr val="001D35"/>
                </a:solidFill>
              </a:rPr>
              <a:t> and want to </a:t>
            </a:r>
            <a:r>
              <a:rPr lang="en-US" sz="1800" dirty="0">
                <a:solidFill>
                  <a:srgbClr val="FF0000"/>
                </a:solidFill>
              </a:rPr>
              <a:t>open new restaurants</a:t>
            </a:r>
            <a:r>
              <a:rPr lang="en-US" sz="1800" dirty="0">
                <a:solidFill>
                  <a:srgbClr val="001D35"/>
                </a:solidFill>
              </a:rPr>
              <a:t>.</a:t>
            </a:r>
          </a:p>
          <a:p>
            <a:r>
              <a:rPr lang="en-US" sz="1800" dirty="0">
                <a:solidFill>
                  <a:srgbClr val="001D35"/>
                </a:solidFill>
              </a:rPr>
              <a:t>Key focus areas:</a:t>
            </a:r>
          </a:p>
          <a:p>
            <a:pPr lvl="1"/>
            <a:r>
              <a:rPr lang="en-US" sz="1800" dirty="0"/>
              <a:t>Analyzing total restaurants that are currently in business. Country-wise restaurant distribution. </a:t>
            </a:r>
          </a:p>
          <a:p>
            <a:pPr lvl="1"/>
            <a:r>
              <a:rPr lang="en-US" sz="1800" dirty="0"/>
              <a:t>Ratings and votes distribution to get an understanding of customer feedback and preferences</a:t>
            </a:r>
          </a:p>
          <a:p>
            <a:pPr lvl="1"/>
            <a:r>
              <a:rPr lang="en-US" sz="1800" dirty="0"/>
              <a:t>Availability of effective and quick help through online delivery and table booking options. </a:t>
            </a:r>
          </a:p>
          <a:p>
            <a:r>
              <a:rPr lang="en-US" sz="1800" dirty="0"/>
              <a:t>Key metrics:</a:t>
            </a:r>
          </a:p>
          <a:p>
            <a:pPr lvl="1"/>
            <a:r>
              <a:rPr lang="en-US" sz="1800" b="1" dirty="0"/>
              <a:t>Restaurant ID</a:t>
            </a:r>
            <a:r>
              <a:rPr lang="en-US" sz="1800" dirty="0"/>
              <a:t>: Unique identifier for each restaurant.</a:t>
            </a:r>
          </a:p>
          <a:p>
            <a:pPr lvl="1"/>
            <a:r>
              <a:rPr lang="en-US" sz="1800" b="1" dirty="0"/>
              <a:t>Restaurant Name</a:t>
            </a:r>
            <a:r>
              <a:rPr lang="en-US" sz="1800" dirty="0"/>
              <a:t>: The name of the restaurant.</a:t>
            </a:r>
          </a:p>
          <a:p>
            <a:pPr lvl="1"/>
            <a:r>
              <a:rPr lang="en-US" sz="1800" b="1" dirty="0"/>
              <a:t>Cuisines</a:t>
            </a:r>
            <a:r>
              <a:rPr lang="en-US" sz="1800" dirty="0"/>
              <a:t>: The type of cuisine offered by the restaurant.</a:t>
            </a:r>
          </a:p>
          <a:p>
            <a:pPr lvl="1"/>
            <a:r>
              <a:rPr lang="en-US" sz="1800" b="1" dirty="0"/>
              <a:t>Has_Table_booking</a:t>
            </a:r>
            <a:r>
              <a:rPr lang="en-US" sz="1800" dirty="0"/>
              <a:t>: Indicates whether the restaurant has a table booking option (Yes/No).</a:t>
            </a:r>
          </a:p>
          <a:p>
            <a:pPr lvl="1"/>
            <a:r>
              <a:rPr lang="en-US" sz="1800" b="1" dirty="0"/>
              <a:t>Has_Online_delivery</a:t>
            </a:r>
            <a:r>
              <a:rPr lang="en-US" sz="1800" dirty="0"/>
              <a:t>: Indicates whether the restaurant offers online delivery (Yes/No). </a:t>
            </a:r>
          </a:p>
          <a:p>
            <a:pPr lvl="1"/>
            <a:r>
              <a:rPr lang="en-US" sz="1800" b="1" dirty="0"/>
              <a:t>Price_range</a:t>
            </a:r>
            <a:r>
              <a:rPr lang="en-US" sz="1800" dirty="0"/>
              <a:t>: A numeric value indicating the price range category of the restaurant.</a:t>
            </a:r>
          </a:p>
          <a:p>
            <a:pPr lvl="1"/>
            <a:r>
              <a:rPr lang="en-US" sz="1800" b="1" dirty="0"/>
              <a:t>Votes</a:t>
            </a:r>
            <a:r>
              <a:rPr lang="en-US" sz="1800" dirty="0"/>
              <a:t>: The number of votes or ratings/(feedback) received by the restaurant.</a:t>
            </a:r>
          </a:p>
          <a:p>
            <a:pPr lvl="1"/>
            <a:r>
              <a:rPr lang="en-US" sz="1800" b="1" dirty="0"/>
              <a:t>Average_Cost_for_two</a:t>
            </a:r>
            <a:r>
              <a:rPr lang="en-US" sz="1800" dirty="0"/>
              <a:t>: The average cost for two people dining at the restaurant.</a:t>
            </a:r>
          </a:p>
          <a:p>
            <a:pPr lvl="1"/>
            <a:r>
              <a:rPr lang="en-US" sz="1800" b="1" dirty="0"/>
              <a:t>Rating</a:t>
            </a:r>
            <a:r>
              <a:rPr lang="en-US" sz="1800" dirty="0"/>
              <a:t>: The overall rating of the restaurant is based on user reviews.</a:t>
            </a:r>
          </a:p>
          <a:p>
            <a:pPr lvl="1"/>
            <a:r>
              <a:rPr lang="en-US" sz="1800" b="1" dirty="0"/>
              <a:t>Datekey_opening</a:t>
            </a:r>
            <a:r>
              <a:rPr lang="en-US" sz="1800" dirty="0"/>
              <a:t>: The date when the restaurant was opened.</a:t>
            </a:r>
          </a:p>
          <a:p>
            <a:endParaRPr lang="en-US" sz="1800" dirty="0"/>
          </a:p>
          <a:p>
            <a:endParaRPr lang="en-IN" sz="1800" dirty="0"/>
          </a:p>
          <a:p>
            <a:endParaRPr lang="en-IN" sz="1800" dirty="0"/>
          </a:p>
          <a:p>
            <a:pPr marL="0" indent="0">
              <a:buNone/>
            </a:pPr>
            <a:endParaRPr lang="en-US" sz="1800" dirty="0"/>
          </a:p>
          <a:p>
            <a:endParaRPr lang="en-IN" sz="1800" dirty="0"/>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Content Placeholder 2">
            <a:extLst>
              <a:ext uri="{FF2B5EF4-FFF2-40B4-BE49-F238E27FC236}">
                <a16:creationId xmlns:a16="http://schemas.microsoft.com/office/drawing/2014/main" id="{3E26B657-2BF2-4A3F-997B-DF100B80D30E}"/>
              </a:ext>
            </a:extLst>
          </p:cNvPr>
          <p:cNvSpPr txBox="1">
            <a:spLocks/>
          </p:cNvSpPr>
          <p:nvPr/>
        </p:nvSpPr>
        <p:spPr>
          <a:xfrm>
            <a:off x="838198" y="1950693"/>
            <a:ext cx="10836965" cy="14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p>
        </p:txBody>
      </p:sp>
      <p:sp>
        <p:nvSpPr>
          <p:cNvPr id="6" name="Content Placeholder 2">
            <a:extLst>
              <a:ext uri="{FF2B5EF4-FFF2-40B4-BE49-F238E27FC236}">
                <a16:creationId xmlns:a16="http://schemas.microsoft.com/office/drawing/2014/main" id="{13B362D8-C4AE-4C3A-A193-A0972B083A45}"/>
              </a:ext>
            </a:extLst>
          </p:cNvPr>
          <p:cNvSpPr txBox="1">
            <a:spLocks/>
          </p:cNvSpPr>
          <p:nvPr/>
        </p:nvSpPr>
        <p:spPr>
          <a:xfrm>
            <a:off x="838198" y="3203162"/>
            <a:ext cx="10836965" cy="3408291"/>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a:solidFill>
                  <a:srgbClr val="001D35"/>
                </a:solidFill>
              </a:defRPr>
            </a:lvl1pPr>
            <a:lvl2pPr marL="685800" lvl="1" indent="-228600">
              <a:lnSpc>
                <a:spcPct val="90000"/>
              </a:lnSpc>
              <a:spcBef>
                <a:spcPts val="500"/>
              </a:spcBef>
              <a:buFont typeface="Arial" panose="020B0604020202020204" pitchFamily="34" charset="0"/>
              <a:buChar cha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10" name="Rectangle 9">
            <a:extLst>
              <a:ext uri="{FF2B5EF4-FFF2-40B4-BE49-F238E27FC236}">
                <a16:creationId xmlns:a16="http://schemas.microsoft.com/office/drawing/2014/main" id="{F584ABEF-CFDA-471A-A1AA-79CCEA7B4D5D}"/>
              </a:ext>
            </a:extLst>
          </p:cNvPr>
          <p:cNvSpPr/>
          <p:nvPr/>
        </p:nvSpPr>
        <p:spPr>
          <a:xfrm>
            <a:off x="11965200" y="0"/>
            <a:ext cx="226800" cy="68580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7A99404-5136-4095-8A00-07A5B3B61E20}"/>
              </a:ext>
            </a:extLst>
          </p:cNvPr>
          <p:cNvSpPr/>
          <p:nvPr/>
        </p:nvSpPr>
        <p:spPr>
          <a:xfrm>
            <a:off x="0" y="6657415"/>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722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C8A-B9D7-442B-805B-8C8DE57ED462}"/>
              </a:ext>
            </a:extLst>
          </p:cNvPr>
          <p:cNvSpPr>
            <a:spLocks noGrp="1"/>
          </p:cNvSpPr>
          <p:nvPr>
            <p:ph type="title"/>
          </p:nvPr>
        </p:nvSpPr>
        <p:spPr>
          <a:xfrm>
            <a:off x="838200" y="335124"/>
            <a:ext cx="10515600" cy="1185379"/>
          </a:xfrm>
        </p:spPr>
        <p:txBody>
          <a:bodyPr vert="horz" lIns="91440" tIns="45720" rIns="91440" bIns="45720" rtlCol="0" anchor="ctr">
            <a:normAutofit/>
          </a:bodyPr>
          <a:lstStyle/>
          <a:p>
            <a:pPr algn="ctr"/>
            <a:r>
              <a:rPr lang="en-US" b="1" dirty="0">
                <a:latin typeface="Segoe UI Semibold" panose="020B0702040204020203" pitchFamily="34" charset="0"/>
                <a:cs typeface="Segoe UI Semibold" panose="020B0702040204020203" pitchFamily="34" charset="0"/>
              </a:rPr>
              <a:t>Analysis Approach</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21C47EAD-551E-45AC-9148-E06D23A86D19}"/>
              </a:ext>
            </a:extLst>
          </p:cNvPr>
          <p:cNvSpPr>
            <a:spLocks noGrp="1"/>
          </p:cNvSpPr>
          <p:nvPr>
            <p:ph idx="1"/>
          </p:nvPr>
        </p:nvSpPr>
        <p:spPr>
          <a:xfrm>
            <a:off x="838200" y="1855627"/>
            <a:ext cx="10515600" cy="4667250"/>
          </a:xfrm>
        </p:spPr>
        <p:txBody>
          <a:bodyPr anchor="ctr">
            <a:normAutofit lnSpcReduction="10000"/>
          </a:bodyPr>
          <a:lstStyle/>
          <a:p>
            <a:r>
              <a:rPr lang="en-US" sz="2000" b="1" dirty="0">
                <a:latin typeface="Segoe UI Semibold" panose="020B0702040204020203" pitchFamily="34" charset="0"/>
                <a:cs typeface="Segoe UI Semibold" panose="020B0702040204020203" pitchFamily="34" charset="0"/>
              </a:rPr>
              <a:t>Data cleaning </a:t>
            </a:r>
          </a:p>
          <a:p>
            <a:endParaRPr lang="en-US" sz="2000" b="1" dirty="0">
              <a:latin typeface="Segoe UI Semibold" panose="020B0702040204020203" pitchFamily="34" charset="0"/>
              <a:cs typeface="Segoe UI Semibold" panose="020B0702040204020203" pitchFamily="34" charset="0"/>
            </a:endParaRPr>
          </a:p>
          <a:p>
            <a:pPr lvl="1"/>
            <a:r>
              <a:rPr lang="en-US" sz="1800" dirty="0">
                <a:latin typeface="Segoe UI Semibold" panose="020B0702040204020203" pitchFamily="34" charset="0"/>
                <a:cs typeface="Segoe UI Semibold" panose="020B0702040204020203" pitchFamily="34" charset="0"/>
              </a:rPr>
              <a:t>Used functions like COUNTBLANK() to check for missing values in all columns, removed the missing values from cuisines column.</a:t>
            </a:r>
          </a:p>
          <a:p>
            <a:pPr lvl="1"/>
            <a:endParaRPr lang="en-US" sz="1800" dirty="0">
              <a:latin typeface="Segoe UI Semibold" panose="020B0702040204020203" pitchFamily="34" charset="0"/>
              <a:cs typeface="Segoe UI Semibold" panose="020B0702040204020203" pitchFamily="34" charset="0"/>
            </a:endParaRPr>
          </a:p>
          <a:p>
            <a:pPr lvl="1"/>
            <a:r>
              <a:rPr lang="en-US" sz="1800" dirty="0">
                <a:latin typeface="Segoe UI Semibold" panose="020B0702040204020203" pitchFamily="34" charset="0"/>
                <a:cs typeface="Segoe UI Semibold" panose="020B0702040204020203" pitchFamily="34" charset="0"/>
              </a:rPr>
              <a:t>VLOOKUP(), LEFT(), MID()+FIND() were used to insert relevant data such as Country names, Year,  Currency formatting.</a:t>
            </a:r>
          </a:p>
          <a:p>
            <a:pPr lvl="1"/>
            <a:endParaRPr lang="en-US" sz="1800" dirty="0">
              <a:latin typeface="Segoe UI Semibold" panose="020B0702040204020203" pitchFamily="34" charset="0"/>
              <a:cs typeface="Segoe UI Semibold" panose="020B0702040204020203" pitchFamily="34" charset="0"/>
            </a:endParaRPr>
          </a:p>
          <a:p>
            <a:pPr lvl="1"/>
            <a:r>
              <a:rPr lang="en-US" sz="1800" dirty="0">
                <a:latin typeface="Segoe UI Semibold" panose="020B0702040204020203" pitchFamily="34" charset="0"/>
                <a:cs typeface="Segoe UI Semibold" panose="020B0702040204020203" pitchFamily="34" charset="0"/>
              </a:rPr>
              <a:t>Pivot tables were inserted for quick summarization of required metrics and identify patterns in the data.</a:t>
            </a:r>
          </a:p>
          <a:p>
            <a:pPr lvl="1"/>
            <a:endParaRPr lang="en-US" sz="1800" dirty="0">
              <a:latin typeface="Segoe UI Semibold" panose="020B0702040204020203" pitchFamily="34" charset="0"/>
              <a:cs typeface="Segoe UI Semibold" panose="020B0702040204020203" pitchFamily="34" charset="0"/>
            </a:endParaRPr>
          </a:p>
          <a:p>
            <a:pPr lvl="1"/>
            <a:r>
              <a:rPr lang="en-US" sz="1800" dirty="0">
                <a:latin typeface="Segoe UI Semibold" panose="020B0702040204020203" pitchFamily="34" charset="0"/>
                <a:cs typeface="Segoe UI Semibold" panose="020B0702040204020203" pitchFamily="34" charset="0"/>
              </a:rPr>
              <a:t>Data was filtered and sorted and corelated with different metrics like ratings, average cost for two, etc. to identify trends and behavior patterns of the data.</a:t>
            </a:r>
          </a:p>
          <a:p>
            <a:pPr lvl="1"/>
            <a:endParaRPr lang="en-US" sz="1800" dirty="0">
              <a:latin typeface="Segoe UI Semibold" panose="020B0702040204020203" pitchFamily="34" charset="0"/>
              <a:cs typeface="Segoe UI Semibold" panose="020B0702040204020203" pitchFamily="34" charset="0"/>
            </a:endParaRPr>
          </a:p>
          <a:p>
            <a:pPr lvl="1"/>
            <a:r>
              <a:rPr lang="en-US" sz="1800" dirty="0">
                <a:latin typeface="Segoe UI Semibold" panose="020B0702040204020203" pitchFamily="34" charset="0"/>
                <a:cs typeface="Segoe UI Semibold" panose="020B0702040204020203" pitchFamily="34" charset="0"/>
              </a:rPr>
              <a:t>Charts and slicers were created and added to a dashboard to provide a concise representation of the data and help guide the discussion of new restaurants.</a:t>
            </a:r>
          </a:p>
        </p:txBody>
      </p:sp>
      <p:sp>
        <p:nvSpPr>
          <p:cNvPr id="4" name="Rectangle 3">
            <a:extLst>
              <a:ext uri="{FF2B5EF4-FFF2-40B4-BE49-F238E27FC236}">
                <a16:creationId xmlns:a16="http://schemas.microsoft.com/office/drawing/2014/main" id="{26BB0B4E-8B82-42A4-AF30-83703F1A86E4}"/>
              </a:ext>
            </a:extLst>
          </p:cNvPr>
          <p:cNvSpPr/>
          <p:nvPr/>
        </p:nvSpPr>
        <p:spPr>
          <a:xfrm>
            <a:off x="1" y="0"/>
            <a:ext cx="226800" cy="68580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64EE36C-D43F-4A25-9F3B-F50AA528E5AD}"/>
              </a:ext>
            </a:extLst>
          </p:cNvPr>
          <p:cNvSpPr/>
          <p:nvPr/>
        </p:nvSpPr>
        <p:spPr>
          <a:xfrm>
            <a:off x="11965199" y="0"/>
            <a:ext cx="226800" cy="68580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254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829917" y="327543"/>
            <a:ext cx="10515600" cy="1075474"/>
          </a:xfrm>
        </p:spPr>
        <p:txBody>
          <a:bodyPr/>
          <a:lstStyle/>
          <a:p>
            <a:r>
              <a:rPr lang="en-US" b="1" dirty="0">
                <a:latin typeface="Segoe UI Semibold" panose="020B0702040204020203" pitchFamily="34" charset="0"/>
                <a:cs typeface="Segoe UI Semibold" panose="020B0702040204020203" pitchFamily="34" charset="0"/>
              </a:rPr>
              <a:t>Overview</a:t>
            </a:r>
            <a:endParaRPr lang="en-IN" dirty="0"/>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677517" y="1276059"/>
            <a:ext cx="10836965" cy="5180770"/>
          </a:xfrm>
        </p:spPr>
        <p:txBody>
          <a:bodyPr>
            <a:noAutofit/>
          </a:bodyPr>
          <a:lstStyle/>
          <a:p>
            <a:endParaRPr lang="en-US" sz="1800" dirty="0"/>
          </a:p>
          <a:p>
            <a:endParaRPr lang="en-IN" sz="1800" dirty="0"/>
          </a:p>
          <a:p>
            <a:endParaRPr lang="en-IN" sz="1800" dirty="0"/>
          </a:p>
          <a:p>
            <a:pPr marL="0" indent="0">
              <a:buNone/>
            </a:pPr>
            <a:endParaRPr lang="en-US" sz="1800" dirty="0"/>
          </a:p>
          <a:p>
            <a:endParaRPr lang="en-IN" sz="1800" dirty="0"/>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Content Placeholder 2">
            <a:extLst>
              <a:ext uri="{FF2B5EF4-FFF2-40B4-BE49-F238E27FC236}">
                <a16:creationId xmlns:a16="http://schemas.microsoft.com/office/drawing/2014/main" id="{3E26B657-2BF2-4A3F-997B-DF100B80D30E}"/>
              </a:ext>
            </a:extLst>
          </p:cNvPr>
          <p:cNvSpPr txBox="1">
            <a:spLocks/>
          </p:cNvSpPr>
          <p:nvPr/>
        </p:nvSpPr>
        <p:spPr>
          <a:xfrm>
            <a:off x="838198" y="1950693"/>
            <a:ext cx="10836965" cy="14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p>
        </p:txBody>
      </p:sp>
      <p:sp>
        <p:nvSpPr>
          <p:cNvPr id="6" name="Content Placeholder 2">
            <a:extLst>
              <a:ext uri="{FF2B5EF4-FFF2-40B4-BE49-F238E27FC236}">
                <a16:creationId xmlns:a16="http://schemas.microsoft.com/office/drawing/2014/main" id="{13B362D8-C4AE-4C3A-A193-A0972B083A45}"/>
              </a:ext>
            </a:extLst>
          </p:cNvPr>
          <p:cNvSpPr txBox="1">
            <a:spLocks/>
          </p:cNvSpPr>
          <p:nvPr/>
        </p:nvSpPr>
        <p:spPr>
          <a:xfrm>
            <a:off x="838198" y="3203162"/>
            <a:ext cx="10836965" cy="3408291"/>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a:solidFill>
                  <a:srgbClr val="001D35"/>
                </a:solidFill>
              </a:defRPr>
            </a:lvl1pPr>
            <a:lvl2pPr marL="685800" lvl="1" indent="-228600">
              <a:lnSpc>
                <a:spcPct val="90000"/>
              </a:lnSpc>
              <a:spcBef>
                <a:spcPts val="500"/>
              </a:spcBef>
              <a:buFont typeface="Arial" panose="020B0604020202020204" pitchFamily="34" charset="0"/>
              <a:buChar cha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10" name="Rectangle 9">
            <a:extLst>
              <a:ext uri="{FF2B5EF4-FFF2-40B4-BE49-F238E27FC236}">
                <a16:creationId xmlns:a16="http://schemas.microsoft.com/office/drawing/2014/main" id="{F584ABEF-CFDA-471A-A1AA-79CCEA7B4D5D}"/>
              </a:ext>
            </a:extLst>
          </p:cNvPr>
          <p:cNvSpPr/>
          <p:nvPr/>
        </p:nvSpPr>
        <p:spPr>
          <a:xfrm>
            <a:off x="11976000" y="0"/>
            <a:ext cx="216000" cy="68580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7A99404-5136-4095-8A00-07A5B3B61E20}"/>
              </a:ext>
            </a:extLst>
          </p:cNvPr>
          <p:cNvSpPr/>
          <p:nvPr/>
        </p:nvSpPr>
        <p:spPr>
          <a:xfrm>
            <a:off x="0" y="-20010"/>
            <a:ext cx="6096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6F4D6A4-5FF9-476E-A799-49B49E43C852}"/>
              </a:ext>
            </a:extLst>
          </p:cNvPr>
          <p:cNvSpPr txBox="1"/>
          <p:nvPr/>
        </p:nvSpPr>
        <p:spPr>
          <a:xfrm>
            <a:off x="677517" y="1699310"/>
            <a:ext cx="10668000" cy="4893647"/>
          </a:xfrm>
          <a:prstGeom prst="rect">
            <a:avLst/>
          </a:prstGeom>
          <a:noFill/>
        </p:spPr>
        <p:txBody>
          <a:bodyPr wrap="square" rtlCol="0">
            <a:spAutoFit/>
          </a:bodyPr>
          <a:lstStyle/>
          <a:p>
            <a:r>
              <a:rPr lang="en-US" sz="2400" dirty="0"/>
              <a:t>Total Number of Restaurants: 9542</a:t>
            </a:r>
          </a:p>
          <a:p>
            <a:endParaRPr lang="en-US" sz="2400" dirty="0"/>
          </a:p>
          <a:p>
            <a:r>
              <a:rPr lang="en-US" sz="2400" dirty="0"/>
              <a:t>Total Countries : 		15</a:t>
            </a:r>
          </a:p>
          <a:p>
            <a:endParaRPr lang="en-US" sz="2400" dirty="0"/>
          </a:p>
          <a:p>
            <a:r>
              <a:rPr lang="en-US" sz="2400" dirty="0"/>
              <a:t>Global Average Ratings:	2.9</a:t>
            </a:r>
          </a:p>
          <a:p>
            <a:endParaRPr lang="en-US" sz="2400" dirty="0"/>
          </a:p>
          <a:p>
            <a:endParaRPr lang="en-US" sz="2400" dirty="0"/>
          </a:p>
          <a:p>
            <a:endParaRPr lang="en-US" sz="2400" dirty="0"/>
          </a:p>
          <a:p>
            <a:endParaRPr lang="en-US" sz="2400" dirty="0"/>
          </a:p>
          <a:p>
            <a:endParaRPr lang="en-US" sz="2400" dirty="0"/>
          </a:p>
          <a:p>
            <a:r>
              <a:rPr lang="en-IN" sz="2400" dirty="0"/>
              <a:t>India has the highest number of restaurants with 8652 restaurants followed by United States of America with 425 restaurants.</a:t>
            </a:r>
          </a:p>
          <a:p>
            <a:r>
              <a:rPr lang="en-IN" sz="2400" dirty="0"/>
              <a:t> </a:t>
            </a:r>
          </a:p>
        </p:txBody>
      </p:sp>
      <p:pic>
        <p:nvPicPr>
          <p:cNvPr id="11" name="Picture 10">
            <a:extLst>
              <a:ext uri="{FF2B5EF4-FFF2-40B4-BE49-F238E27FC236}">
                <a16:creationId xmlns:a16="http://schemas.microsoft.com/office/drawing/2014/main" id="{32A038E3-EE01-4261-B876-43439A4BA5B7}"/>
              </a:ext>
            </a:extLst>
          </p:cNvPr>
          <p:cNvPicPr>
            <a:picLocks noChangeAspect="1"/>
          </p:cNvPicPr>
          <p:nvPr/>
        </p:nvPicPr>
        <p:blipFill rotWithShape="1">
          <a:blip r:embed="rId2">
            <a:extLst>
              <a:ext uri="{28A0092B-C50C-407E-A947-70E740481C1C}">
                <a14:useLocalDpi xmlns:a14="http://schemas.microsoft.com/office/drawing/2010/main" val="0"/>
              </a:ext>
            </a:extLst>
          </a:blip>
          <a:srcRect l="1545" t="3133" r="2163" b="3217"/>
          <a:stretch/>
        </p:blipFill>
        <p:spPr>
          <a:xfrm>
            <a:off x="8624064" y="3955965"/>
            <a:ext cx="2253250" cy="940752"/>
          </a:xfrm>
          <a:prstGeom prst="rect">
            <a:avLst/>
          </a:prstGeom>
        </p:spPr>
      </p:pic>
      <p:pic>
        <p:nvPicPr>
          <p:cNvPr id="13" name="Picture 12">
            <a:extLst>
              <a:ext uri="{FF2B5EF4-FFF2-40B4-BE49-F238E27FC236}">
                <a16:creationId xmlns:a16="http://schemas.microsoft.com/office/drawing/2014/main" id="{3C829F55-BA6D-4B74-912D-4138786A3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88" y="3955966"/>
            <a:ext cx="2340000" cy="973068"/>
          </a:xfrm>
          <a:prstGeom prst="rect">
            <a:avLst/>
          </a:prstGeom>
        </p:spPr>
      </p:pic>
      <p:pic>
        <p:nvPicPr>
          <p:cNvPr id="15" name="Picture 14">
            <a:extLst>
              <a:ext uri="{FF2B5EF4-FFF2-40B4-BE49-F238E27FC236}">
                <a16:creationId xmlns:a16="http://schemas.microsoft.com/office/drawing/2014/main" id="{E825BC01-3DB8-439E-BF21-3EFBCC5F1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376" y="3955965"/>
            <a:ext cx="2340000" cy="975979"/>
          </a:xfrm>
          <a:prstGeom prst="rect">
            <a:avLst/>
          </a:prstGeom>
        </p:spPr>
      </p:pic>
    </p:spTree>
    <p:extLst>
      <p:ext uri="{BB962C8B-B14F-4D97-AF65-F5344CB8AC3E}">
        <p14:creationId xmlns:p14="http://schemas.microsoft.com/office/powerpoint/2010/main" val="4767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DROBO-FS\QuickDrops\JB\PPTX NG\Droplets\LightingOverlay.png"/>
          <p:cNvSpPr/>
          <p:nvPr/>
        </p:nvSpPr>
        <p:spPr>
          <a:xfrm>
            <a:off x="0" y="25399"/>
            <a:ext cx="12192003" cy="6858001"/>
          </a:xfrm>
          <a:custGeom>
            <a:avLst/>
            <a:gdLst/>
            <a:ahLst/>
            <a:cxnLst/>
            <a:rect l="l" t="t" r="r" b="b"/>
            <a:pathLst>
              <a:path w="18288004" h="10287002">
                <a:moveTo>
                  <a:pt x="0" y="0"/>
                </a:moveTo>
                <a:lnTo>
                  <a:pt x="18288004" y="0"/>
                </a:lnTo>
                <a:lnTo>
                  <a:pt x="18288004" y="10287002"/>
                </a:lnTo>
                <a:lnTo>
                  <a:pt x="0" y="10287002"/>
                </a:lnTo>
                <a:lnTo>
                  <a:pt x="0" y="0"/>
                </a:lnTo>
                <a:close/>
              </a:path>
            </a:pathLst>
          </a:custGeom>
          <a:blipFill>
            <a:blip r:embed="rId2"/>
            <a:stretch>
              <a:fillRect/>
            </a:stretch>
          </a:blipFill>
        </p:spPr>
        <p:txBody>
          <a:bodyPr/>
          <a:lstStyle/>
          <a:p>
            <a:endParaRPr lang="en-US" dirty="0"/>
          </a:p>
        </p:txBody>
      </p:sp>
      <p:sp>
        <p:nvSpPr>
          <p:cNvPr id="3" name="TextBox 3"/>
          <p:cNvSpPr txBox="1"/>
          <p:nvPr/>
        </p:nvSpPr>
        <p:spPr>
          <a:xfrm>
            <a:off x="974736" y="157108"/>
            <a:ext cx="9820564" cy="500137"/>
          </a:xfrm>
          <a:prstGeom prst="rect">
            <a:avLst/>
          </a:prstGeom>
        </p:spPr>
        <p:txBody>
          <a:bodyPr lIns="0" tIns="0" rIns="0" bIns="0" rtlCol="0" anchor="t">
            <a:spAutoFit/>
          </a:bodyPr>
          <a:lstStyle/>
          <a:p>
            <a:pPr algn="ctr">
              <a:lnSpc>
                <a:spcPts val="3888"/>
              </a:lnSpc>
            </a:pPr>
            <a:r>
              <a:rPr lang="en-US" sz="3600" b="1" spc="-41" dirty="0">
                <a:solidFill>
                  <a:srgbClr val="000000"/>
                </a:solidFill>
                <a:latin typeface="Arimo Bold"/>
                <a:ea typeface="Arimo Bold"/>
                <a:cs typeface="Arimo Bold"/>
                <a:sym typeface="Arimo Bold"/>
              </a:rPr>
              <a:t>Data Overview and Cleaning	</a:t>
            </a:r>
          </a:p>
        </p:txBody>
      </p:sp>
      <p:sp>
        <p:nvSpPr>
          <p:cNvPr id="4" name="Freeform 4"/>
          <p:cNvSpPr/>
          <p:nvPr/>
        </p:nvSpPr>
        <p:spPr>
          <a:xfrm>
            <a:off x="536680" y="914674"/>
            <a:ext cx="4878004" cy="2680173"/>
          </a:xfrm>
          <a:custGeom>
            <a:avLst/>
            <a:gdLst/>
            <a:ahLst/>
            <a:cxnLst/>
            <a:rect l="l" t="t" r="r" b="b"/>
            <a:pathLst>
              <a:path w="7317006" h="4020260">
                <a:moveTo>
                  <a:pt x="0" y="0"/>
                </a:moveTo>
                <a:lnTo>
                  <a:pt x="7317006" y="0"/>
                </a:lnTo>
                <a:lnTo>
                  <a:pt x="7317006" y="4020259"/>
                </a:lnTo>
                <a:lnTo>
                  <a:pt x="0" y="4020259"/>
                </a:lnTo>
                <a:lnTo>
                  <a:pt x="0" y="0"/>
                </a:lnTo>
                <a:close/>
              </a:path>
            </a:pathLst>
          </a:custGeom>
          <a:blipFill>
            <a:blip r:embed="rId3"/>
            <a:stretch>
              <a:fillRect t="-3454" b="-3454"/>
            </a:stretch>
          </a:blipFill>
        </p:spPr>
      </p:sp>
      <p:sp>
        <p:nvSpPr>
          <p:cNvPr id="5" name="TextBox 5"/>
          <p:cNvSpPr txBox="1"/>
          <p:nvPr/>
        </p:nvSpPr>
        <p:spPr>
          <a:xfrm>
            <a:off x="500231" y="3749713"/>
            <a:ext cx="4880385" cy="2808461"/>
          </a:xfrm>
          <a:prstGeom prst="rect">
            <a:avLst/>
          </a:prstGeom>
        </p:spPr>
        <p:txBody>
          <a:bodyPr lIns="0" tIns="0" rIns="0" bIns="0" rtlCol="0" anchor="t">
            <a:spAutoFit/>
          </a:bodyPr>
          <a:lstStyle/>
          <a:p>
            <a:pPr>
              <a:lnSpc>
                <a:spcPts val="4800"/>
              </a:lnSpc>
            </a:pPr>
            <a:r>
              <a:rPr lang="en-US" sz="4000" dirty="0">
                <a:solidFill>
                  <a:srgbClr val="000000"/>
                </a:solidFill>
                <a:latin typeface="Arimo"/>
                <a:ea typeface="Arimo"/>
                <a:cs typeface="Arimo"/>
                <a:sym typeface="Arimo"/>
              </a:rPr>
              <a:t>Data Overview</a:t>
            </a:r>
          </a:p>
          <a:p>
            <a:pPr marL="289574" lvl="1" indent="-144787">
              <a:lnSpc>
                <a:spcPts val="1919"/>
              </a:lnSpc>
              <a:buAutoNum type="arabicPeriod"/>
            </a:pPr>
            <a:r>
              <a:rPr lang="en-US" sz="1600" dirty="0">
                <a:solidFill>
                  <a:srgbClr val="000000"/>
                </a:solidFill>
                <a:latin typeface="Arimo"/>
                <a:ea typeface="Arimo"/>
                <a:cs typeface="Arimo"/>
                <a:sym typeface="Arimo"/>
              </a:rPr>
              <a:t>There are total 9551 restaurants in the world wide.</a:t>
            </a:r>
          </a:p>
          <a:p>
            <a:pPr marL="289574" lvl="1" indent="-144787">
              <a:lnSpc>
                <a:spcPts val="1919"/>
              </a:lnSpc>
              <a:buAutoNum type="arabicPeriod"/>
            </a:pPr>
            <a:r>
              <a:rPr lang="en-US" sz="1600" dirty="0">
                <a:solidFill>
                  <a:srgbClr val="000000"/>
                </a:solidFill>
                <a:latin typeface="Arimo"/>
                <a:ea typeface="Arimo"/>
                <a:cs typeface="Arimo"/>
                <a:sym typeface="Arimo"/>
              </a:rPr>
              <a:t>Most number of the restaurants were opened in year 2018.</a:t>
            </a:r>
          </a:p>
          <a:p>
            <a:pPr marL="289574" lvl="1" indent="-144787">
              <a:lnSpc>
                <a:spcPts val="1919"/>
              </a:lnSpc>
              <a:buAutoNum type="arabicPeriod"/>
            </a:pPr>
            <a:r>
              <a:rPr lang="en-US" sz="1600" dirty="0">
                <a:solidFill>
                  <a:srgbClr val="000000"/>
                </a:solidFill>
                <a:latin typeface="Arimo"/>
                <a:ea typeface="Arimo"/>
                <a:cs typeface="Arimo"/>
                <a:sym typeface="Arimo"/>
              </a:rPr>
              <a:t>We can see most of the restaurants have online deliveries and table bookings both.</a:t>
            </a:r>
          </a:p>
          <a:p>
            <a:pPr marL="289574" lvl="1" indent="-144787">
              <a:lnSpc>
                <a:spcPts val="1919"/>
              </a:lnSpc>
              <a:buAutoNum type="arabicPeriod"/>
            </a:pPr>
            <a:r>
              <a:rPr lang="en-US" sz="1600" dirty="0">
                <a:solidFill>
                  <a:srgbClr val="000000"/>
                </a:solidFill>
                <a:latin typeface="Arimo"/>
                <a:ea typeface="Arimo"/>
                <a:cs typeface="Arimo"/>
                <a:sym typeface="Arimo"/>
              </a:rPr>
              <a:t>Restaurants have price range between 1- 4.</a:t>
            </a:r>
          </a:p>
          <a:p>
            <a:pPr marL="289574" lvl="1" indent="-144787">
              <a:lnSpc>
                <a:spcPts val="1919"/>
              </a:lnSpc>
              <a:buAutoNum type="arabicPeriod"/>
            </a:pPr>
            <a:r>
              <a:rPr lang="en-US" sz="1600" dirty="0">
                <a:solidFill>
                  <a:srgbClr val="000000"/>
                </a:solidFill>
                <a:latin typeface="Arimo"/>
                <a:ea typeface="Arimo"/>
                <a:cs typeface="Arimo"/>
                <a:sym typeface="Arimo"/>
              </a:rPr>
              <a:t>Different restaurants has different ratings based on their cities cuisines and price range.</a:t>
            </a:r>
          </a:p>
          <a:p>
            <a:pPr marL="289574" lvl="1" indent="-144787">
              <a:lnSpc>
                <a:spcPts val="1919"/>
              </a:lnSpc>
            </a:pPr>
            <a:endParaRPr lang="en-US" sz="1600" dirty="0">
              <a:solidFill>
                <a:srgbClr val="000000"/>
              </a:solidFill>
              <a:latin typeface="Arimo"/>
              <a:ea typeface="Arimo"/>
              <a:cs typeface="Arimo"/>
              <a:sym typeface="Arimo"/>
            </a:endParaRPr>
          </a:p>
        </p:txBody>
      </p:sp>
      <p:sp>
        <p:nvSpPr>
          <p:cNvPr id="6" name="Freeform 6"/>
          <p:cNvSpPr/>
          <p:nvPr/>
        </p:nvSpPr>
        <p:spPr>
          <a:xfrm>
            <a:off x="6571129" y="899142"/>
            <a:ext cx="5235389" cy="2683235"/>
          </a:xfrm>
          <a:custGeom>
            <a:avLst/>
            <a:gdLst/>
            <a:ahLst/>
            <a:cxnLst/>
            <a:rect l="l" t="t" r="r" b="b"/>
            <a:pathLst>
              <a:path w="7853084" h="4024853">
                <a:moveTo>
                  <a:pt x="0" y="0"/>
                </a:moveTo>
                <a:lnTo>
                  <a:pt x="7853084" y="0"/>
                </a:lnTo>
                <a:lnTo>
                  <a:pt x="7853084" y="4024852"/>
                </a:lnTo>
                <a:lnTo>
                  <a:pt x="0" y="4024852"/>
                </a:lnTo>
                <a:lnTo>
                  <a:pt x="0" y="0"/>
                </a:lnTo>
                <a:close/>
              </a:path>
            </a:pathLst>
          </a:custGeom>
          <a:blipFill>
            <a:blip r:embed="rId4"/>
            <a:stretch>
              <a:fillRect t="-47557" b="-47557"/>
            </a:stretch>
          </a:blipFill>
        </p:spPr>
      </p:sp>
      <p:sp>
        <p:nvSpPr>
          <p:cNvPr id="7" name="TextBox 7"/>
          <p:cNvSpPr txBox="1"/>
          <p:nvPr/>
        </p:nvSpPr>
        <p:spPr>
          <a:xfrm>
            <a:off x="6632089" y="3749713"/>
            <a:ext cx="5319657" cy="3295774"/>
          </a:xfrm>
          <a:prstGeom prst="rect">
            <a:avLst/>
          </a:prstGeom>
        </p:spPr>
        <p:txBody>
          <a:bodyPr lIns="0" tIns="0" rIns="0" bIns="0" rtlCol="0" anchor="t">
            <a:spAutoFit/>
          </a:bodyPr>
          <a:lstStyle/>
          <a:p>
            <a:pPr>
              <a:lnSpc>
                <a:spcPts val="4800"/>
              </a:lnSpc>
            </a:pPr>
            <a:r>
              <a:rPr lang="en-US" sz="4000">
                <a:solidFill>
                  <a:srgbClr val="000000"/>
                </a:solidFill>
                <a:latin typeface="Arimo"/>
                <a:ea typeface="Arimo"/>
                <a:cs typeface="Arimo"/>
                <a:sym typeface="Arimo"/>
              </a:rPr>
              <a:t>Data Cleaning</a:t>
            </a:r>
          </a:p>
          <a:p>
            <a:pPr marL="289574" lvl="1" indent="-144787">
              <a:lnSpc>
                <a:spcPts val="1919"/>
              </a:lnSpc>
              <a:buAutoNum type="arabicPeriod"/>
            </a:pPr>
            <a:r>
              <a:rPr lang="en-US" sz="1600">
                <a:solidFill>
                  <a:srgbClr val="000000"/>
                </a:solidFill>
                <a:latin typeface="Arimo"/>
                <a:ea typeface="Arimo"/>
                <a:cs typeface="Arimo"/>
                <a:sym typeface="Arimo"/>
              </a:rPr>
              <a:t>There are null values present in columns Longitude, Latitude and votes are replaced by their average respectively.</a:t>
            </a:r>
          </a:p>
          <a:p>
            <a:pPr marL="289574" lvl="1" indent="-144787">
              <a:lnSpc>
                <a:spcPts val="1919"/>
              </a:lnSpc>
              <a:buAutoNum type="arabicPeriod"/>
            </a:pPr>
            <a:r>
              <a:rPr lang="en-US" sz="1600">
                <a:solidFill>
                  <a:srgbClr val="000000"/>
                </a:solidFill>
                <a:latin typeface="Arimo"/>
                <a:ea typeface="Arimo"/>
                <a:cs typeface="Arimo"/>
                <a:sym typeface="Arimo"/>
              </a:rPr>
              <a:t>There are 9 blank cells found in the column cuisines are replaced by cuisines based on their country codes.</a:t>
            </a:r>
          </a:p>
          <a:p>
            <a:pPr marL="289574" lvl="1" indent="-144787">
              <a:lnSpc>
                <a:spcPts val="1919"/>
              </a:lnSpc>
              <a:buAutoNum type="arabicPeriod"/>
            </a:pPr>
            <a:r>
              <a:rPr lang="en-US" sz="1600">
                <a:solidFill>
                  <a:srgbClr val="000000"/>
                </a:solidFill>
                <a:latin typeface="Arimo"/>
                <a:ea typeface="Arimo"/>
                <a:cs typeface="Arimo"/>
                <a:sym typeface="Arimo"/>
              </a:rPr>
              <a:t>All currencies are updated in the Indian Rupees in the new column created named as currency Updated.</a:t>
            </a:r>
          </a:p>
          <a:p>
            <a:pPr marL="289574" lvl="1" indent="-144787">
              <a:lnSpc>
                <a:spcPts val="1919"/>
              </a:lnSpc>
              <a:buAutoNum type="arabicPeriod"/>
            </a:pPr>
            <a:r>
              <a:rPr lang="en-US" sz="1600">
                <a:solidFill>
                  <a:srgbClr val="000000"/>
                </a:solidFill>
                <a:latin typeface="Arimo"/>
                <a:ea typeface="Arimo"/>
                <a:cs typeface="Arimo"/>
                <a:sym typeface="Arimo"/>
              </a:rPr>
              <a:t>Year is extract from the column Datekey_Opening.</a:t>
            </a:r>
          </a:p>
          <a:p>
            <a:pPr marL="289574" lvl="1" indent="-144787">
              <a:lnSpc>
                <a:spcPts val="1919"/>
              </a:lnSpc>
              <a:buAutoNum type="arabicPeriod"/>
            </a:pPr>
            <a:r>
              <a:rPr lang="en-US" sz="1600">
                <a:solidFill>
                  <a:srgbClr val="000000"/>
                </a:solidFill>
                <a:latin typeface="Arimo"/>
                <a:ea typeface="Arimo"/>
                <a:cs typeface="Arimo"/>
                <a:sym typeface="Arimo"/>
              </a:rPr>
              <a:t>Data is well maintained with help of wrap text, borders and Bold functions.</a:t>
            </a:r>
          </a:p>
          <a:p>
            <a:pPr marL="289574" lvl="1" indent="-144787">
              <a:lnSpc>
                <a:spcPts val="1919"/>
              </a:lnSpc>
            </a:pPr>
            <a:endParaRPr lang="en-US" sz="1600">
              <a:solidFill>
                <a:srgbClr val="000000"/>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AD02-9568-4EF5-B512-1EBE9D3863E0}"/>
              </a:ext>
            </a:extLst>
          </p:cNvPr>
          <p:cNvSpPr>
            <a:spLocks noGrp="1"/>
          </p:cNvSpPr>
          <p:nvPr>
            <p:ph type="title"/>
          </p:nvPr>
        </p:nvSpPr>
        <p:spPr>
          <a:xfrm>
            <a:off x="913775" y="134471"/>
            <a:ext cx="10364451" cy="1371600"/>
          </a:xfrm>
        </p:spPr>
        <p:txBody>
          <a:bodyPr>
            <a:normAutofit fontScale="90000"/>
          </a:bodyPr>
          <a:lstStyle/>
          <a:p>
            <a:r>
              <a:rPr lang="en-US" b="1" spc="-41" dirty="0">
                <a:solidFill>
                  <a:srgbClr val="000000"/>
                </a:solidFill>
                <a:latin typeface="Arimo Bold"/>
              </a:rPr>
              <a:t>Country selection for opening new restaurant </a:t>
            </a:r>
            <a:br>
              <a:rPr lang="en-IN" b="1" u="sng" dirty="0">
                <a:latin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039A285D-25D3-42E7-BAE5-F58587DECDFA}"/>
              </a:ext>
            </a:extLst>
          </p:cNvPr>
          <p:cNvSpPr>
            <a:spLocks noGrp="1"/>
          </p:cNvSpPr>
          <p:nvPr>
            <p:ph idx="1"/>
          </p:nvPr>
        </p:nvSpPr>
        <p:spPr>
          <a:xfrm>
            <a:off x="913775" y="1281953"/>
            <a:ext cx="4976037" cy="4814046"/>
          </a:xfrm>
        </p:spPr>
        <p:txBody>
          <a:bodyPr>
            <a:normAutofit fontScale="92500" lnSpcReduction="20000"/>
          </a:bodyPr>
          <a:lstStyle/>
          <a:p>
            <a:pPr marL="0" indent="0">
              <a:buNone/>
            </a:pPr>
            <a:endParaRPr lang="en-IN" dirty="0"/>
          </a:p>
          <a:p>
            <a:pPr marL="457200" indent="-457200">
              <a:buAutoNum type="arabicPeriod"/>
            </a:pPr>
            <a:r>
              <a:rPr lang="en-IN" b="1" dirty="0"/>
              <a:t>Canada</a:t>
            </a:r>
            <a:r>
              <a:rPr lang="en-IN" dirty="0"/>
              <a:t> - </a:t>
            </a:r>
            <a:r>
              <a:rPr lang="en-IN" sz="2200" dirty="0">
                <a:latin typeface="Aptos" panose="020B0004020202020204" pitchFamily="34" charset="0"/>
              </a:rPr>
              <a:t>based on the number of restaurants were already presents there were 4 and having average ratings of more than 3.5</a:t>
            </a:r>
          </a:p>
          <a:p>
            <a:pPr marL="457200" indent="-457200">
              <a:buAutoNum type="arabicPeriod"/>
            </a:pPr>
            <a:r>
              <a:rPr lang="en-IN" sz="2600" b="1" dirty="0"/>
              <a:t>Qatar</a:t>
            </a:r>
            <a:r>
              <a:rPr lang="en-IN" sz="2400" dirty="0"/>
              <a:t> - based on the number of restaurants were already presents there 20, having average ratings of more than 4 and have more than 163 of average voters.</a:t>
            </a:r>
          </a:p>
          <a:p>
            <a:pPr marL="457200" indent="-457200">
              <a:buFont typeface="Arial" panose="020B0604020202020204" pitchFamily="34" charset="0"/>
              <a:buAutoNum type="arabicPeriod"/>
            </a:pPr>
            <a:r>
              <a:rPr lang="en-IN" sz="2600" b="1" dirty="0"/>
              <a:t>United states of America </a:t>
            </a:r>
            <a:r>
              <a:rPr lang="en-IN" sz="2400" dirty="0"/>
              <a:t>-  based on the number of restaurants were already presents there were 434 but having average ratings of more than 4, and have more than 428 of average voters and also has online delivery available.</a:t>
            </a:r>
          </a:p>
        </p:txBody>
      </p:sp>
      <p:pic>
        <p:nvPicPr>
          <p:cNvPr id="5" name="Picture 4">
            <a:extLst>
              <a:ext uri="{FF2B5EF4-FFF2-40B4-BE49-F238E27FC236}">
                <a16:creationId xmlns:a16="http://schemas.microsoft.com/office/drawing/2014/main" id="{333617C8-3330-47CD-86BB-280FD01D70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4612" y="1649086"/>
            <a:ext cx="5695724" cy="3559828"/>
          </a:xfrm>
          <a:prstGeom prst="rect">
            <a:avLst/>
          </a:prstGeom>
        </p:spPr>
      </p:pic>
    </p:spTree>
    <p:extLst>
      <p:ext uri="{BB962C8B-B14F-4D97-AF65-F5344CB8AC3E}">
        <p14:creationId xmlns:p14="http://schemas.microsoft.com/office/powerpoint/2010/main" val="56801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3B8-D8B3-4087-99DD-33CD01449558}"/>
              </a:ext>
            </a:extLst>
          </p:cNvPr>
          <p:cNvSpPr>
            <a:spLocks noGrp="1"/>
          </p:cNvSpPr>
          <p:nvPr>
            <p:ph type="title"/>
          </p:nvPr>
        </p:nvSpPr>
        <p:spPr>
          <a:xfrm>
            <a:off x="913775" y="313765"/>
            <a:ext cx="10364451" cy="950259"/>
          </a:xfrm>
        </p:spPr>
        <p:txBody>
          <a:bodyPr/>
          <a:lstStyle/>
          <a:p>
            <a:r>
              <a:rPr lang="en-IN" dirty="0">
                <a:latin typeface="Arial Black" panose="020B0A04020102020204" pitchFamily="34" charset="0"/>
              </a:rPr>
              <a:t>Types of Bookings</a:t>
            </a:r>
          </a:p>
        </p:txBody>
      </p:sp>
      <p:sp>
        <p:nvSpPr>
          <p:cNvPr id="3" name="Content Placeholder 2">
            <a:extLst>
              <a:ext uri="{FF2B5EF4-FFF2-40B4-BE49-F238E27FC236}">
                <a16:creationId xmlns:a16="http://schemas.microsoft.com/office/drawing/2014/main" id="{9EB8A3A1-2651-4531-8475-DDE2E248F81C}"/>
              </a:ext>
            </a:extLst>
          </p:cNvPr>
          <p:cNvSpPr>
            <a:spLocks noGrp="1"/>
          </p:cNvSpPr>
          <p:nvPr>
            <p:ph idx="1"/>
          </p:nvPr>
        </p:nvSpPr>
        <p:spPr>
          <a:xfrm>
            <a:off x="913775" y="1483660"/>
            <a:ext cx="3927166" cy="4858870"/>
          </a:xfrm>
        </p:spPr>
        <p:txBody>
          <a:bodyPr>
            <a:normAutofit fontScale="92500" lnSpcReduction="20000"/>
          </a:bodyPr>
          <a:lstStyle/>
          <a:p>
            <a:r>
              <a:rPr lang="en-IN" dirty="0"/>
              <a:t>The restaurants those which have table bookings are 55% and rest 45% does not have table bookings.</a:t>
            </a:r>
          </a:p>
          <a:p>
            <a:endParaRPr lang="en-IN" dirty="0"/>
          </a:p>
          <a:p>
            <a:endParaRPr lang="en-IN" dirty="0"/>
          </a:p>
          <a:p>
            <a:r>
              <a:rPr lang="en-IN" dirty="0"/>
              <a:t>The restaurants those which have online bookings are 54% and rest 46% does not have Online bookings.</a:t>
            </a:r>
          </a:p>
          <a:p>
            <a:pPr marL="0" indent="0">
              <a:buNone/>
            </a:pPr>
            <a:br>
              <a:rPr lang="en-IN" dirty="0"/>
            </a:br>
            <a:endParaRPr lang="en-IN" dirty="0"/>
          </a:p>
        </p:txBody>
      </p:sp>
      <p:graphicFrame>
        <p:nvGraphicFramePr>
          <p:cNvPr id="4" name="Chart 3">
            <a:extLst>
              <a:ext uri="{FF2B5EF4-FFF2-40B4-BE49-F238E27FC236}">
                <a16:creationId xmlns:a16="http://schemas.microsoft.com/office/drawing/2014/main" id="{BD4C7218-65F7-4690-9D89-118A886FAA95}"/>
              </a:ext>
            </a:extLst>
          </p:cNvPr>
          <p:cNvGraphicFramePr>
            <a:graphicFrameLocks/>
          </p:cNvGraphicFramePr>
          <p:nvPr/>
        </p:nvGraphicFramePr>
        <p:xfrm>
          <a:off x="7019365" y="1483659"/>
          <a:ext cx="3755314" cy="226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8764F-482D-4E11-ACA3-A200CBF81622}"/>
              </a:ext>
            </a:extLst>
          </p:cNvPr>
          <p:cNvGraphicFramePr>
            <a:graphicFrameLocks/>
          </p:cNvGraphicFramePr>
          <p:nvPr/>
        </p:nvGraphicFramePr>
        <p:xfrm>
          <a:off x="7019365" y="4078941"/>
          <a:ext cx="3755315" cy="2263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59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68B5-D73F-40DA-B635-EC61625FB191}"/>
              </a:ext>
            </a:extLst>
          </p:cNvPr>
          <p:cNvSpPr>
            <a:spLocks noGrp="1"/>
          </p:cNvSpPr>
          <p:nvPr>
            <p:ph type="title"/>
          </p:nvPr>
        </p:nvSpPr>
        <p:spPr>
          <a:xfrm>
            <a:off x="913775" y="215153"/>
            <a:ext cx="10364451" cy="851647"/>
          </a:xfrm>
        </p:spPr>
        <p:txBody>
          <a:bodyPr/>
          <a:lstStyle/>
          <a:p>
            <a:r>
              <a:rPr lang="en-IN" dirty="0"/>
              <a:t>Countries Demanded on basis of votes</a:t>
            </a:r>
          </a:p>
        </p:txBody>
      </p:sp>
      <p:graphicFrame>
        <p:nvGraphicFramePr>
          <p:cNvPr id="4" name="Chart 3">
            <a:extLst>
              <a:ext uri="{FF2B5EF4-FFF2-40B4-BE49-F238E27FC236}">
                <a16:creationId xmlns:a16="http://schemas.microsoft.com/office/drawing/2014/main" id="{C272C346-993C-4C84-8B9C-E0E6405407C0}"/>
              </a:ext>
            </a:extLst>
          </p:cNvPr>
          <p:cNvGraphicFramePr>
            <a:graphicFrameLocks/>
          </p:cNvGraphicFramePr>
          <p:nvPr>
            <p:extLst>
              <p:ext uri="{D42A27DB-BD31-4B8C-83A1-F6EECF244321}">
                <p14:modId xmlns:p14="http://schemas.microsoft.com/office/powerpoint/2010/main" val="269807943"/>
              </p:ext>
            </p:extLst>
          </p:nvPr>
        </p:nvGraphicFramePr>
        <p:xfrm>
          <a:off x="764987" y="3239248"/>
          <a:ext cx="9870141" cy="38010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53469DA-FDDE-5359-87AF-2B1D78392B6E}"/>
              </a:ext>
            </a:extLst>
          </p:cNvPr>
          <p:cNvSpPr txBox="1"/>
          <p:nvPr/>
        </p:nvSpPr>
        <p:spPr>
          <a:xfrm>
            <a:off x="482600" y="1066800"/>
            <a:ext cx="11303000" cy="2308324"/>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72" panose="020B0503030000000003" pitchFamily="34" charset="0"/>
                <a:cs typeface="72" panose="020B0503030000000003" pitchFamily="34" charset="0"/>
              </a:rPr>
              <a:t>Indonesia is the only country which crosses the average line of 500 votes and got highest number of average votes defeating all the countries worldwide.</a:t>
            </a:r>
          </a:p>
          <a:p>
            <a:pPr marL="285750" indent="-285750">
              <a:buFont typeface="Arial" panose="020B0604020202020204" pitchFamily="34" charset="0"/>
              <a:buChar char="•"/>
            </a:pPr>
            <a:r>
              <a:rPr lang="en-US" sz="1800" dirty="0">
                <a:latin typeface="72" panose="020B0503030000000003" pitchFamily="34" charset="0"/>
                <a:cs typeface="72" panose="020B0503030000000003" pitchFamily="34" charset="0"/>
              </a:rPr>
              <a:t>The number of restaurants and their ratings were the key metrics used to determine the best locations for opening new restaurants.</a:t>
            </a:r>
          </a:p>
          <a:p>
            <a:pPr marL="285750" indent="-285750">
              <a:buFont typeface="Arial" panose="020B0604020202020204" pitchFamily="34" charset="0"/>
              <a:buChar char="•"/>
            </a:pPr>
            <a:endParaRPr lang="en-US" sz="1800" dirty="0">
              <a:latin typeface="72" panose="020B0503030000000003" pitchFamily="34" charset="0"/>
              <a:cs typeface="72" panose="020B0503030000000003" pitchFamily="34" charset="0"/>
            </a:endParaRPr>
          </a:p>
          <a:p>
            <a:pPr marL="285750" indent="-285750">
              <a:buFont typeface="Arial" panose="020B0604020202020204" pitchFamily="34" charset="0"/>
              <a:buChar char="•"/>
            </a:pPr>
            <a:r>
              <a:rPr lang="en-US" sz="1800" dirty="0">
                <a:latin typeface="72" panose="020B0503030000000003" pitchFamily="34" charset="0"/>
                <a:cs typeface="72" panose="020B0503030000000003" pitchFamily="34" charset="0"/>
              </a:rPr>
              <a:t>Small number of restaurants would reduce competition and provide a good foundation for new restaurants.</a:t>
            </a:r>
          </a:p>
          <a:p>
            <a:pPr marL="285750" indent="-285750">
              <a:buFont typeface="Arial" panose="020B0604020202020204" pitchFamily="34" charset="0"/>
              <a:buChar char="•"/>
            </a:pPr>
            <a:r>
              <a:rPr lang="en-US" sz="1800" dirty="0">
                <a:latin typeface="72" panose="020B0503030000000003" pitchFamily="34" charset="0"/>
                <a:cs typeface="72" panose="020B0503030000000003" pitchFamily="34" charset="0"/>
              </a:rPr>
              <a:t>Lower-average ratings would indicate the need for better services and quality.</a:t>
            </a:r>
          </a:p>
          <a:p>
            <a:pPr marL="285750" indent="-285750">
              <a:buFont typeface="Arial" panose="020B0604020202020204" pitchFamily="34" charset="0"/>
              <a:buChar char="•"/>
            </a:pPr>
            <a:r>
              <a:rPr lang="en-US" sz="1800" dirty="0">
                <a:latin typeface="72" panose="020B0503030000000003" pitchFamily="34" charset="0"/>
                <a:cs typeface="72" panose="020B0503030000000003" pitchFamily="34" charset="0"/>
              </a:rPr>
              <a:t>Canada, Singapore and Sri Lanka are suggested for new restaurant openings.</a:t>
            </a:r>
            <a:endParaRPr lang="en-IN" sz="1800" dirty="0">
              <a:latin typeface="72" panose="020B0503030000000003" pitchFamily="34" charset="0"/>
              <a:cs typeface="72" panose="020B0503030000000003" pitchFamily="34" charset="0"/>
            </a:endParaRPr>
          </a:p>
        </p:txBody>
      </p:sp>
    </p:spTree>
    <p:extLst>
      <p:ext uri="{BB962C8B-B14F-4D97-AF65-F5344CB8AC3E}">
        <p14:creationId xmlns:p14="http://schemas.microsoft.com/office/powerpoint/2010/main" val="358962664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2852"/>
      </a:dk2>
      <a:lt2>
        <a:srgbClr val="ACCBF9"/>
      </a:lt2>
      <a:accent1>
        <a:srgbClr val="FF0000"/>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TotalTime>
  <Words>1233</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72</vt:lpstr>
      <vt:lpstr>Aptos</vt:lpstr>
      <vt:lpstr>Arial</vt:lpstr>
      <vt:lpstr>Arial Black</vt:lpstr>
      <vt:lpstr>Arimo</vt:lpstr>
      <vt:lpstr>Arimo Bold</vt:lpstr>
      <vt:lpstr>Calibri</vt:lpstr>
      <vt:lpstr>Calibri Light</vt:lpstr>
      <vt:lpstr>Segoe UI Semibold</vt:lpstr>
      <vt:lpstr>Wingdings</vt:lpstr>
      <vt:lpstr>Office Theme</vt:lpstr>
      <vt:lpstr>PowerPoint Presentation</vt:lpstr>
      <vt:lpstr>About Zomato</vt:lpstr>
      <vt:lpstr>Problem Statement</vt:lpstr>
      <vt:lpstr>Analysis Approach</vt:lpstr>
      <vt:lpstr>Overview</vt:lpstr>
      <vt:lpstr>PowerPoint Presentation</vt:lpstr>
      <vt:lpstr>Country selection for opening new restaurant  </vt:lpstr>
      <vt:lpstr>Types of Bookings</vt:lpstr>
      <vt:lpstr>Countries Demanded on basis of votes</vt:lpstr>
      <vt:lpstr>PowerPoint Presentation</vt:lpstr>
      <vt:lpstr>PowerPoint Presentation</vt:lpstr>
      <vt:lpstr>PowerPoint Presentation</vt:lpstr>
      <vt:lpstr>Average cost for two (INR)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Srushti Palve</dc:creator>
  <cp:lastModifiedBy>Wooden</cp:lastModifiedBy>
  <cp:revision>46</cp:revision>
  <dcterms:created xsi:type="dcterms:W3CDTF">2024-08-17T16:23:48Z</dcterms:created>
  <dcterms:modified xsi:type="dcterms:W3CDTF">2024-09-25T07:57:21Z</dcterms:modified>
</cp:coreProperties>
</file>