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4" r:id="rId17"/>
    <p:sldId id="275" r:id="rId18"/>
    <p:sldId id="277" r:id="rId19"/>
    <p:sldId id="278" r:id="rId20"/>
    <p:sldId id="279" r:id="rId21"/>
    <p:sldId id="280" r:id="rId22"/>
    <p:sldId id="281" r:id="rId23"/>
    <p:sldId id="282" r:id="rId24"/>
    <p:sldId id="283" r:id="rId25"/>
    <p:sldId id="288" r:id="rId26"/>
    <p:sldId id="284" r:id="rId27"/>
    <p:sldId id="285" r:id="rId28"/>
    <p:sldId id="286" r:id="rId29"/>
    <p:sldId id="287" r:id="rId30"/>
    <p:sldId id="289" r:id="rId31"/>
    <p:sldId id="290" r:id="rId32"/>
    <p:sldId id="291"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434A-FC1C-4CB2-8AEE-F9EE5FBA484E}"/>
              </a:ext>
            </a:extLst>
          </p:cNvPr>
          <p:cNvSpPr>
            <a:spLocks noGrp="1"/>
          </p:cNvSpPr>
          <p:nvPr>
            <p:ph type="ctrTitle"/>
          </p:nvPr>
        </p:nvSpPr>
        <p:spPr>
          <a:xfrm>
            <a:off x="1769354" y="516245"/>
            <a:ext cx="8361229" cy="2098226"/>
          </a:xfrm>
        </p:spPr>
        <p:txBody>
          <a:bodyPr/>
          <a:lstStyle/>
          <a:p>
            <a:r>
              <a:rPr lang="en-US" dirty="0"/>
              <a:t>Project</a:t>
            </a:r>
          </a:p>
        </p:txBody>
      </p:sp>
      <p:sp>
        <p:nvSpPr>
          <p:cNvPr id="3" name="Subtitle 2">
            <a:extLst>
              <a:ext uri="{FF2B5EF4-FFF2-40B4-BE49-F238E27FC236}">
                <a16:creationId xmlns:a16="http://schemas.microsoft.com/office/drawing/2014/main" id="{EF22FD85-FE9C-4544-A0B1-BD45138903EE}"/>
              </a:ext>
            </a:extLst>
          </p:cNvPr>
          <p:cNvSpPr>
            <a:spLocks noGrp="1"/>
          </p:cNvSpPr>
          <p:nvPr>
            <p:ph type="subTitle" idx="1"/>
          </p:nvPr>
        </p:nvSpPr>
        <p:spPr>
          <a:xfrm>
            <a:off x="2680163" y="2614471"/>
            <a:ext cx="6831673" cy="1086237"/>
          </a:xfrm>
        </p:spPr>
        <p:txBody>
          <a:bodyPr/>
          <a:lstStyle/>
          <a:p>
            <a:r>
              <a:rPr lang="en-US" dirty="0"/>
              <a:t>BUAN 6340.003 – Programming for Data Science</a:t>
            </a:r>
          </a:p>
        </p:txBody>
      </p:sp>
      <p:sp>
        <p:nvSpPr>
          <p:cNvPr id="4" name="Subtitle 2">
            <a:extLst>
              <a:ext uri="{FF2B5EF4-FFF2-40B4-BE49-F238E27FC236}">
                <a16:creationId xmlns:a16="http://schemas.microsoft.com/office/drawing/2014/main" id="{02E3AECC-6B7C-427C-94C7-AEE418188477}"/>
              </a:ext>
            </a:extLst>
          </p:cNvPr>
          <p:cNvSpPr txBox="1">
            <a:spLocks/>
          </p:cNvSpPr>
          <p:nvPr/>
        </p:nvSpPr>
        <p:spPr>
          <a:xfrm>
            <a:off x="2680162" y="3429000"/>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t>Name: Prashant Shivaji Bhapkar</a:t>
            </a:r>
          </a:p>
          <a:p>
            <a:pPr algn="l"/>
            <a:r>
              <a:rPr lang="en-US" dirty="0"/>
              <a:t>Net Id: pxb170130</a:t>
            </a:r>
          </a:p>
        </p:txBody>
      </p:sp>
    </p:spTree>
    <p:extLst>
      <p:ext uri="{BB962C8B-B14F-4D97-AF65-F5344CB8AC3E}">
        <p14:creationId xmlns:p14="http://schemas.microsoft.com/office/powerpoint/2010/main" val="36286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8E6FBDD-0FD4-42B4-8378-6F5AAD202D99}"/>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2" name="Title 1">
            <a:extLst>
              <a:ext uri="{FF2B5EF4-FFF2-40B4-BE49-F238E27FC236}">
                <a16:creationId xmlns:a16="http://schemas.microsoft.com/office/drawing/2014/main" id="{24009AE1-77D3-4736-88DC-A5D11279055A}"/>
              </a:ext>
            </a:extLst>
          </p:cNvPr>
          <p:cNvSpPr>
            <a:spLocks noGrp="1"/>
          </p:cNvSpPr>
          <p:nvPr>
            <p:ph type="title"/>
          </p:nvPr>
        </p:nvSpPr>
        <p:spPr>
          <a:xfrm>
            <a:off x="7860667" y="685800"/>
            <a:ext cx="3656419" cy="1485900"/>
          </a:xfrm>
        </p:spPr>
        <p:txBody>
          <a:bodyPr>
            <a:noAutofit/>
          </a:bodyPr>
          <a:lstStyle/>
          <a:p>
            <a:r>
              <a:rPr lang="en-US" sz="3200" dirty="0"/>
              <a:t>Distribution of Employment Status across Gender</a:t>
            </a:r>
          </a:p>
        </p:txBody>
      </p:sp>
      <p:sp>
        <p:nvSpPr>
          <p:cNvPr id="3" name="Content Placeholder 2">
            <a:extLst>
              <a:ext uri="{FF2B5EF4-FFF2-40B4-BE49-F238E27FC236}">
                <a16:creationId xmlns:a16="http://schemas.microsoft.com/office/drawing/2014/main" id="{ACE5763F-DF74-4E63-9FEF-6ADEE405FD4A}"/>
              </a:ext>
            </a:extLst>
          </p:cNvPr>
          <p:cNvSpPr>
            <a:spLocks noGrp="1"/>
          </p:cNvSpPr>
          <p:nvPr>
            <p:ph idx="1"/>
          </p:nvPr>
        </p:nvSpPr>
        <p:spPr>
          <a:xfrm>
            <a:off x="7857492" y="2171700"/>
            <a:ext cx="3656419" cy="3485272"/>
          </a:xfrm>
        </p:spPr>
        <p:txBody>
          <a:bodyPr>
            <a:normAutofit fontScale="92500" lnSpcReduction="10000"/>
          </a:bodyPr>
          <a:lstStyle/>
          <a:p>
            <a:pPr marL="0" indent="0">
              <a:buNone/>
            </a:pPr>
            <a:r>
              <a:rPr lang="en-US" dirty="0"/>
              <a:t>Distribution looks kind of even across both the GENDERs as far as EMPLOYMENT STATUS is concerned. For both the genders (Male and Female), number of people that are 'EMPLOYED' is highest compared to other classes. There is a common trend for both the genders. For both the genders,</a:t>
            </a:r>
            <a:br>
              <a:rPr lang="en-US" dirty="0"/>
            </a:br>
            <a:r>
              <a:rPr lang="en-US" b="1" dirty="0"/>
              <a:t>No of people (EMPLOYED) &gt; No of people (NOT IN LABOR FORCE) &gt; No of people (UNEMPLOYED)</a:t>
            </a:r>
            <a:endParaRPr lang="en-US" dirty="0"/>
          </a:p>
        </p:txBody>
      </p:sp>
    </p:spTree>
    <p:extLst>
      <p:ext uri="{BB962C8B-B14F-4D97-AF65-F5344CB8AC3E}">
        <p14:creationId xmlns:p14="http://schemas.microsoft.com/office/powerpoint/2010/main" val="261962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BFA2F48-1CE1-456B-B8A4-FBE8BA2A6F71}"/>
              </a:ext>
            </a:extLst>
          </p:cNvPr>
          <p:cNvPicPr>
            <a:picLocks noChangeAspect="1"/>
          </p:cNvPicPr>
          <p:nvPr/>
        </p:nvPicPr>
        <p:blipFill>
          <a:blip r:embed="rId2"/>
          <a:stretch>
            <a:fillRect/>
          </a:stretch>
        </p:blipFill>
        <p:spPr>
          <a:xfrm>
            <a:off x="1023561" y="1688591"/>
            <a:ext cx="6517065" cy="3160776"/>
          </a:xfrm>
          <a:prstGeom prst="rect">
            <a:avLst/>
          </a:prstGeom>
        </p:spPr>
      </p:pic>
      <p:sp>
        <p:nvSpPr>
          <p:cNvPr id="2" name="Title 1">
            <a:extLst>
              <a:ext uri="{FF2B5EF4-FFF2-40B4-BE49-F238E27FC236}">
                <a16:creationId xmlns:a16="http://schemas.microsoft.com/office/drawing/2014/main" id="{0D685F05-F75B-4133-BE51-38C87E13ACAC}"/>
              </a:ext>
            </a:extLst>
          </p:cNvPr>
          <p:cNvSpPr>
            <a:spLocks noGrp="1"/>
          </p:cNvSpPr>
          <p:nvPr>
            <p:ph type="title"/>
          </p:nvPr>
        </p:nvSpPr>
        <p:spPr>
          <a:xfrm>
            <a:off x="7860667" y="685800"/>
            <a:ext cx="3656419" cy="1485900"/>
          </a:xfrm>
        </p:spPr>
        <p:txBody>
          <a:bodyPr>
            <a:noAutofit/>
          </a:bodyPr>
          <a:lstStyle/>
          <a:p>
            <a:r>
              <a:rPr lang="en-US" sz="3200" dirty="0"/>
              <a:t>Year distribution across Employment Status</a:t>
            </a:r>
          </a:p>
        </p:txBody>
      </p:sp>
      <p:sp>
        <p:nvSpPr>
          <p:cNvPr id="3" name="Content Placeholder 2">
            <a:extLst>
              <a:ext uri="{FF2B5EF4-FFF2-40B4-BE49-F238E27FC236}">
                <a16:creationId xmlns:a16="http://schemas.microsoft.com/office/drawing/2014/main" id="{449E5C80-0617-46FE-B1DE-16F2C8CB3C9C}"/>
              </a:ext>
            </a:extLst>
          </p:cNvPr>
          <p:cNvSpPr>
            <a:spLocks noGrp="1"/>
          </p:cNvSpPr>
          <p:nvPr>
            <p:ph idx="1"/>
          </p:nvPr>
        </p:nvSpPr>
        <p:spPr>
          <a:xfrm>
            <a:off x="7860667" y="2286000"/>
            <a:ext cx="3656419" cy="3581400"/>
          </a:xfrm>
        </p:spPr>
        <p:txBody>
          <a:bodyPr>
            <a:normAutofit fontScale="92500" lnSpcReduction="10000"/>
          </a:bodyPr>
          <a:lstStyle/>
          <a:p>
            <a:r>
              <a:rPr lang="en-US" dirty="0"/>
              <a:t>Number of </a:t>
            </a:r>
            <a:r>
              <a:rPr lang="en-US" b="1" dirty="0"/>
              <a:t>UNEMPLOYED</a:t>
            </a:r>
            <a:r>
              <a:rPr lang="en-US" dirty="0"/>
              <a:t> people tend to increase over the years on average until 2010, after which it decreases by a smaller margin.</a:t>
            </a:r>
          </a:p>
          <a:p>
            <a:r>
              <a:rPr lang="en-US" dirty="0"/>
              <a:t>Number of </a:t>
            </a:r>
            <a:r>
              <a:rPr lang="en-US" b="1" dirty="0"/>
              <a:t>EMPLOYED</a:t>
            </a:r>
            <a:r>
              <a:rPr lang="en-US" dirty="0"/>
              <a:t> people have decreased over the years on average.</a:t>
            </a:r>
          </a:p>
          <a:p>
            <a:r>
              <a:rPr lang="en-US" dirty="0"/>
              <a:t>Number of people </a:t>
            </a:r>
            <a:r>
              <a:rPr lang="en-US" b="1" dirty="0"/>
              <a:t>NOT IN LABOR FORCE</a:t>
            </a:r>
            <a:r>
              <a:rPr lang="en-US" dirty="0"/>
              <a:t> have increased over the years on average.</a:t>
            </a:r>
          </a:p>
          <a:p>
            <a:pPr marL="0" indent="0">
              <a:buNone/>
            </a:pPr>
            <a:endParaRPr lang="en-US" dirty="0"/>
          </a:p>
        </p:txBody>
      </p:sp>
    </p:spTree>
    <p:extLst>
      <p:ext uri="{BB962C8B-B14F-4D97-AF65-F5344CB8AC3E}">
        <p14:creationId xmlns:p14="http://schemas.microsoft.com/office/powerpoint/2010/main" val="400430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1DF7E7A-4DF0-4FEA-8CA0-44628088E7AA}"/>
              </a:ext>
            </a:extLst>
          </p:cNvPr>
          <p:cNvPicPr>
            <a:picLocks noChangeAspect="1"/>
          </p:cNvPicPr>
          <p:nvPr/>
        </p:nvPicPr>
        <p:blipFill>
          <a:blip r:embed="rId2"/>
          <a:stretch>
            <a:fillRect/>
          </a:stretch>
        </p:blipFill>
        <p:spPr>
          <a:xfrm>
            <a:off x="1023561" y="685799"/>
            <a:ext cx="6517065" cy="3928403"/>
          </a:xfrm>
          <a:prstGeom prst="rect">
            <a:avLst/>
          </a:prstGeom>
        </p:spPr>
      </p:pic>
      <p:sp>
        <p:nvSpPr>
          <p:cNvPr id="2" name="Title 1">
            <a:extLst>
              <a:ext uri="{FF2B5EF4-FFF2-40B4-BE49-F238E27FC236}">
                <a16:creationId xmlns:a16="http://schemas.microsoft.com/office/drawing/2014/main" id="{123D1C0C-B0F5-471B-B542-2BDC970B6719}"/>
              </a:ext>
            </a:extLst>
          </p:cNvPr>
          <p:cNvSpPr>
            <a:spLocks noGrp="1"/>
          </p:cNvSpPr>
          <p:nvPr>
            <p:ph type="title"/>
          </p:nvPr>
        </p:nvSpPr>
        <p:spPr>
          <a:xfrm>
            <a:off x="7860667" y="685800"/>
            <a:ext cx="3656419" cy="1485900"/>
          </a:xfrm>
        </p:spPr>
        <p:txBody>
          <a:bodyPr>
            <a:noAutofit/>
          </a:bodyPr>
          <a:lstStyle/>
          <a:p>
            <a:r>
              <a:rPr lang="en-US" sz="3200" dirty="0"/>
              <a:t>Age Range distribution across Employment Status</a:t>
            </a:r>
          </a:p>
        </p:txBody>
      </p:sp>
      <p:sp>
        <p:nvSpPr>
          <p:cNvPr id="3" name="Content Placeholder 2">
            <a:extLst>
              <a:ext uri="{FF2B5EF4-FFF2-40B4-BE49-F238E27FC236}">
                <a16:creationId xmlns:a16="http://schemas.microsoft.com/office/drawing/2014/main" id="{31B7774F-1BCD-4A59-AEBA-F33192AEDA3A}"/>
              </a:ext>
            </a:extLst>
          </p:cNvPr>
          <p:cNvSpPr>
            <a:spLocks noGrp="1"/>
          </p:cNvSpPr>
          <p:nvPr>
            <p:ph idx="1"/>
          </p:nvPr>
        </p:nvSpPr>
        <p:spPr>
          <a:xfrm>
            <a:off x="7860667" y="2286000"/>
            <a:ext cx="3656419" cy="3581400"/>
          </a:xfrm>
        </p:spPr>
        <p:txBody>
          <a:bodyPr>
            <a:normAutofit fontScale="77500" lnSpcReduction="20000"/>
          </a:bodyPr>
          <a:lstStyle/>
          <a:p>
            <a:r>
              <a:rPr lang="en-US" dirty="0"/>
              <a:t>There are more number of samples for age ranges: 20-29, 30-39, 40-49, and 50-59. This also explains the fact that most people work when their ages are in these ranges. This is supported by the bar chart on the right. We can see that there are indeed more number of samples(people) that are employed compared to other classes for these age ranges.</a:t>
            </a:r>
          </a:p>
          <a:p>
            <a:r>
              <a:rPr lang="en-US" dirty="0"/>
              <a:t>As one would expect, the trend tends to invert when the age range increases. That is, for higher age ranges (60-69, 70-79 and 80+) as well as lowest age range (0-19, denoting children), most of the samples(people) are unemployed.</a:t>
            </a:r>
          </a:p>
          <a:p>
            <a:pPr marL="0" indent="0">
              <a:buNone/>
            </a:pPr>
            <a:endParaRPr lang="en-US" dirty="0"/>
          </a:p>
        </p:txBody>
      </p:sp>
    </p:spTree>
    <p:extLst>
      <p:ext uri="{BB962C8B-B14F-4D97-AF65-F5344CB8AC3E}">
        <p14:creationId xmlns:p14="http://schemas.microsoft.com/office/powerpoint/2010/main" val="132988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D59EB83-05F7-41F4-BCD1-687839892CFA}"/>
              </a:ext>
            </a:extLst>
          </p:cNvPr>
          <p:cNvPicPr>
            <a:picLocks noChangeAspect="1"/>
          </p:cNvPicPr>
          <p:nvPr/>
        </p:nvPicPr>
        <p:blipFill>
          <a:blip r:embed="rId2"/>
          <a:stretch>
            <a:fillRect/>
          </a:stretch>
        </p:blipFill>
        <p:spPr>
          <a:xfrm>
            <a:off x="1023561" y="685800"/>
            <a:ext cx="6517065" cy="4171713"/>
          </a:xfrm>
          <a:prstGeom prst="rect">
            <a:avLst/>
          </a:prstGeom>
        </p:spPr>
      </p:pic>
      <p:sp>
        <p:nvSpPr>
          <p:cNvPr id="2" name="Title 1">
            <a:extLst>
              <a:ext uri="{FF2B5EF4-FFF2-40B4-BE49-F238E27FC236}">
                <a16:creationId xmlns:a16="http://schemas.microsoft.com/office/drawing/2014/main" id="{62215A73-7C91-4081-ADA9-8C25CCAE1A9B}"/>
              </a:ext>
            </a:extLst>
          </p:cNvPr>
          <p:cNvSpPr>
            <a:spLocks noGrp="1"/>
          </p:cNvSpPr>
          <p:nvPr>
            <p:ph type="title"/>
          </p:nvPr>
        </p:nvSpPr>
        <p:spPr>
          <a:xfrm>
            <a:off x="7860667" y="685800"/>
            <a:ext cx="3656419" cy="1485900"/>
          </a:xfrm>
        </p:spPr>
        <p:txBody>
          <a:bodyPr>
            <a:noAutofit/>
          </a:bodyPr>
          <a:lstStyle/>
          <a:p>
            <a:r>
              <a:rPr lang="en-US" sz="3200" dirty="0"/>
              <a:t>Children distribution across Employment Status</a:t>
            </a:r>
          </a:p>
        </p:txBody>
      </p:sp>
      <p:sp>
        <p:nvSpPr>
          <p:cNvPr id="3" name="Content Placeholder 2">
            <a:extLst>
              <a:ext uri="{FF2B5EF4-FFF2-40B4-BE49-F238E27FC236}">
                <a16:creationId xmlns:a16="http://schemas.microsoft.com/office/drawing/2014/main" id="{4E7CE28D-617B-42B7-9DA3-A3B201004B33}"/>
              </a:ext>
            </a:extLst>
          </p:cNvPr>
          <p:cNvSpPr>
            <a:spLocks noGrp="1"/>
          </p:cNvSpPr>
          <p:nvPr>
            <p:ph idx="1"/>
          </p:nvPr>
        </p:nvSpPr>
        <p:spPr>
          <a:xfrm>
            <a:off x="7860667" y="2286000"/>
            <a:ext cx="3656419" cy="3581400"/>
          </a:xfrm>
        </p:spPr>
        <p:txBody>
          <a:bodyPr>
            <a:normAutofit fontScale="85000" lnSpcReduction="20000"/>
          </a:bodyPr>
          <a:lstStyle/>
          <a:p>
            <a:r>
              <a:rPr lang="en-US" dirty="0"/>
              <a:t>There are too many samples where people don't have children. Also, for these samples, there's a really high percentage of </a:t>
            </a:r>
            <a:r>
              <a:rPr lang="en-US" dirty="0" err="1"/>
              <a:t>pepople</a:t>
            </a:r>
            <a:r>
              <a:rPr lang="en-US" dirty="0"/>
              <a:t> that are employed. Also, somewhat similar, but a bit lesser percentage of people are unemployed.</a:t>
            </a:r>
          </a:p>
          <a:p>
            <a:r>
              <a:rPr lang="en-US" dirty="0"/>
              <a:t>A trend that is visible in this chart is that - </a:t>
            </a:r>
            <a:r>
              <a:rPr lang="en-US" i="1" dirty="0"/>
              <a:t>Almost for every case the proportion of </a:t>
            </a:r>
            <a:r>
              <a:rPr lang="en-US" b="1" i="1" dirty="0"/>
              <a:t>EMPLOYED:UNEMPLOYED:NOT IN LABOR FORCE</a:t>
            </a:r>
            <a:r>
              <a:rPr lang="en-US" i="1" dirty="0"/>
              <a:t> remains same. However, the number of samples decreases as number of children increases.</a:t>
            </a:r>
            <a:endParaRPr lang="en-US" dirty="0"/>
          </a:p>
          <a:p>
            <a:pPr marL="0" indent="0">
              <a:buNone/>
            </a:pPr>
            <a:endParaRPr lang="en-US" dirty="0"/>
          </a:p>
        </p:txBody>
      </p:sp>
    </p:spTree>
    <p:extLst>
      <p:ext uri="{BB962C8B-B14F-4D97-AF65-F5344CB8AC3E}">
        <p14:creationId xmlns:p14="http://schemas.microsoft.com/office/powerpoint/2010/main" val="336836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5F8F5B8-C5B9-4C57-9E7F-42F9281BD5BD}"/>
              </a:ext>
            </a:extLst>
          </p:cNvPr>
          <p:cNvPicPr>
            <a:picLocks noChangeAspect="1"/>
          </p:cNvPicPr>
          <p:nvPr/>
        </p:nvPicPr>
        <p:blipFill>
          <a:blip r:embed="rId2"/>
          <a:stretch>
            <a:fillRect/>
          </a:stretch>
        </p:blipFill>
        <p:spPr>
          <a:xfrm>
            <a:off x="1023561" y="997881"/>
            <a:ext cx="6517065" cy="4542196"/>
          </a:xfrm>
          <a:prstGeom prst="rect">
            <a:avLst/>
          </a:prstGeom>
        </p:spPr>
      </p:pic>
      <p:sp>
        <p:nvSpPr>
          <p:cNvPr id="2" name="Title 1">
            <a:extLst>
              <a:ext uri="{FF2B5EF4-FFF2-40B4-BE49-F238E27FC236}">
                <a16:creationId xmlns:a16="http://schemas.microsoft.com/office/drawing/2014/main" id="{5C9E85F0-AA7C-4606-B1EB-EA2AC6EA5A63}"/>
              </a:ext>
            </a:extLst>
          </p:cNvPr>
          <p:cNvSpPr>
            <a:spLocks noGrp="1"/>
          </p:cNvSpPr>
          <p:nvPr>
            <p:ph type="title"/>
          </p:nvPr>
        </p:nvSpPr>
        <p:spPr>
          <a:xfrm>
            <a:off x="7860667" y="685800"/>
            <a:ext cx="3656419" cy="1485900"/>
          </a:xfrm>
        </p:spPr>
        <p:txBody>
          <a:bodyPr>
            <a:normAutofit/>
          </a:bodyPr>
          <a:lstStyle/>
          <a:p>
            <a:r>
              <a:rPr lang="en-US" sz="3200" dirty="0"/>
              <a:t>Weekly Earnings</a:t>
            </a:r>
          </a:p>
        </p:txBody>
      </p:sp>
      <p:sp>
        <p:nvSpPr>
          <p:cNvPr id="3" name="Content Placeholder 2">
            <a:extLst>
              <a:ext uri="{FF2B5EF4-FFF2-40B4-BE49-F238E27FC236}">
                <a16:creationId xmlns:a16="http://schemas.microsoft.com/office/drawing/2014/main" id="{BF45CFBF-3F76-4454-B072-AB8572586762}"/>
              </a:ext>
            </a:extLst>
          </p:cNvPr>
          <p:cNvSpPr>
            <a:spLocks noGrp="1"/>
          </p:cNvSpPr>
          <p:nvPr>
            <p:ph idx="1"/>
          </p:nvPr>
        </p:nvSpPr>
        <p:spPr>
          <a:xfrm>
            <a:off x="7860667" y="2286000"/>
            <a:ext cx="3656419" cy="3581400"/>
          </a:xfrm>
        </p:spPr>
        <p:txBody>
          <a:bodyPr>
            <a:normAutofit/>
          </a:bodyPr>
          <a:lstStyle/>
          <a:p>
            <a:pPr marL="0" indent="0">
              <a:buNone/>
            </a:pPr>
            <a:r>
              <a:rPr lang="en-US" dirty="0"/>
              <a:t>Looks like the data is positively skewed. Disproportionately, a very high number of samples are there that don't earn anything.</a:t>
            </a:r>
          </a:p>
        </p:txBody>
      </p:sp>
    </p:spTree>
    <p:extLst>
      <p:ext uri="{BB962C8B-B14F-4D97-AF65-F5344CB8AC3E}">
        <p14:creationId xmlns:p14="http://schemas.microsoft.com/office/powerpoint/2010/main" val="99670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C5CF0A2-8651-45FA-8581-0585AD02759D}"/>
              </a:ext>
            </a:extLst>
          </p:cNvPr>
          <p:cNvPicPr>
            <a:picLocks noChangeAspect="1"/>
          </p:cNvPicPr>
          <p:nvPr/>
        </p:nvPicPr>
        <p:blipFill>
          <a:blip r:embed="rId2"/>
          <a:stretch>
            <a:fillRect/>
          </a:stretch>
        </p:blipFill>
        <p:spPr>
          <a:xfrm>
            <a:off x="1493542" y="645106"/>
            <a:ext cx="5577103" cy="5247747"/>
          </a:xfrm>
          <a:prstGeom prst="rect">
            <a:avLst/>
          </a:prstGeom>
        </p:spPr>
      </p:pic>
      <p:sp>
        <p:nvSpPr>
          <p:cNvPr id="2" name="Title 1">
            <a:extLst>
              <a:ext uri="{FF2B5EF4-FFF2-40B4-BE49-F238E27FC236}">
                <a16:creationId xmlns:a16="http://schemas.microsoft.com/office/drawing/2014/main" id="{AA2073D0-4EDF-437C-A139-EE4D00EF7370}"/>
              </a:ext>
            </a:extLst>
          </p:cNvPr>
          <p:cNvSpPr>
            <a:spLocks noGrp="1"/>
          </p:cNvSpPr>
          <p:nvPr>
            <p:ph type="title"/>
          </p:nvPr>
        </p:nvSpPr>
        <p:spPr>
          <a:xfrm>
            <a:off x="7860667" y="685800"/>
            <a:ext cx="3656419" cy="1485900"/>
          </a:xfrm>
        </p:spPr>
        <p:txBody>
          <a:bodyPr>
            <a:noAutofit/>
          </a:bodyPr>
          <a:lstStyle/>
          <a:p>
            <a:r>
              <a:rPr lang="en-US" sz="3200" dirty="0"/>
              <a:t>Weekly Earnings across Employment Status</a:t>
            </a:r>
          </a:p>
        </p:txBody>
      </p:sp>
      <p:sp>
        <p:nvSpPr>
          <p:cNvPr id="3" name="Content Placeholder 2">
            <a:extLst>
              <a:ext uri="{FF2B5EF4-FFF2-40B4-BE49-F238E27FC236}">
                <a16:creationId xmlns:a16="http://schemas.microsoft.com/office/drawing/2014/main" id="{7CE3F66F-3B90-4762-A8BA-666109A472E7}"/>
              </a:ext>
            </a:extLst>
          </p:cNvPr>
          <p:cNvSpPr>
            <a:spLocks noGrp="1"/>
          </p:cNvSpPr>
          <p:nvPr>
            <p:ph idx="1"/>
          </p:nvPr>
        </p:nvSpPr>
        <p:spPr>
          <a:xfrm>
            <a:off x="7860667" y="2286000"/>
            <a:ext cx="3656419" cy="3581400"/>
          </a:xfrm>
        </p:spPr>
        <p:txBody>
          <a:bodyPr>
            <a:normAutofit/>
          </a:bodyPr>
          <a:lstStyle/>
          <a:p>
            <a:pPr marL="0" indent="0">
              <a:buNone/>
            </a:pPr>
            <a:r>
              <a:rPr lang="en-US" dirty="0"/>
              <a:t>As we can see, on average, employed people earn about 610 with the maximum and minimum weekly earnings being 2200 and 0 respectively.</a:t>
            </a:r>
          </a:p>
        </p:txBody>
      </p:sp>
    </p:spTree>
    <p:extLst>
      <p:ext uri="{BB962C8B-B14F-4D97-AF65-F5344CB8AC3E}">
        <p14:creationId xmlns:p14="http://schemas.microsoft.com/office/powerpoint/2010/main" val="72451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29B8-5405-4FDC-8DDE-07F78C1C1120}"/>
              </a:ext>
            </a:extLst>
          </p:cNvPr>
          <p:cNvSpPr>
            <a:spLocks noGrp="1"/>
          </p:cNvSpPr>
          <p:nvPr>
            <p:ph type="title"/>
          </p:nvPr>
        </p:nvSpPr>
        <p:spPr/>
        <p:txBody>
          <a:bodyPr/>
          <a:lstStyle/>
          <a:p>
            <a:r>
              <a:rPr lang="en-US" dirty="0"/>
              <a:t>Time spent in various activities (in minutes) on average</a:t>
            </a:r>
          </a:p>
        </p:txBody>
      </p:sp>
      <p:sp>
        <p:nvSpPr>
          <p:cNvPr id="3" name="Content Placeholder 2">
            <a:extLst>
              <a:ext uri="{FF2B5EF4-FFF2-40B4-BE49-F238E27FC236}">
                <a16:creationId xmlns:a16="http://schemas.microsoft.com/office/drawing/2014/main" id="{9C86D67D-0ED5-4036-9247-BF15D14ADA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E9B1E7C-86DE-4DF1-B3FB-5301FA6CEA94}"/>
              </a:ext>
            </a:extLst>
          </p:cNvPr>
          <p:cNvPicPr>
            <a:picLocks noChangeAspect="1"/>
          </p:cNvPicPr>
          <p:nvPr/>
        </p:nvPicPr>
        <p:blipFill>
          <a:blip r:embed="rId2"/>
          <a:stretch>
            <a:fillRect/>
          </a:stretch>
        </p:blipFill>
        <p:spPr>
          <a:xfrm>
            <a:off x="1371600" y="2148510"/>
            <a:ext cx="9601200" cy="3920987"/>
          </a:xfrm>
          <a:prstGeom prst="rect">
            <a:avLst/>
          </a:prstGeom>
        </p:spPr>
      </p:pic>
    </p:spTree>
    <p:extLst>
      <p:ext uri="{BB962C8B-B14F-4D97-AF65-F5344CB8AC3E}">
        <p14:creationId xmlns:p14="http://schemas.microsoft.com/office/powerpoint/2010/main" val="322113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474C5-DB56-49D8-AD1C-AD3653EF5064}"/>
              </a:ext>
            </a:extLst>
          </p:cNvPr>
          <p:cNvSpPr>
            <a:spLocks noGrp="1"/>
          </p:cNvSpPr>
          <p:nvPr>
            <p:ph idx="1"/>
          </p:nvPr>
        </p:nvSpPr>
        <p:spPr>
          <a:xfrm>
            <a:off x="1371600" y="781878"/>
            <a:ext cx="9601200" cy="5085522"/>
          </a:xfrm>
        </p:spPr>
        <p:txBody>
          <a:bodyPr/>
          <a:lstStyle/>
          <a:p>
            <a:r>
              <a:rPr lang="en-US" dirty="0"/>
              <a:t>On average most time of the day is spent in sleeping – 550 minutes</a:t>
            </a:r>
          </a:p>
          <a:p>
            <a:r>
              <a:rPr lang="en-US" dirty="0"/>
              <a:t>Then, it’s watching Television – 200 minutes</a:t>
            </a:r>
          </a:p>
          <a:p>
            <a:r>
              <a:rPr lang="en-US" dirty="0"/>
              <a:t>Then, it’s eating or drinking – 90 minutes</a:t>
            </a:r>
          </a:p>
          <a:p>
            <a:r>
              <a:rPr lang="en-US" dirty="0"/>
              <a:t>Then, after these, for almost all the activities the spending time is between 0 to 70 minutes</a:t>
            </a:r>
          </a:p>
        </p:txBody>
      </p:sp>
    </p:spTree>
    <p:extLst>
      <p:ext uri="{BB962C8B-B14F-4D97-AF65-F5344CB8AC3E}">
        <p14:creationId xmlns:p14="http://schemas.microsoft.com/office/powerpoint/2010/main" val="30007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Model Design</a:t>
            </a:r>
            <a:endParaRPr lang="en-US" i="1" dirty="0"/>
          </a:p>
        </p:txBody>
      </p:sp>
    </p:spTree>
    <p:extLst>
      <p:ext uri="{BB962C8B-B14F-4D97-AF65-F5344CB8AC3E}">
        <p14:creationId xmlns:p14="http://schemas.microsoft.com/office/powerpoint/2010/main" val="67795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D201-D8E0-41C2-A091-96E6371A3DFB}"/>
              </a:ext>
            </a:extLst>
          </p:cNvPr>
          <p:cNvSpPr>
            <a:spLocks noGrp="1"/>
          </p:cNvSpPr>
          <p:nvPr>
            <p:ph type="title"/>
          </p:nvPr>
        </p:nvSpPr>
        <p:spPr/>
        <p:txBody>
          <a:bodyPr/>
          <a:lstStyle/>
          <a:p>
            <a:r>
              <a:rPr lang="en-US" dirty="0"/>
              <a:t>Following Models were implemented</a:t>
            </a:r>
          </a:p>
        </p:txBody>
      </p:sp>
      <p:sp>
        <p:nvSpPr>
          <p:cNvPr id="3" name="Content Placeholder 2">
            <a:extLst>
              <a:ext uri="{FF2B5EF4-FFF2-40B4-BE49-F238E27FC236}">
                <a16:creationId xmlns:a16="http://schemas.microsoft.com/office/drawing/2014/main" id="{85419471-806C-4C59-BCDC-3EAEAD7F236A}"/>
              </a:ext>
            </a:extLst>
          </p:cNvPr>
          <p:cNvSpPr>
            <a:spLocks noGrp="1"/>
          </p:cNvSpPr>
          <p:nvPr>
            <p:ph idx="1"/>
          </p:nvPr>
        </p:nvSpPr>
        <p:spPr/>
        <p:txBody>
          <a:bodyPr/>
          <a:lstStyle/>
          <a:p>
            <a:r>
              <a:rPr lang="en-US" dirty="0"/>
              <a:t>Logistic Regression</a:t>
            </a:r>
          </a:p>
          <a:p>
            <a:r>
              <a:rPr lang="en-US" dirty="0"/>
              <a:t>Random Forest</a:t>
            </a:r>
          </a:p>
          <a:p>
            <a:r>
              <a:rPr lang="en-US" dirty="0"/>
              <a:t>Support Vector Machines (SVM)</a:t>
            </a:r>
          </a:p>
          <a:p>
            <a:r>
              <a:rPr lang="en-US" dirty="0"/>
              <a:t>Naïve Bayes</a:t>
            </a:r>
          </a:p>
          <a:p>
            <a:r>
              <a:rPr lang="en-US" dirty="0"/>
              <a:t>K-Nearest </a:t>
            </a:r>
            <a:r>
              <a:rPr lang="en-US" dirty="0" err="1"/>
              <a:t>Neighbours</a:t>
            </a:r>
            <a:r>
              <a:rPr lang="en-US" dirty="0"/>
              <a:t> (KNN)</a:t>
            </a:r>
          </a:p>
          <a:p>
            <a:r>
              <a:rPr lang="en-US" dirty="0"/>
              <a:t>Decision Trees</a:t>
            </a:r>
          </a:p>
          <a:p>
            <a:endParaRPr lang="en-US" dirty="0"/>
          </a:p>
        </p:txBody>
      </p:sp>
    </p:spTree>
    <p:extLst>
      <p:ext uri="{BB962C8B-B14F-4D97-AF65-F5344CB8AC3E}">
        <p14:creationId xmlns:p14="http://schemas.microsoft.com/office/powerpoint/2010/main" val="211574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7662-3DD4-4C17-B0BA-82C63CE6B53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1BEDF9E-062D-483B-9C0E-A212C2A1CD27}"/>
              </a:ext>
            </a:extLst>
          </p:cNvPr>
          <p:cNvSpPr>
            <a:spLocks noGrp="1"/>
          </p:cNvSpPr>
          <p:nvPr>
            <p:ph idx="1"/>
          </p:nvPr>
        </p:nvSpPr>
        <p:spPr/>
        <p:txBody>
          <a:bodyPr/>
          <a:lstStyle/>
          <a:p>
            <a:r>
              <a:rPr lang="en-US" dirty="0"/>
              <a:t>Problem Statement</a:t>
            </a:r>
          </a:p>
          <a:p>
            <a:r>
              <a:rPr lang="en-US" dirty="0"/>
              <a:t>Data Description</a:t>
            </a:r>
          </a:p>
          <a:p>
            <a:r>
              <a:rPr lang="en-US" dirty="0"/>
              <a:t>EDA – Exploratory Data Analysis</a:t>
            </a:r>
          </a:p>
          <a:p>
            <a:r>
              <a:rPr lang="en-US" dirty="0"/>
              <a:t>Model Design – Application of various Machine Learning Algorithms and doing final classifications</a:t>
            </a:r>
          </a:p>
        </p:txBody>
      </p:sp>
    </p:spTree>
    <p:extLst>
      <p:ext uri="{BB962C8B-B14F-4D97-AF65-F5344CB8AC3E}">
        <p14:creationId xmlns:p14="http://schemas.microsoft.com/office/powerpoint/2010/main" val="739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7D62-59A9-424F-8515-11F06358D782}"/>
              </a:ext>
            </a:extLst>
          </p:cNvPr>
          <p:cNvSpPr>
            <a:spLocks noGrp="1"/>
          </p:cNvSpPr>
          <p:nvPr>
            <p:ph type="title"/>
          </p:nvPr>
        </p:nvSpPr>
        <p:spPr>
          <a:xfrm>
            <a:off x="1371600" y="685800"/>
            <a:ext cx="9601200" cy="1485900"/>
          </a:xfrm>
        </p:spPr>
        <p:txBody>
          <a:bodyPr/>
          <a:lstStyle/>
          <a:p>
            <a:r>
              <a:rPr lang="en-US"/>
              <a:t>Logistic Regression</a:t>
            </a:r>
            <a:endParaRPr lang="en-US" dirty="0"/>
          </a:p>
        </p:txBody>
      </p:sp>
      <p:pic>
        <p:nvPicPr>
          <p:cNvPr id="6" name="Picture 5">
            <a:extLst>
              <a:ext uri="{FF2B5EF4-FFF2-40B4-BE49-F238E27FC236}">
                <a16:creationId xmlns:a16="http://schemas.microsoft.com/office/drawing/2014/main" id="{9156BD91-1C3B-48F2-B131-D79D2DB04981}"/>
              </a:ext>
            </a:extLst>
          </p:cNvPr>
          <p:cNvPicPr>
            <a:picLocks noChangeAspect="1"/>
          </p:cNvPicPr>
          <p:nvPr/>
        </p:nvPicPr>
        <p:blipFill>
          <a:blip r:embed="rId2"/>
          <a:stretch>
            <a:fillRect/>
          </a:stretch>
        </p:blipFill>
        <p:spPr>
          <a:xfrm>
            <a:off x="1371599" y="1709322"/>
            <a:ext cx="9395533" cy="4462878"/>
          </a:xfrm>
          <a:prstGeom prst="rect">
            <a:avLst/>
          </a:prstGeom>
        </p:spPr>
      </p:pic>
    </p:spTree>
    <p:extLst>
      <p:ext uri="{BB962C8B-B14F-4D97-AF65-F5344CB8AC3E}">
        <p14:creationId xmlns:p14="http://schemas.microsoft.com/office/powerpoint/2010/main" val="294091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95042408-F26B-4204-9A30-B36F2B5AD567}"/>
              </a:ext>
            </a:extLst>
          </p:cNvPr>
          <p:cNvPicPr>
            <a:picLocks noGrp="1" noChangeAspect="1"/>
          </p:cNvPicPr>
          <p:nvPr>
            <p:ph idx="1"/>
          </p:nvPr>
        </p:nvPicPr>
        <p:blipFill rotWithShape="1">
          <a:blip r:embed="rId2"/>
          <a:srcRect l="5700" r="-2" b="-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50F6463F-AD01-4E11-A8B2-503FEE6B1268}"/>
              </a:ext>
            </a:extLst>
          </p:cNvPr>
          <p:cNvSpPr>
            <a:spLocks noGrp="1"/>
          </p:cNvSpPr>
          <p:nvPr>
            <p:ph type="title"/>
          </p:nvPr>
        </p:nvSpPr>
        <p:spPr>
          <a:xfrm>
            <a:off x="1668544" y="1649691"/>
            <a:ext cx="2611225" cy="2236989"/>
          </a:xfrm>
        </p:spPr>
        <p:txBody>
          <a:bodyPr vert="horz" lIns="91440" tIns="45720" rIns="91440" bIns="45720" rtlCol="0" anchor="b">
            <a:normAutofit/>
          </a:bodyPr>
          <a:lstStyle/>
          <a:p>
            <a:pPr algn="ctr"/>
            <a:r>
              <a:rPr lang="en-US" sz="3000" cap="all" dirty="0"/>
              <a:t>Logistic Regression</a:t>
            </a:r>
            <a:br>
              <a:rPr lang="en-US" sz="3000" cap="all" dirty="0"/>
            </a:br>
            <a:r>
              <a:rPr lang="en-US" sz="3000" cap="all" dirty="0"/>
              <a:t>Confusion Matrix</a:t>
            </a:r>
          </a:p>
        </p:txBody>
      </p:sp>
    </p:spTree>
    <p:extLst>
      <p:ext uri="{BB962C8B-B14F-4D97-AF65-F5344CB8AC3E}">
        <p14:creationId xmlns:p14="http://schemas.microsoft.com/office/powerpoint/2010/main" val="234044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7D62-59A9-424F-8515-11F06358D782}"/>
              </a:ext>
            </a:extLst>
          </p:cNvPr>
          <p:cNvSpPr>
            <a:spLocks noGrp="1"/>
          </p:cNvSpPr>
          <p:nvPr>
            <p:ph type="title"/>
          </p:nvPr>
        </p:nvSpPr>
        <p:spPr/>
        <p:txBody>
          <a:bodyPr/>
          <a:lstStyle/>
          <a:p>
            <a:r>
              <a:rPr lang="en-US" b="1" dirty="0"/>
              <a:t>RANDOM FOREST</a:t>
            </a:r>
          </a:p>
        </p:txBody>
      </p:sp>
      <p:pic>
        <p:nvPicPr>
          <p:cNvPr id="6" name="Picture 5">
            <a:extLst>
              <a:ext uri="{FF2B5EF4-FFF2-40B4-BE49-F238E27FC236}">
                <a16:creationId xmlns:a16="http://schemas.microsoft.com/office/drawing/2014/main" id="{95D626D9-FFEA-47BC-A568-C130C7216B52}"/>
              </a:ext>
            </a:extLst>
          </p:cNvPr>
          <p:cNvPicPr>
            <a:picLocks noChangeAspect="1"/>
          </p:cNvPicPr>
          <p:nvPr/>
        </p:nvPicPr>
        <p:blipFill>
          <a:blip r:embed="rId2"/>
          <a:stretch>
            <a:fillRect/>
          </a:stretch>
        </p:blipFill>
        <p:spPr>
          <a:xfrm>
            <a:off x="1371599" y="1623197"/>
            <a:ext cx="10101833" cy="4876077"/>
          </a:xfrm>
          <a:prstGeom prst="rect">
            <a:avLst/>
          </a:prstGeom>
        </p:spPr>
      </p:pic>
    </p:spTree>
    <p:extLst>
      <p:ext uri="{BB962C8B-B14F-4D97-AF65-F5344CB8AC3E}">
        <p14:creationId xmlns:p14="http://schemas.microsoft.com/office/powerpoint/2010/main" val="53039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Content Placeholder 3">
            <a:extLst>
              <a:ext uri="{FF2B5EF4-FFF2-40B4-BE49-F238E27FC236}">
                <a16:creationId xmlns:a16="http://schemas.microsoft.com/office/drawing/2014/main" id="{0F392AF2-DF66-4ACF-91E8-61F7FB969360}"/>
              </a:ext>
            </a:extLst>
          </p:cNvPr>
          <p:cNvPicPr>
            <a:picLocks noGrp="1" noChangeAspect="1"/>
          </p:cNvPicPr>
          <p:nvPr>
            <p:ph idx="1"/>
          </p:nvPr>
        </p:nvPicPr>
        <p:blipFill rotWithShape="1">
          <a:blip r:embed="rId2"/>
          <a:srcRect l="6807" r="1375"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07DA3302-BB48-4C88-8DFB-55BF3028D508}"/>
              </a:ext>
            </a:extLst>
          </p:cNvPr>
          <p:cNvSpPr>
            <a:spLocks noGrp="1"/>
          </p:cNvSpPr>
          <p:nvPr>
            <p:ph type="title"/>
          </p:nvPr>
        </p:nvSpPr>
        <p:spPr>
          <a:xfrm>
            <a:off x="1491176" y="1649691"/>
            <a:ext cx="2788594" cy="2236989"/>
          </a:xfrm>
        </p:spPr>
        <p:txBody>
          <a:bodyPr vert="horz" lIns="91440" tIns="45720" rIns="91440" bIns="45720" rtlCol="0" anchor="b">
            <a:normAutofit fontScale="90000"/>
          </a:bodyPr>
          <a:lstStyle/>
          <a:p>
            <a:pPr algn="ctr"/>
            <a:r>
              <a:rPr lang="en-US" b="1" dirty="0"/>
              <a:t>RANDOM FOREST</a:t>
            </a:r>
            <a:br>
              <a:rPr lang="en-US" b="1" dirty="0"/>
            </a:br>
            <a:r>
              <a:rPr lang="en-US" b="1" dirty="0"/>
              <a:t>CONFUSION MATRIX</a:t>
            </a:r>
            <a:endParaRPr lang="en-US" sz="5400" cap="all" dirty="0"/>
          </a:p>
        </p:txBody>
      </p:sp>
    </p:spTree>
    <p:extLst>
      <p:ext uri="{BB962C8B-B14F-4D97-AF65-F5344CB8AC3E}">
        <p14:creationId xmlns:p14="http://schemas.microsoft.com/office/powerpoint/2010/main" val="408392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810A-CDA1-4D53-84D0-DC2FD03C687F}"/>
              </a:ext>
            </a:extLst>
          </p:cNvPr>
          <p:cNvSpPr>
            <a:spLocks noGrp="1"/>
          </p:cNvSpPr>
          <p:nvPr>
            <p:ph type="title"/>
          </p:nvPr>
        </p:nvSpPr>
        <p:spPr/>
        <p:txBody>
          <a:bodyPr/>
          <a:lstStyle/>
          <a:p>
            <a:r>
              <a:rPr lang="en-US" dirty="0"/>
              <a:t>SUPPORT VECTOR MACHINES</a:t>
            </a:r>
          </a:p>
        </p:txBody>
      </p:sp>
      <p:pic>
        <p:nvPicPr>
          <p:cNvPr id="6" name="Picture 5">
            <a:extLst>
              <a:ext uri="{FF2B5EF4-FFF2-40B4-BE49-F238E27FC236}">
                <a16:creationId xmlns:a16="http://schemas.microsoft.com/office/drawing/2014/main" id="{3841CC81-E79E-4B1D-8B16-21CA6F52A92D}"/>
              </a:ext>
            </a:extLst>
          </p:cNvPr>
          <p:cNvPicPr>
            <a:picLocks noChangeAspect="1"/>
          </p:cNvPicPr>
          <p:nvPr/>
        </p:nvPicPr>
        <p:blipFill>
          <a:blip r:embed="rId2"/>
          <a:stretch>
            <a:fillRect/>
          </a:stretch>
        </p:blipFill>
        <p:spPr>
          <a:xfrm>
            <a:off x="1529383" y="1660456"/>
            <a:ext cx="9717161" cy="4374584"/>
          </a:xfrm>
          <a:prstGeom prst="rect">
            <a:avLst/>
          </a:prstGeom>
        </p:spPr>
      </p:pic>
    </p:spTree>
    <p:extLst>
      <p:ext uri="{BB962C8B-B14F-4D97-AF65-F5344CB8AC3E}">
        <p14:creationId xmlns:p14="http://schemas.microsoft.com/office/powerpoint/2010/main" val="130330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316358B3-303B-497D-8370-D6B3A7815304}"/>
              </a:ext>
            </a:extLst>
          </p:cNvPr>
          <p:cNvPicPr>
            <a:picLocks noGrp="1" noChangeAspect="1"/>
          </p:cNvPicPr>
          <p:nvPr>
            <p:ph idx="1"/>
          </p:nvPr>
        </p:nvPicPr>
        <p:blipFill rotWithShape="1">
          <a:blip r:embed="rId2"/>
          <a:srcRect l="7982" r="47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08D4EEF3-0DEA-4A27-9685-AEE934704417}"/>
              </a:ext>
            </a:extLst>
          </p:cNvPr>
          <p:cNvSpPr>
            <a:spLocks noGrp="1"/>
          </p:cNvSpPr>
          <p:nvPr>
            <p:ph type="title"/>
          </p:nvPr>
        </p:nvSpPr>
        <p:spPr>
          <a:xfrm>
            <a:off x="1219200" y="1649691"/>
            <a:ext cx="3060569" cy="2236989"/>
          </a:xfrm>
        </p:spPr>
        <p:txBody>
          <a:bodyPr vert="horz" lIns="91440" tIns="45720" rIns="91440" bIns="45720" rtlCol="0" anchor="b">
            <a:noAutofit/>
          </a:bodyPr>
          <a:lstStyle/>
          <a:p>
            <a:pPr algn="ctr"/>
            <a:r>
              <a:rPr lang="en-US" b="1" cap="all" dirty="0"/>
              <a:t>SVM CONFUSION MATRIX</a:t>
            </a:r>
            <a:endParaRPr lang="en-US" cap="all" dirty="0"/>
          </a:p>
        </p:txBody>
      </p:sp>
    </p:spTree>
    <p:extLst>
      <p:ext uri="{BB962C8B-B14F-4D97-AF65-F5344CB8AC3E}">
        <p14:creationId xmlns:p14="http://schemas.microsoft.com/office/powerpoint/2010/main" val="262024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316E-8FD7-41CF-ABB3-80368FED5A9D}"/>
              </a:ext>
            </a:extLst>
          </p:cNvPr>
          <p:cNvSpPr>
            <a:spLocks noGrp="1"/>
          </p:cNvSpPr>
          <p:nvPr>
            <p:ph type="title"/>
          </p:nvPr>
        </p:nvSpPr>
        <p:spPr/>
        <p:txBody>
          <a:bodyPr>
            <a:normAutofit fontScale="90000"/>
          </a:bodyPr>
          <a:lstStyle/>
          <a:p>
            <a:r>
              <a:rPr lang="en-US" b="1" dirty="0"/>
              <a:t>NAIVE BAYES CLASSIFIER</a:t>
            </a:r>
            <a:br>
              <a:rPr lang="en-US" dirty="0"/>
            </a:br>
            <a:br>
              <a:rPr lang="en-US" dirty="0"/>
            </a:br>
            <a:endParaRPr lang="en-US" dirty="0"/>
          </a:p>
        </p:txBody>
      </p:sp>
      <p:pic>
        <p:nvPicPr>
          <p:cNvPr id="6" name="Picture 5">
            <a:extLst>
              <a:ext uri="{FF2B5EF4-FFF2-40B4-BE49-F238E27FC236}">
                <a16:creationId xmlns:a16="http://schemas.microsoft.com/office/drawing/2014/main" id="{B386557E-039B-48CB-A970-724C6A2BF4F0}"/>
              </a:ext>
            </a:extLst>
          </p:cNvPr>
          <p:cNvPicPr>
            <a:picLocks noChangeAspect="1"/>
          </p:cNvPicPr>
          <p:nvPr/>
        </p:nvPicPr>
        <p:blipFill>
          <a:blip r:embed="rId2"/>
          <a:stretch>
            <a:fillRect/>
          </a:stretch>
        </p:blipFill>
        <p:spPr>
          <a:xfrm>
            <a:off x="1371600" y="1756753"/>
            <a:ext cx="9854418" cy="4663923"/>
          </a:xfrm>
          <a:prstGeom prst="rect">
            <a:avLst/>
          </a:prstGeom>
        </p:spPr>
      </p:pic>
    </p:spTree>
    <p:extLst>
      <p:ext uri="{BB962C8B-B14F-4D97-AF65-F5344CB8AC3E}">
        <p14:creationId xmlns:p14="http://schemas.microsoft.com/office/powerpoint/2010/main" val="303639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Content Placeholder 3">
            <a:extLst>
              <a:ext uri="{FF2B5EF4-FFF2-40B4-BE49-F238E27FC236}">
                <a16:creationId xmlns:a16="http://schemas.microsoft.com/office/drawing/2014/main" id="{6E43424C-F74B-499A-9646-CD36C2F516C2}"/>
              </a:ext>
            </a:extLst>
          </p:cNvPr>
          <p:cNvPicPr>
            <a:picLocks noGrp="1" noChangeAspect="1"/>
          </p:cNvPicPr>
          <p:nvPr>
            <p:ph idx="1"/>
          </p:nvPr>
        </p:nvPicPr>
        <p:blipFill rotWithShape="1">
          <a:blip r:embed="rId2"/>
          <a:srcRect l="4992" r="2" b="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D8744E78-71E0-4942-8BB2-6C93E1242802}"/>
              </a:ext>
            </a:extLst>
          </p:cNvPr>
          <p:cNvSpPr>
            <a:spLocks noGrp="1"/>
          </p:cNvSpPr>
          <p:nvPr>
            <p:ph type="title"/>
          </p:nvPr>
        </p:nvSpPr>
        <p:spPr>
          <a:xfrm>
            <a:off x="1668544" y="1649691"/>
            <a:ext cx="2611225" cy="2236989"/>
          </a:xfrm>
        </p:spPr>
        <p:txBody>
          <a:bodyPr vert="horz" lIns="91440" tIns="45720" rIns="91440" bIns="45720" rtlCol="0" anchor="b">
            <a:normAutofit/>
          </a:bodyPr>
          <a:lstStyle/>
          <a:p>
            <a:pPr algn="ctr"/>
            <a:r>
              <a:rPr lang="en-US" sz="3400" b="1" cap="all" dirty="0"/>
              <a:t>NAÏVE BAYES CONFUSION MATRIX</a:t>
            </a:r>
            <a:endParaRPr lang="en-US" sz="3400" cap="all" dirty="0"/>
          </a:p>
        </p:txBody>
      </p:sp>
    </p:spTree>
    <p:extLst>
      <p:ext uri="{BB962C8B-B14F-4D97-AF65-F5344CB8AC3E}">
        <p14:creationId xmlns:p14="http://schemas.microsoft.com/office/powerpoint/2010/main" val="38503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00-7D30-4DCA-BA67-4510AC45775E}"/>
              </a:ext>
            </a:extLst>
          </p:cNvPr>
          <p:cNvSpPr>
            <a:spLocks noGrp="1"/>
          </p:cNvSpPr>
          <p:nvPr>
            <p:ph type="title"/>
          </p:nvPr>
        </p:nvSpPr>
        <p:spPr/>
        <p:txBody>
          <a:bodyPr/>
          <a:lstStyle/>
          <a:p>
            <a:r>
              <a:rPr lang="en-US" b="1" dirty="0"/>
              <a:t>K-NEAREST NEIGHBOURS</a:t>
            </a:r>
            <a:br>
              <a:rPr lang="en-US" b="1" dirty="0"/>
            </a:br>
            <a:endParaRPr lang="en-US" dirty="0"/>
          </a:p>
        </p:txBody>
      </p:sp>
      <p:pic>
        <p:nvPicPr>
          <p:cNvPr id="6" name="Picture 5">
            <a:extLst>
              <a:ext uri="{FF2B5EF4-FFF2-40B4-BE49-F238E27FC236}">
                <a16:creationId xmlns:a16="http://schemas.microsoft.com/office/drawing/2014/main" id="{410DE76B-B817-4902-9F1A-CE9E0465E53E}"/>
              </a:ext>
            </a:extLst>
          </p:cNvPr>
          <p:cNvPicPr>
            <a:picLocks noChangeAspect="1"/>
          </p:cNvPicPr>
          <p:nvPr/>
        </p:nvPicPr>
        <p:blipFill>
          <a:blip r:embed="rId2"/>
          <a:stretch>
            <a:fillRect/>
          </a:stretch>
        </p:blipFill>
        <p:spPr>
          <a:xfrm>
            <a:off x="1493354" y="1637264"/>
            <a:ext cx="9601200" cy="4599048"/>
          </a:xfrm>
          <a:prstGeom prst="rect">
            <a:avLst/>
          </a:prstGeom>
        </p:spPr>
      </p:pic>
    </p:spTree>
    <p:extLst>
      <p:ext uri="{BB962C8B-B14F-4D97-AF65-F5344CB8AC3E}">
        <p14:creationId xmlns:p14="http://schemas.microsoft.com/office/powerpoint/2010/main" val="324771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5" name="Content Placeholder 7">
            <a:extLst>
              <a:ext uri="{FF2B5EF4-FFF2-40B4-BE49-F238E27FC236}">
                <a16:creationId xmlns:a16="http://schemas.microsoft.com/office/drawing/2014/main" id="{5821F326-E38A-4B9D-BB2A-763EB9E6E181}"/>
              </a:ext>
            </a:extLst>
          </p:cNvPr>
          <p:cNvPicPr>
            <a:picLocks noGrp="1" noChangeAspect="1"/>
          </p:cNvPicPr>
          <p:nvPr>
            <p:ph idx="1"/>
          </p:nvPr>
        </p:nvPicPr>
        <p:blipFill rotWithShape="1">
          <a:blip r:embed="rId2"/>
          <a:srcRect l="5534" r="1"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11CFF0C8-818A-46E6-BB30-82B315059396}"/>
              </a:ext>
            </a:extLst>
          </p:cNvPr>
          <p:cNvSpPr>
            <a:spLocks noGrp="1"/>
          </p:cNvSpPr>
          <p:nvPr>
            <p:ph type="title"/>
          </p:nvPr>
        </p:nvSpPr>
        <p:spPr>
          <a:xfrm>
            <a:off x="1280160" y="2310505"/>
            <a:ext cx="3165231" cy="2236989"/>
          </a:xfrm>
        </p:spPr>
        <p:txBody>
          <a:bodyPr vert="horz" lIns="91440" tIns="45720" rIns="91440" bIns="45720" rtlCol="0" anchor="b">
            <a:noAutofit/>
          </a:bodyPr>
          <a:lstStyle/>
          <a:p>
            <a:pPr algn="ctr"/>
            <a:r>
              <a:rPr lang="en-US" sz="4000" b="1" dirty="0"/>
              <a:t>K-NEAREST NEIGHBOURS CONFUSION MATRIX</a:t>
            </a:r>
            <a:endParaRPr lang="en-US" sz="4000" cap="all" dirty="0"/>
          </a:p>
        </p:txBody>
      </p:sp>
    </p:spTree>
    <p:extLst>
      <p:ext uri="{BB962C8B-B14F-4D97-AF65-F5344CB8AC3E}">
        <p14:creationId xmlns:p14="http://schemas.microsoft.com/office/powerpoint/2010/main" val="407368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Problem Statement	</a:t>
            </a:r>
            <a:endParaRPr lang="en-US" i="1" dirty="0"/>
          </a:p>
        </p:txBody>
      </p:sp>
    </p:spTree>
    <p:extLst>
      <p:ext uri="{BB962C8B-B14F-4D97-AF65-F5344CB8AC3E}">
        <p14:creationId xmlns:p14="http://schemas.microsoft.com/office/powerpoint/2010/main" val="3154665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937A-55FF-4CD1-9C9F-676D03F4468B}"/>
              </a:ext>
            </a:extLst>
          </p:cNvPr>
          <p:cNvSpPr>
            <a:spLocks noGrp="1"/>
          </p:cNvSpPr>
          <p:nvPr>
            <p:ph type="title"/>
          </p:nvPr>
        </p:nvSpPr>
        <p:spPr/>
        <p:txBody>
          <a:bodyPr/>
          <a:lstStyle/>
          <a:p>
            <a:r>
              <a:rPr lang="en-US" b="1" dirty="0"/>
              <a:t>DECISION TREES</a:t>
            </a:r>
            <a:br>
              <a:rPr lang="en-US" b="1" dirty="0"/>
            </a:br>
            <a:endParaRPr lang="en-US" dirty="0"/>
          </a:p>
        </p:txBody>
      </p:sp>
      <p:pic>
        <p:nvPicPr>
          <p:cNvPr id="6" name="Picture 5">
            <a:extLst>
              <a:ext uri="{FF2B5EF4-FFF2-40B4-BE49-F238E27FC236}">
                <a16:creationId xmlns:a16="http://schemas.microsoft.com/office/drawing/2014/main" id="{7B60DF0B-FBF9-4FD5-86C2-2DD48B025499}"/>
              </a:ext>
            </a:extLst>
          </p:cNvPr>
          <p:cNvPicPr>
            <a:picLocks noChangeAspect="1"/>
          </p:cNvPicPr>
          <p:nvPr/>
        </p:nvPicPr>
        <p:blipFill>
          <a:blip r:embed="rId2"/>
          <a:stretch>
            <a:fillRect/>
          </a:stretch>
        </p:blipFill>
        <p:spPr>
          <a:xfrm>
            <a:off x="1516132" y="1659007"/>
            <a:ext cx="9456668" cy="4565288"/>
          </a:xfrm>
          <a:prstGeom prst="rect">
            <a:avLst/>
          </a:prstGeom>
        </p:spPr>
      </p:pic>
    </p:spTree>
    <p:extLst>
      <p:ext uri="{BB962C8B-B14F-4D97-AF65-F5344CB8AC3E}">
        <p14:creationId xmlns:p14="http://schemas.microsoft.com/office/powerpoint/2010/main" val="188156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C394B847-914C-4CB2-B639-D81B1127EA46}"/>
              </a:ext>
            </a:extLst>
          </p:cNvPr>
          <p:cNvPicPr>
            <a:picLocks noGrp="1" noChangeAspect="1"/>
          </p:cNvPicPr>
          <p:nvPr>
            <p:ph idx="1"/>
          </p:nvPr>
        </p:nvPicPr>
        <p:blipFill rotWithShape="1">
          <a:blip r:embed="rId2"/>
          <a:srcRect l="7608" r="-1"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C2AAE0C6-DEE2-471D-9202-1FE7FD1D844D}"/>
              </a:ext>
            </a:extLst>
          </p:cNvPr>
          <p:cNvSpPr>
            <a:spLocks noGrp="1"/>
          </p:cNvSpPr>
          <p:nvPr>
            <p:ph type="title"/>
          </p:nvPr>
        </p:nvSpPr>
        <p:spPr>
          <a:xfrm>
            <a:off x="1576991" y="2458073"/>
            <a:ext cx="2611225" cy="2236989"/>
          </a:xfrm>
        </p:spPr>
        <p:txBody>
          <a:bodyPr vert="horz" lIns="91440" tIns="45720" rIns="91440" bIns="45720" rtlCol="0" anchor="b">
            <a:noAutofit/>
          </a:bodyPr>
          <a:lstStyle/>
          <a:p>
            <a:pPr algn="ctr"/>
            <a:r>
              <a:rPr lang="en-US" b="1" dirty="0"/>
              <a:t>DECISION TREES</a:t>
            </a:r>
            <a:br>
              <a:rPr lang="en-US" b="1" dirty="0"/>
            </a:br>
            <a:r>
              <a:rPr lang="en-US" b="1" dirty="0"/>
              <a:t>CONFUSION MATRIX</a:t>
            </a:r>
            <a:endParaRPr lang="en-US" cap="all" dirty="0"/>
          </a:p>
        </p:txBody>
      </p:sp>
    </p:spTree>
    <p:extLst>
      <p:ext uri="{BB962C8B-B14F-4D97-AF65-F5344CB8AC3E}">
        <p14:creationId xmlns:p14="http://schemas.microsoft.com/office/powerpoint/2010/main" val="267905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Conclusion / Takeaways</a:t>
            </a:r>
            <a:br>
              <a:rPr lang="en-US" dirty="0"/>
            </a:br>
            <a:endParaRPr lang="en-US" i="1" dirty="0"/>
          </a:p>
        </p:txBody>
      </p:sp>
    </p:spTree>
    <p:extLst>
      <p:ext uri="{BB962C8B-B14F-4D97-AF65-F5344CB8AC3E}">
        <p14:creationId xmlns:p14="http://schemas.microsoft.com/office/powerpoint/2010/main" val="2726100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E103A-1FA7-4E60-91EE-D7FDE3F70542}"/>
              </a:ext>
            </a:extLst>
          </p:cNvPr>
          <p:cNvSpPr>
            <a:spLocks noGrp="1"/>
          </p:cNvSpPr>
          <p:nvPr>
            <p:ph idx="1"/>
          </p:nvPr>
        </p:nvSpPr>
        <p:spPr>
          <a:xfrm>
            <a:off x="1371600" y="636103"/>
            <a:ext cx="9601200" cy="5830957"/>
          </a:xfrm>
        </p:spPr>
        <p:txBody>
          <a:bodyPr>
            <a:normAutofit fontScale="92500" lnSpcReduction="10000"/>
          </a:bodyPr>
          <a:lstStyle/>
          <a:p>
            <a:r>
              <a:rPr lang="en-US" dirty="0"/>
              <a:t>We become familiar with the data set and studied various features.</a:t>
            </a:r>
          </a:p>
          <a:p>
            <a:r>
              <a:rPr lang="en-US" dirty="0"/>
              <a:t>We then did dome exploration formally called as EDA – Exploratory Data Analysis where we plotted all the features one by one against the target variable (Employment Status) and saw the relation and distribution of each. It helped in getting various helpful insights into the dataset.</a:t>
            </a:r>
          </a:p>
          <a:p>
            <a:r>
              <a:rPr lang="en-US" dirty="0"/>
              <a:t>We then studied the correlation between various features and removed one of the highly correlated features making sure that only one is left behind.</a:t>
            </a:r>
          </a:p>
          <a:p>
            <a:r>
              <a:rPr lang="en-US" dirty="0"/>
              <a:t>We then did some data-preprocessing which included label encoding to target variable, doing oversampling with </a:t>
            </a:r>
            <a:r>
              <a:rPr lang="en-US" dirty="0" err="1"/>
              <a:t>SMOTETomek</a:t>
            </a:r>
            <a:r>
              <a:rPr lang="en-US" dirty="0"/>
              <a:t>, creating dummy variables and scaling features.</a:t>
            </a:r>
          </a:p>
          <a:p>
            <a:r>
              <a:rPr lang="en-US" dirty="0"/>
              <a:t>We then defined a function to plot confusion matrix.</a:t>
            </a:r>
          </a:p>
          <a:p>
            <a:r>
              <a:rPr lang="en-US" dirty="0"/>
              <a:t>Finally, we implemented various Classification Machine Learning Algorithms on our dataset and assessed each with the help of </a:t>
            </a:r>
          </a:p>
          <a:p>
            <a:pPr lvl="1"/>
            <a:r>
              <a:rPr lang="en-US" dirty="0"/>
              <a:t>Accuracy on the training dataset</a:t>
            </a:r>
          </a:p>
          <a:p>
            <a:pPr lvl="1"/>
            <a:r>
              <a:rPr lang="en-US" dirty="0"/>
              <a:t>Accuracy on the validation dataset</a:t>
            </a:r>
          </a:p>
          <a:p>
            <a:pPr lvl="1"/>
            <a:r>
              <a:rPr lang="en-US" dirty="0"/>
              <a:t>Precision</a:t>
            </a:r>
          </a:p>
          <a:p>
            <a:pPr lvl="1"/>
            <a:r>
              <a:rPr lang="en-US" dirty="0"/>
              <a:t>Recall</a:t>
            </a:r>
          </a:p>
          <a:p>
            <a:pPr lvl="1"/>
            <a:r>
              <a:rPr lang="en-US" dirty="0"/>
              <a:t>F-1 Score</a:t>
            </a:r>
          </a:p>
        </p:txBody>
      </p:sp>
    </p:spTree>
    <p:extLst>
      <p:ext uri="{BB962C8B-B14F-4D97-AF65-F5344CB8AC3E}">
        <p14:creationId xmlns:p14="http://schemas.microsoft.com/office/powerpoint/2010/main" val="2522997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F8841-6BFA-482F-83DD-A398D16E2E3D}"/>
              </a:ext>
            </a:extLst>
          </p:cNvPr>
          <p:cNvSpPr>
            <a:spLocks noGrp="1"/>
          </p:cNvSpPr>
          <p:nvPr>
            <p:ph idx="1"/>
          </p:nvPr>
        </p:nvSpPr>
        <p:spPr>
          <a:xfrm>
            <a:off x="1371600" y="622852"/>
            <a:ext cx="9601200" cy="5244548"/>
          </a:xfrm>
        </p:spPr>
        <p:txBody>
          <a:bodyPr/>
          <a:lstStyle/>
          <a:p>
            <a:r>
              <a:rPr lang="en-US" dirty="0"/>
              <a:t>We also plotted confusion matrix for each of the models.</a:t>
            </a:r>
          </a:p>
          <a:p>
            <a:r>
              <a:rPr lang="en-US" dirty="0"/>
              <a:t>We saw that almost all the models performed well. But, Random Forest in particular demonstrated best results - 99% accuracy on the training set and 92% on the validation set. The mean F-1 score was 92%.</a:t>
            </a:r>
          </a:p>
          <a:p>
            <a:endParaRPr lang="en-US" dirty="0"/>
          </a:p>
          <a:p>
            <a:endParaRPr lang="en-US" dirty="0"/>
          </a:p>
          <a:p>
            <a:pPr marL="0" indent="0">
              <a:buNone/>
            </a:pPr>
            <a:r>
              <a:rPr lang="en-US" dirty="0"/>
              <a:t>Thus, this project helped us(me) in understanding the flow of data science work (data science pipeline), how to perform EDA, how to do data pre-processing, how to write Python functions and many other things as mentioned earlier. It gave a really good hands on experience. Also, lectures by you (professor) helped in learning various data science concepts and technicalities related to Python.</a:t>
            </a:r>
          </a:p>
          <a:p>
            <a:pPr marL="0" indent="0">
              <a:buNone/>
            </a:pPr>
            <a:endParaRPr lang="en-US" dirty="0"/>
          </a:p>
          <a:p>
            <a:pPr marL="0" indent="0" algn="ctr">
              <a:buNone/>
            </a:pPr>
            <a:r>
              <a:rPr lang="en-US" sz="4000" b="1" dirty="0"/>
              <a:t>THANK YOU</a:t>
            </a:r>
          </a:p>
        </p:txBody>
      </p:sp>
    </p:spTree>
    <p:extLst>
      <p:ext uri="{BB962C8B-B14F-4D97-AF65-F5344CB8AC3E}">
        <p14:creationId xmlns:p14="http://schemas.microsoft.com/office/powerpoint/2010/main" val="278486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BDE11-92CA-47CF-81F4-DE569654DE18}"/>
              </a:ext>
            </a:extLst>
          </p:cNvPr>
          <p:cNvSpPr>
            <a:spLocks noGrp="1"/>
          </p:cNvSpPr>
          <p:nvPr>
            <p:ph idx="1"/>
          </p:nvPr>
        </p:nvSpPr>
        <p:spPr/>
        <p:txBody>
          <a:bodyPr/>
          <a:lstStyle/>
          <a:p>
            <a:r>
              <a:rPr lang="en-US" dirty="0"/>
              <a:t>This is a </a:t>
            </a:r>
            <a:r>
              <a:rPr lang="en-US" b="1" dirty="0"/>
              <a:t>Multi Class Classification Problem </a:t>
            </a:r>
            <a:r>
              <a:rPr lang="en-US" dirty="0"/>
              <a:t> and we (machine, to be precise, hence Machine Learning) need to learn from the features and classify a given person (sample) into one of the 3 classes/categories:</a:t>
            </a:r>
          </a:p>
          <a:p>
            <a:pPr lvl="1"/>
            <a:r>
              <a:rPr lang="en-US" dirty="0"/>
              <a:t>Unemployed</a:t>
            </a:r>
          </a:p>
          <a:p>
            <a:pPr lvl="1"/>
            <a:r>
              <a:rPr lang="en-US" dirty="0"/>
              <a:t>Employed</a:t>
            </a:r>
          </a:p>
          <a:p>
            <a:pPr lvl="1"/>
            <a:r>
              <a:rPr lang="en-US" dirty="0"/>
              <a:t>Not In Labor Force</a:t>
            </a:r>
          </a:p>
        </p:txBody>
      </p:sp>
    </p:spTree>
    <p:extLst>
      <p:ext uri="{BB962C8B-B14F-4D97-AF65-F5344CB8AC3E}">
        <p14:creationId xmlns:p14="http://schemas.microsoft.com/office/powerpoint/2010/main" val="247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6E78-3921-4602-96E4-9C605E19343C}"/>
              </a:ext>
            </a:extLst>
          </p:cNvPr>
          <p:cNvSpPr>
            <a:spLocks noGrp="1"/>
          </p:cNvSpPr>
          <p:nvPr>
            <p:ph type="title"/>
          </p:nvPr>
        </p:nvSpPr>
        <p:spPr>
          <a:xfrm>
            <a:off x="1371600" y="685800"/>
            <a:ext cx="9601200" cy="1485900"/>
          </a:xfrm>
        </p:spPr>
        <p:txBody>
          <a:bodyPr/>
          <a:lstStyle/>
          <a:p>
            <a:r>
              <a:rPr lang="en-US" dirty="0"/>
              <a:t>Data Description</a:t>
            </a:r>
          </a:p>
        </p:txBody>
      </p:sp>
      <p:sp>
        <p:nvSpPr>
          <p:cNvPr id="3" name="Content Placeholder 2">
            <a:extLst>
              <a:ext uri="{FF2B5EF4-FFF2-40B4-BE49-F238E27FC236}">
                <a16:creationId xmlns:a16="http://schemas.microsoft.com/office/drawing/2014/main" id="{B183D972-E60C-4DFD-87A6-533D66FFACB0}"/>
              </a:ext>
            </a:extLst>
          </p:cNvPr>
          <p:cNvSpPr>
            <a:spLocks noGrp="1"/>
          </p:cNvSpPr>
          <p:nvPr>
            <p:ph idx="1"/>
          </p:nvPr>
        </p:nvSpPr>
        <p:spPr/>
        <p:txBody>
          <a:bodyPr/>
          <a:lstStyle/>
          <a:p>
            <a:r>
              <a:rPr lang="en-US" dirty="0"/>
              <a:t>The data set comprises of various people and their employment status, which is the target attribute. As mentioned earlier, this is a multi-class classification problem. There are various other independent variables which are present in the data set which are in the next slide.</a:t>
            </a:r>
          </a:p>
          <a:p>
            <a:pPr marL="530352" lvl="1" indent="0">
              <a:buNone/>
            </a:pPr>
            <a:endParaRPr lang="en-US" dirty="0"/>
          </a:p>
          <a:p>
            <a:endParaRPr lang="en-US" dirty="0"/>
          </a:p>
        </p:txBody>
      </p:sp>
    </p:spTree>
    <p:extLst>
      <p:ext uri="{BB962C8B-B14F-4D97-AF65-F5344CB8AC3E}">
        <p14:creationId xmlns:p14="http://schemas.microsoft.com/office/powerpoint/2010/main" val="404066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FB1AD-D76A-44D2-82A9-C81FFF2D3186}"/>
              </a:ext>
            </a:extLst>
          </p:cNvPr>
          <p:cNvSpPr>
            <a:spLocks noGrp="1"/>
          </p:cNvSpPr>
          <p:nvPr>
            <p:ph idx="1"/>
          </p:nvPr>
        </p:nvSpPr>
        <p:spPr>
          <a:xfrm>
            <a:off x="1295400" y="543339"/>
            <a:ext cx="9601200" cy="6016487"/>
          </a:xfrm>
        </p:spPr>
        <p:txBody>
          <a:bodyPr/>
          <a:lstStyle/>
          <a:p>
            <a:pPr marL="0" indent="0">
              <a:buNone/>
            </a:pPr>
            <a:r>
              <a:rPr lang="en-US" b="1" dirty="0"/>
              <a:t>TOTAL ATTRIBUTES / FEATURES : 25</a:t>
            </a:r>
          </a:p>
          <a:p>
            <a:r>
              <a:rPr lang="en-US" dirty="0"/>
              <a:t>ID: An Id that represents a person within the training set</a:t>
            </a:r>
          </a:p>
          <a:p>
            <a:r>
              <a:rPr lang="en-US" dirty="0"/>
              <a:t>Education: It represents Education level of a person (9th, 10th, 11th, 12th grade, Associate, bachelor’s, master’s degree etc.)</a:t>
            </a:r>
          </a:p>
          <a:p>
            <a:r>
              <a:rPr lang="en-US" dirty="0"/>
              <a:t>Age: Age of a person</a:t>
            </a:r>
          </a:p>
          <a:p>
            <a:r>
              <a:rPr lang="en-US" dirty="0"/>
              <a:t>Age range: Age Range of a person (0-19, 20-29, 30-39………70-79, 80+)</a:t>
            </a:r>
          </a:p>
          <a:p>
            <a:r>
              <a:rPr lang="en-US" dirty="0"/>
              <a:t>Employment: Whether that person is employed or not</a:t>
            </a:r>
          </a:p>
          <a:p>
            <a:r>
              <a:rPr lang="en-US" dirty="0"/>
              <a:t>Children: Number of children a person has</a:t>
            </a:r>
          </a:p>
          <a:p>
            <a:r>
              <a:rPr lang="en-US" dirty="0"/>
              <a:t>Weekly earnings: Earnings in dollars/week</a:t>
            </a:r>
          </a:p>
          <a:p>
            <a:r>
              <a:rPr lang="en-US" dirty="0"/>
              <a:t>Column </a:t>
            </a:r>
            <a:r>
              <a:rPr lang="en-US" b="1" dirty="0"/>
              <a:t>k</a:t>
            </a:r>
            <a:r>
              <a:rPr lang="en-US" dirty="0"/>
              <a:t> - Column </a:t>
            </a:r>
            <a:r>
              <a:rPr lang="en-US" b="1" dirty="0"/>
              <a:t>x</a:t>
            </a:r>
            <a:r>
              <a:rPr lang="en-US" dirty="0"/>
              <a:t>: Average time spend by a person on a particular activity per day in minutes</a:t>
            </a:r>
          </a:p>
          <a:p>
            <a:r>
              <a:rPr lang="en-US" dirty="0"/>
              <a:t>Total: Total of average time spend (In hours) by a person in a day.</a:t>
            </a:r>
          </a:p>
          <a:p>
            <a:pPr marL="0" indent="0">
              <a:buNone/>
            </a:pPr>
            <a:r>
              <a:rPr lang="en-US" dirty="0"/>
              <a:t>Note: values of this column may exceed above 24hrs (2 activities may have been considered twice). Like Food &amp; drink prep is considered individually as well as in housework (Assumption). Also, the data set doesn’t have any null values.</a:t>
            </a:r>
          </a:p>
        </p:txBody>
      </p:sp>
    </p:spTree>
    <p:extLst>
      <p:ext uri="{BB962C8B-B14F-4D97-AF65-F5344CB8AC3E}">
        <p14:creationId xmlns:p14="http://schemas.microsoft.com/office/powerpoint/2010/main" val="82767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EDA – Exploratory Data Analysis</a:t>
            </a:r>
            <a:br>
              <a:rPr lang="en-US" dirty="0"/>
            </a:br>
            <a:r>
              <a:rPr lang="en-US" sz="3200" i="1" dirty="0"/>
              <a:t>(Feature by feature)</a:t>
            </a:r>
            <a:endParaRPr lang="en-US" i="1" dirty="0"/>
          </a:p>
        </p:txBody>
      </p:sp>
    </p:spTree>
    <p:extLst>
      <p:ext uri="{BB962C8B-B14F-4D97-AF65-F5344CB8AC3E}">
        <p14:creationId xmlns:p14="http://schemas.microsoft.com/office/powerpoint/2010/main" val="7716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6BA6414-CFC9-48E5-8B8D-0B40CF64CA7B}"/>
              </a:ext>
            </a:extLst>
          </p:cNvPr>
          <p:cNvPicPr>
            <a:picLocks noChangeAspect="1"/>
          </p:cNvPicPr>
          <p:nvPr/>
        </p:nvPicPr>
        <p:blipFill>
          <a:blip r:embed="rId2"/>
          <a:stretch>
            <a:fillRect/>
          </a:stretch>
        </p:blipFill>
        <p:spPr>
          <a:xfrm>
            <a:off x="1023561" y="1729323"/>
            <a:ext cx="6517065" cy="3079312"/>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85800"/>
            <a:ext cx="3656419" cy="1485900"/>
          </a:xfrm>
        </p:spPr>
        <p:txBody>
          <a:bodyPr>
            <a:noAutofit/>
          </a:bodyPr>
          <a:lstStyle/>
          <a:p>
            <a:r>
              <a:rPr lang="en-US" sz="3200" dirty="0"/>
              <a:t>Distribution of Employment Status</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Looks like the majority of people are/were employed according to this data. This accounts for 64.2% of the sample size, which is quite high given 3 classes. 30.7% of people are/were 'Not in labor force', while only 5.1% of the entire population(sample) were unemployed.</a:t>
            </a:r>
          </a:p>
        </p:txBody>
      </p:sp>
    </p:spTree>
    <p:extLst>
      <p:ext uri="{BB962C8B-B14F-4D97-AF65-F5344CB8AC3E}">
        <p14:creationId xmlns:p14="http://schemas.microsoft.com/office/powerpoint/2010/main" val="84883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A50A2DF9-56D6-40D9-8D45-3C85B6B5F5CC}"/>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06288"/>
            <a:ext cx="3656419" cy="1485900"/>
          </a:xfrm>
        </p:spPr>
        <p:txBody>
          <a:bodyPr>
            <a:normAutofit fontScale="90000"/>
          </a:bodyPr>
          <a:lstStyle/>
          <a:p>
            <a:r>
              <a:rPr lang="en-US" sz="3400" dirty="0"/>
              <a:t>Distribution of Employment Status across Education Level</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It looks like there are high number of samples that are employed for education levels : high school , Bachelor, Master. This trend tends to decrease as the education level decreases, explaining the obvious relation - </a:t>
            </a:r>
            <a:r>
              <a:rPr lang="en-US" b="1" dirty="0"/>
              <a:t>you'll earn more (be employed) if you'll study more (higher education level)</a:t>
            </a:r>
            <a:r>
              <a:rPr lang="en-US" dirty="0"/>
              <a:t> </a:t>
            </a:r>
            <a:r>
              <a:rPr lang="en-US" i="1" dirty="0"/>
              <a:t>(A thought shared by my parents. Some relevance here :) )</a:t>
            </a:r>
            <a:endParaRPr lang="en-US" dirty="0"/>
          </a:p>
        </p:txBody>
      </p:sp>
    </p:spTree>
    <p:extLst>
      <p:ext uri="{BB962C8B-B14F-4D97-AF65-F5344CB8AC3E}">
        <p14:creationId xmlns:p14="http://schemas.microsoft.com/office/powerpoint/2010/main" val="11108143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284</TotalTime>
  <Words>1157</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Franklin Gothic Book</vt:lpstr>
      <vt:lpstr>Crop</vt:lpstr>
      <vt:lpstr>Project</vt:lpstr>
      <vt:lpstr>Table of Contents</vt:lpstr>
      <vt:lpstr>Problem Statement </vt:lpstr>
      <vt:lpstr>PowerPoint Presentation</vt:lpstr>
      <vt:lpstr>Data Description</vt:lpstr>
      <vt:lpstr>PowerPoint Presentation</vt:lpstr>
      <vt:lpstr>EDA – Exploratory Data Analysis (Feature by feature)</vt:lpstr>
      <vt:lpstr>Distribution of Employment Status</vt:lpstr>
      <vt:lpstr>Distribution of Employment Status across Education Level</vt:lpstr>
      <vt:lpstr>Distribution of Employment Status across Gender</vt:lpstr>
      <vt:lpstr>Year distribution across Employment Status</vt:lpstr>
      <vt:lpstr>Age Range distribution across Employment Status</vt:lpstr>
      <vt:lpstr>Children distribution across Employment Status</vt:lpstr>
      <vt:lpstr>Weekly Earnings</vt:lpstr>
      <vt:lpstr>Weekly Earnings across Employment Status</vt:lpstr>
      <vt:lpstr>Time spent in various activities (in minutes) on average</vt:lpstr>
      <vt:lpstr>PowerPoint Presentation</vt:lpstr>
      <vt:lpstr>Model Design</vt:lpstr>
      <vt:lpstr>Following Models were implemented</vt:lpstr>
      <vt:lpstr>Logistic Regression</vt:lpstr>
      <vt:lpstr>Logistic Regression Confusion Matrix</vt:lpstr>
      <vt:lpstr>RANDOM FOREST</vt:lpstr>
      <vt:lpstr>RANDOM FOREST CONFUSION MATRIX</vt:lpstr>
      <vt:lpstr>SUPPORT VECTOR MACHINES</vt:lpstr>
      <vt:lpstr>SVM CONFUSION MATRIX</vt:lpstr>
      <vt:lpstr>NAIVE BAYES CLASSIFIER  </vt:lpstr>
      <vt:lpstr>NAÏVE BAYES CONFUSION MATRIX</vt:lpstr>
      <vt:lpstr>K-NEAREST NEIGHBOURS </vt:lpstr>
      <vt:lpstr>K-NEAREST NEIGHBOURS CONFUSION MATRIX</vt:lpstr>
      <vt:lpstr>DECISION TREES </vt:lpstr>
      <vt:lpstr>DECISION TREES CONFUSION MATRIX</vt:lpstr>
      <vt:lpstr>Conclusion / Takeaways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Prashant Shivaji Bhapkar</dc:creator>
  <cp:lastModifiedBy>Prashant Shivaji Bhapkar</cp:lastModifiedBy>
  <cp:revision>43</cp:revision>
  <dcterms:created xsi:type="dcterms:W3CDTF">2018-05-01T23:16:51Z</dcterms:created>
  <dcterms:modified xsi:type="dcterms:W3CDTF">2018-05-02T20:03:38Z</dcterms:modified>
</cp:coreProperties>
</file>