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434A-FC1C-4CB2-8AEE-F9EE5FBA484E}"/>
              </a:ext>
            </a:extLst>
          </p:cNvPr>
          <p:cNvSpPr>
            <a:spLocks noGrp="1"/>
          </p:cNvSpPr>
          <p:nvPr>
            <p:ph type="ctrTitle"/>
          </p:nvPr>
        </p:nvSpPr>
        <p:spPr>
          <a:xfrm>
            <a:off x="1769354" y="516245"/>
            <a:ext cx="8361229" cy="2098226"/>
          </a:xfrm>
        </p:spPr>
        <p:txBody>
          <a:bodyPr/>
          <a:lstStyle/>
          <a:p>
            <a:r>
              <a:rPr lang="en-US" dirty="0"/>
              <a:t>Project</a:t>
            </a:r>
          </a:p>
        </p:txBody>
      </p:sp>
      <p:sp>
        <p:nvSpPr>
          <p:cNvPr id="3" name="Subtitle 2">
            <a:extLst>
              <a:ext uri="{FF2B5EF4-FFF2-40B4-BE49-F238E27FC236}">
                <a16:creationId xmlns:a16="http://schemas.microsoft.com/office/drawing/2014/main" id="{EF22FD85-FE9C-4544-A0B1-BD45138903EE}"/>
              </a:ext>
            </a:extLst>
          </p:cNvPr>
          <p:cNvSpPr>
            <a:spLocks noGrp="1"/>
          </p:cNvSpPr>
          <p:nvPr>
            <p:ph type="subTitle" idx="1"/>
          </p:nvPr>
        </p:nvSpPr>
        <p:spPr>
          <a:xfrm>
            <a:off x="2680163" y="2614471"/>
            <a:ext cx="6831673" cy="1086237"/>
          </a:xfrm>
        </p:spPr>
        <p:txBody>
          <a:bodyPr/>
          <a:lstStyle/>
          <a:p>
            <a:r>
              <a:rPr lang="en-US" dirty="0"/>
              <a:t>BUAN 6340.003 – Programming for Data Science</a:t>
            </a:r>
          </a:p>
        </p:txBody>
      </p:sp>
      <p:sp>
        <p:nvSpPr>
          <p:cNvPr id="4" name="Subtitle 2">
            <a:extLst>
              <a:ext uri="{FF2B5EF4-FFF2-40B4-BE49-F238E27FC236}">
                <a16:creationId xmlns:a16="http://schemas.microsoft.com/office/drawing/2014/main" id="{02E3AECC-6B7C-427C-94C7-AEE418188477}"/>
              </a:ext>
            </a:extLst>
          </p:cNvPr>
          <p:cNvSpPr txBox="1">
            <a:spLocks/>
          </p:cNvSpPr>
          <p:nvPr/>
        </p:nvSpPr>
        <p:spPr>
          <a:xfrm>
            <a:off x="2680162" y="3429000"/>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n-US" dirty="0"/>
              <a:t>Name: Prashant Shivaji Bhapkar</a:t>
            </a:r>
          </a:p>
          <a:p>
            <a:pPr algn="l"/>
            <a:r>
              <a:rPr lang="en-US" dirty="0"/>
              <a:t>Net Id: pxb170130</a:t>
            </a:r>
          </a:p>
        </p:txBody>
      </p:sp>
    </p:spTree>
    <p:extLst>
      <p:ext uri="{BB962C8B-B14F-4D97-AF65-F5344CB8AC3E}">
        <p14:creationId xmlns:p14="http://schemas.microsoft.com/office/powerpoint/2010/main" val="36286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8E6FBDD-0FD4-42B4-8378-6F5AAD202D99}"/>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2" name="Title 1">
            <a:extLst>
              <a:ext uri="{FF2B5EF4-FFF2-40B4-BE49-F238E27FC236}">
                <a16:creationId xmlns:a16="http://schemas.microsoft.com/office/drawing/2014/main" id="{24009AE1-77D3-4736-88DC-A5D11279055A}"/>
              </a:ext>
            </a:extLst>
          </p:cNvPr>
          <p:cNvSpPr>
            <a:spLocks noGrp="1"/>
          </p:cNvSpPr>
          <p:nvPr>
            <p:ph type="title"/>
          </p:nvPr>
        </p:nvSpPr>
        <p:spPr>
          <a:xfrm>
            <a:off x="7860667" y="685800"/>
            <a:ext cx="3656419" cy="1485900"/>
          </a:xfrm>
        </p:spPr>
        <p:txBody>
          <a:bodyPr>
            <a:noAutofit/>
          </a:bodyPr>
          <a:lstStyle/>
          <a:p>
            <a:r>
              <a:rPr lang="en-US" sz="3200" dirty="0"/>
              <a:t>Distribution of Gender across </a:t>
            </a:r>
            <a:r>
              <a:rPr lang="en-US" sz="3200" dirty="0" err="1"/>
              <a:t>Emloyment</a:t>
            </a:r>
            <a:r>
              <a:rPr lang="en-US" sz="3200" dirty="0"/>
              <a:t> Status</a:t>
            </a:r>
          </a:p>
        </p:txBody>
      </p:sp>
      <p:sp>
        <p:nvSpPr>
          <p:cNvPr id="3" name="Content Placeholder 2">
            <a:extLst>
              <a:ext uri="{FF2B5EF4-FFF2-40B4-BE49-F238E27FC236}">
                <a16:creationId xmlns:a16="http://schemas.microsoft.com/office/drawing/2014/main" id="{ACE5763F-DF74-4E63-9FEF-6ADEE405FD4A}"/>
              </a:ext>
            </a:extLst>
          </p:cNvPr>
          <p:cNvSpPr>
            <a:spLocks noGrp="1"/>
          </p:cNvSpPr>
          <p:nvPr>
            <p:ph idx="1"/>
          </p:nvPr>
        </p:nvSpPr>
        <p:spPr>
          <a:xfrm>
            <a:off x="7857492" y="2171700"/>
            <a:ext cx="3656419" cy="3485272"/>
          </a:xfrm>
        </p:spPr>
        <p:txBody>
          <a:bodyPr>
            <a:normAutofit fontScale="92500" lnSpcReduction="10000"/>
          </a:bodyPr>
          <a:lstStyle/>
          <a:p>
            <a:pPr marL="0" indent="0">
              <a:buNone/>
            </a:pPr>
            <a:r>
              <a:rPr lang="en-US" dirty="0"/>
              <a:t>Distribution looks kind of even across both the GENDERs as far as EMPLOYMENT STATUS is concerned. For both the genders (Male and Female), number of people that are 'EMPLOYED' is highest compared to other classes. There is a common trend for both the genders. For both the genders,</a:t>
            </a:r>
            <a:br>
              <a:rPr lang="en-US" dirty="0"/>
            </a:br>
            <a:r>
              <a:rPr lang="en-US" b="1" dirty="0"/>
              <a:t>No of people (EMPLOYED) &gt; No of people (NOT IN LABOR FORCE) &gt; No of people (UNEMPLOYED)</a:t>
            </a:r>
            <a:endParaRPr lang="en-US" dirty="0"/>
          </a:p>
        </p:txBody>
      </p:sp>
    </p:spTree>
    <p:extLst>
      <p:ext uri="{BB962C8B-B14F-4D97-AF65-F5344CB8AC3E}">
        <p14:creationId xmlns:p14="http://schemas.microsoft.com/office/powerpoint/2010/main" val="261962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2BFA2F48-1CE1-456B-B8A4-FBE8BA2A6F71}"/>
              </a:ext>
            </a:extLst>
          </p:cNvPr>
          <p:cNvPicPr>
            <a:picLocks noChangeAspect="1"/>
          </p:cNvPicPr>
          <p:nvPr/>
        </p:nvPicPr>
        <p:blipFill>
          <a:blip r:embed="rId2"/>
          <a:stretch>
            <a:fillRect/>
          </a:stretch>
        </p:blipFill>
        <p:spPr>
          <a:xfrm>
            <a:off x="1023561" y="1688591"/>
            <a:ext cx="6517065" cy="3160776"/>
          </a:xfrm>
          <a:prstGeom prst="rect">
            <a:avLst/>
          </a:prstGeom>
        </p:spPr>
      </p:pic>
      <p:sp>
        <p:nvSpPr>
          <p:cNvPr id="2" name="Title 1">
            <a:extLst>
              <a:ext uri="{FF2B5EF4-FFF2-40B4-BE49-F238E27FC236}">
                <a16:creationId xmlns:a16="http://schemas.microsoft.com/office/drawing/2014/main" id="{0D685F05-F75B-4133-BE51-38C87E13ACAC}"/>
              </a:ext>
            </a:extLst>
          </p:cNvPr>
          <p:cNvSpPr>
            <a:spLocks noGrp="1"/>
          </p:cNvSpPr>
          <p:nvPr>
            <p:ph type="title"/>
          </p:nvPr>
        </p:nvSpPr>
        <p:spPr>
          <a:xfrm>
            <a:off x="7860667" y="685800"/>
            <a:ext cx="3656419" cy="1485900"/>
          </a:xfrm>
        </p:spPr>
        <p:txBody>
          <a:bodyPr>
            <a:noAutofit/>
          </a:bodyPr>
          <a:lstStyle/>
          <a:p>
            <a:r>
              <a:rPr lang="en-US" sz="3200" dirty="0"/>
              <a:t>Year distribution across Employment Status</a:t>
            </a:r>
          </a:p>
        </p:txBody>
      </p:sp>
      <p:sp>
        <p:nvSpPr>
          <p:cNvPr id="3" name="Content Placeholder 2">
            <a:extLst>
              <a:ext uri="{FF2B5EF4-FFF2-40B4-BE49-F238E27FC236}">
                <a16:creationId xmlns:a16="http://schemas.microsoft.com/office/drawing/2014/main" id="{449E5C80-0617-46FE-B1DE-16F2C8CB3C9C}"/>
              </a:ext>
            </a:extLst>
          </p:cNvPr>
          <p:cNvSpPr>
            <a:spLocks noGrp="1"/>
          </p:cNvSpPr>
          <p:nvPr>
            <p:ph idx="1"/>
          </p:nvPr>
        </p:nvSpPr>
        <p:spPr>
          <a:xfrm>
            <a:off x="7860667" y="2286000"/>
            <a:ext cx="3656419" cy="3581400"/>
          </a:xfrm>
        </p:spPr>
        <p:txBody>
          <a:bodyPr>
            <a:normAutofit fontScale="92500" lnSpcReduction="10000"/>
          </a:bodyPr>
          <a:lstStyle/>
          <a:p>
            <a:r>
              <a:rPr lang="en-US" dirty="0"/>
              <a:t>Number of </a:t>
            </a:r>
            <a:r>
              <a:rPr lang="en-US" b="1" dirty="0"/>
              <a:t>UNEMPLOYED</a:t>
            </a:r>
            <a:r>
              <a:rPr lang="en-US" dirty="0"/>
              <a:t> people tend to increase over the years on average, </a:t>
            </a:r>
            <a:r>
              <a:rPr lang="en-US" dirty="0" err="1"/>
              <a:t>untill</a:t>
            </a:r>
            <a:r>
              <a:rPr lang="en-US" dirty="0"/>
              <a:t> 2010 after which it decreases by a smaller margin.</a:t>
            </a:r>
          </a:p>
          <a:p>
            <a:r>
              <a:rPr lang="en-US" dirty="0"/>
              <a:t>Number of </a:t>
            </a:r>
            <a:r>
              <a:rPr lang="en-US" b="1" dirty="0"/>
              <a:t>EMPLOYED</a:t>
            </a:r>
            <a:r>
              <a:rPr lang="en-US" dirty="0"/>
              <a:t> people have decreased over the years on average.</a:t>
            </a:r>
          </a:p>
          <a:p>
            <a:r>
              <a:rPr lang="en-US" dirty="0"/>
              <a:t>Number of people </a:t>
            </a:r>
            <a:r>
              <a:rPr lang="en-US" b="1" dirty="0"/>
              <a:t>NOT IN LABOR FORCE</a:t>
            </a:r>
            <a:r>
              <a:rPr lang="en-US" dirty="0"/>
              <a:t> have increased over the years on average.</a:t>
            </a:r>
          </a:p>
          <a:p>
            <a:pPr marL="0" indent="0">
              <a:buNone/>
            </a:pPr>
            <a:endParaRPr lang="en-US" dirty="0"/>
          </a:p>
        </p:txBody>
      </p:sp>
    </p:spTree>
    <p:extLst>
      <p:ext uri="{BB962C8B-B14F-4D97-AF65-F5344CB8AC3E}">
        <p14:creationId xmlns:p14="http://schemas.microsoft.com/office/powerpoint/2010/main" val="400430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1DF7E7A-4DF0-4FEA-8CA0-44628088E7AA}"/>
              </a:ext>
            </a:extLst>
          </p:cNvPr>
          <p:cNvPicPr>
            <a:picLocks noChangeAspect="1"/>
          </p:cNvPicPr>
          <p:nvPr/>
        </p:nvPicPr>
        <p:blipFill>
          <a:blip r:embed="rId2"/>
          <a:stretch>
            <a:fillRect/>
          </a:stretch>
        </p:blipFill>
        <p:spPr>
          <a:xfrm>
            <a:off x="1023561" y="685799"/>
            <a:ext cx="6517065" cy="3928403"/>
          </a:xfrm>
          <a:prstGeom prst="rect">
            <a:avLst/>
          </a:prstGeom>
        </p:spPr>
      </p:pic>
      <p:sp>
        <p:nvSpPr>
          <p:cNvPr id="2" name="Title 1">
            <a:extLst>
              <a:ext uri="{FF2B5EF4-FFF2-40B4-BE49-F238E27FC236}">
                <a16:creationId xmlns:a16="http://schemas.microsoft.com/office/drawing/2014/main" id="{123D1C0C-B0F5-471B-B542-2BDC970B6719}"/>
              </a:ext>
            </a:extLst>
          </p:cNvPr>
          <p:cNvSpPr>
            <a:spLocks noGrp="1"/>
          </p:cNvSpPr>
          <p:nvPr>
            <p:ph type="title"/>
          </p:nvPr>
        </p:nvSpPr>
        <p:spPr>
          <a:xfrm>
            <a:off x="7860667" y="685800"/>
            <a:ext cx="3656419" cy="1485900"/>
          </a:xfrm>
        </p:spPr>
        <p:txBody>
          <a:bodyPr>
            <a:noAutofit/>
          </a:bodyPr>
          <a:lstStyle/>
          <a:p>
            <a:r>
              <a:rPr lang="en-US" sz="3200" dirty="0"/>
              <a:t>Age Range distribution across Employment Status</a:t>
            </a:r>
          </a:p>
        </p:txBody>
      </p:sp>
      <p:sp>
        <p:nvSpPr>
          <p:cNvPr id="3" name="Content Placeholder 2">
            <a:extLst>
              <a:ext uri="{FF2B5EF4-FFF2-40B4-BE49-F238E27FC236}">
                <a16:creationId xmlns:a16="http://schemas.microsoft.com/office/drawing/2014/main" id="{31B7774F-1BCD-4A59-AEBA-F33192AEDA3A}"/>
              </a:ext>
            </a:extLst>
          </p:cNvPr>
          <p:cNvSpPr>
            <a:spLocks noGrp="1"/>
          </p:cNvSpPr>
          <p:nvPr>
            <p:ph idx="1"/>
          </p:nvPr>
        </p:nvSpPr>
        <p:spPr>
          <a:xfrm>
            <a:off x="7860667" y="2286000"/>
            <a:ext cx="3656419" cy="3581400"/>
          </a:xfrm>
        </p:spPr>
        <p:txBody>
          <a:bodyPr>
            <a:normAutofit fontScale="77500" lnSpcReduction="20000"/>
          </a:bodyPr>
          <a:lstStyle/>
          <a:p>
            <a:r>
              <a:rPr lang="en-US" dirty="0"/>
              <a:t>There are more number of samples for age ranges: 20-29, 30-39, 40-49, and 50-59. This also explains the fact that most people work when their ages are in these ranges. This is supported by the bar chart on the right. We can see that there are indeed more number of samples(people) that are employed compared to other classes for these age ranges.</a:t>
            </a:r>
          </a:p>
          <a:p>
            <a:r>
              <a:rPr lang="en-US" dirty="0"/>
              <a:t>As one would expect, the trend tends to invert when the age range increases. That is, for higher age ranges (60-69, 70-79 and 80+) as well as lowest age range (0-19, denoting children), most of the samples(people) are unemployed.</a:t>
            </a:r>
          </a:p>
          <a:p>
            <a:pPr marL="0" indent="0">
              <a:buNone/>
            </a:pPr>
            <a:endParaRPr lang="en-US" dirty="0"/>
          </a:p>
        </p:txBody>
      </p:sp>
    </p:spTree>
    <p:extLst>
      <p:ext uri="{BB962C8B-B14F-4D97-AF65-F5344CB8AC3E}">
        <p14:creationId xmlns:p14="http://schemas.microsoft.com/office/powerpoint/2010/main" val="132988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D59EB83-05F7-41F4-BCD1-687839892CFA}"/>
              </a:ext>
            </a:extLst>
          </p:cNvPr>
          <p:cNvPicPr>
            <a:picLocks noChangeAspect="1"/>
          </p:cNvPicPr>
          <p:nvPr/>
        </p:nvPicPr>
        <p:blipFill>
          <a:blip r:embed="rId2"/>
          <a:stretch>
            <a:fillRect/>
          </a:stretch>
        </p:blipFill>
        <p:spPr>
          <a:xfrm>
            <a:off x="1023561" y="685800"/>
            <a:ext cx="6517065" cy="4171713"/>
          </a:xfrm>
          <a:prstGeom prst="rect">
            <a:avLst/>
          </a:prstGeom>
        </p:spPr>
      </p:pic>
      <p:sp>
        <p:nvSpPr>
          <p:cNvPr id="2" name="Title 1">
            <a:extLst>
              <a:ext uri="{FF2B5EF4-FFF2-40B4-BE49-F238E27FC236}">
                <a16:creationId xmlns:a16="http://schemas.microsoft.com/office/drawing/2014/main" id="{62215A73-7C91-4081-ADA9-8C25CCAE1A9B}"/>
              </a:ext>
            </a:extLst>
          </p:cNvPr>
          <p:cNvSpPr>
            <a:spLocks noGrp="1"/>
          </p:cNvSpPr>
          <p:nvPr>
            <p:ph type="title"/>
          </p:nvPr>
        </p:nvSpPr>
        <p:spPr>
          <a:xfrm>
            <a:off x="7860667" y="685800"/>
            <a:ext cx="3656419" cy="1485900"/>
          </a:xfrm>
        </p:spPr>
        <p:txBody>
          <a:bodyPr>
            <a:noAutofit/>
          </a:bodyPr>
          <a:lstStyle/>
          <a:p>
            <a:r>
              <a:rPr lang="en-US" sz="3200" dirty="0"/>
              <a:t>Children distribution across Employment Status</a:t>
            </a:r>
          </a:p>
        </p:txBody>
      </p:sp>
      <p:sp>
        <p:nvSpPr>
          <p:cNvPr id="3" name="Content Placeholder 2">
            <a:extLst>
              <a:ext uri="{FF2B5EF4-FFF2-40B4-BE49-F238E27FC236}">
                <a16:creationId xmlns:a16="http://schemas.microsoft.com/office/drawing/2014/main" id="{4E7CE28D-617B-42B7-9DA3-A3B201004B33}"/>
              </a:ext>
            </a:extLst>
          </p:cNvPr>
          <p:cNvSpPr>
            <a:spLocks noGrp="1"/>
          </p:cNvSpPr>
          <p:nvPr>
            <p:ph idx="1"/>
          </p:nvPr>
        </p:nvSpPr>
        <p:spPr>
          <a:xfrm>
            <a:off x="7860667" y="2286000"/>
            <a:ext cx="3656419" cy="3581400"/>
          </a:xfrm>
        </p:spPr>
        <p:txBody>
          <a:bodyPr>
            <a:normAutofit fontScale="85000" lnSpcReduction="20000"/>
          </a:bodyPr>
          <a:lstStyle/>
          <a:p>
            <a:r>
              <a:rPr lang="en-US" dirty="0"/>
              <a:t>There are too many samples where people don't have children. Also, for these samples, there's a really high percentage of </a:t>
            </a:r>
            <a:r>
              <a:rPr lang="en-US" dirty="0" err="1"/>
              <a:t>pepople</a:t>
            </a:r>
            <a:r>
              <a:rPr lang="en-US" dirty="0"/>
              <a:t> that are employed. Also, somewhat similar, but a bit lesser percentage of people are unemployed.</a:t>
            </a:r>
          </a:p>
          <a:p>
            <a:r>
              <a:rPr lang="en-US" dirty="0"/>
              <a:t>A trend that is visible in this chart is that - </a:t>
            </a:r>
            <a:r>
              <a:rPr lang="en-US" i="1" dirty="0"/>
              <a:t>Almost for every case the proportion of </a:t>
            </a:r>
            <a:r>
              <a:rPr lang="en-US" b="1" i="1" dirty="0"/>
              <a:t>EMPLOYED:UNEMPLOYED:NOT IN LABOR FORCE</a:t>
            </a:r>
            <a:r>
              <a:rPr lang="en-US" i="1" dirty="0"/>
              <a:t> remains same. However, the number of samples decreases as number of children increases.</a:t>
            </a:r>
            <a:endParaRPr lang="en-US" dirty="0"/>
          </a:p>
          <a:p>
            <a:pPr marL="0" indent="0">
              <a:buNone/>
            </a:pPr>
            <a:endParaRPr lang="en-US" dirty="0"/>
          </a:p>
        </p:txBody>
      </p:sp>
    </p:spTree>
    <p:extLst>
      <p:ext uri="{BB962C8B-B14F-4D97-AF65-F5344CB8AC3E}">
        <p14:creationId xmlns:p14="http://schemas.microsoft.com/office/powerpoint/2010/main" val="336836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5F8F5B8-C5B9-4C57-9E7F-42F9281BD5BD}"/>
              </a:ext>
            </a:extLst>
          </p:cNvPr>
          <p:cNvPicPr>
            <a:picLocks noChangeAspect="1"/>
          </p:cNvPicPr>
          <p:nvPr/>
        </p:nvPicPr>
        <p:blipFill>
          <a:blip r:embed="rId2"/>
          <a:stretch>
            <a:fillRect/>
          </a:stretch>
        </p:blipFill>
        <p:spPr>
          <a:xfrm>
            <a:off x="1023561" y="997881"/>
            <a:ext cx="6517065" cy="4542196"/>
          </a:xfrm>
          <a:prstGeom prst="rect">
            <a:avLst/>
          </a:prstGeom>
        </p:spPr>
      </p:pic>
      <p:sp>
        <p:nvSpPr>
          <p:cNvPr id="2" name="Title 1">
            <a:extLst>
              <a:ext uri="{FF2B5EF4-FFF2-40B4-BE49-F238E27FC236}">
                <a16:creationId xmlns:a16="http://schemas.microsoft.com/office/drawing/2014/main" id="{5C9E85F0-AA7C-4606-B1EB-EA2AC6EA5A63}"/>
              </a:ext>
            </a:extLst>
          </p:cNvPr>
          <p:cNvSpPr>
            <a:spLocks noGrp="1"/>
          </p:cNvSpPr>
          <p:nvPr>
            <p:ph type="title"/>
          </p:nvPr>
        </p:nvSpPr>
        <p:spPr>
          <a:xfrm>
            <a:off x="7860667" y="685800"/>
            <a:ext cx="3656419" cy="1485900"/>
          </a:xfrm>
        </p:spPr>
        <p:txBody>
          <a:bodyPr>
            <a:normAutofit/>
          </a:bodyPr>
          <a:lstStyle/>
          <a:p>
            <a:r>
              <a:rPr lang="en-US" sz="3200" dirty="0"/>
              <a:t>Weekly Earnings</a:t>
            </a:r>
          </a:p>
        </p:txBody>
      </p:sp>
      <p:sp>
        <p:nvSpPr>
          <p:cNvPr id="3" name="Content Placeholder 2">
            <a:extLst>
              <a:ext uri="{FF2B5EF4-FFF2-40B4-BE49-F238E27FC236}">
                <a16:creationId xmlns:a16="http://schemas.microsoft.com/office/drawing/2014/main" id="{BF45CFBF-3F76-4454-B072-AB8572586762}"/>
              </a:ext>
            </a:extLst>
          </p:cNvPr>
          <p:cNvSpPr>
            <a:spLocks noGrp="1"/>
          </p:cNvSpPr>
          <p:nvPr>
            <p:ph idx="1"/>
          </p:nvPr>
        </p:nvSpPr>
        <p:spPr>
          <a:xfrm>
            <a:off x="7860667" y="2286000"/>
            <a:ext cx="3656419" cy="3581400"/>
          </a:xfrm>
        </p:spPr>
        <p:txBody>
          <a:bodyPr>
            <a:normAutofit/>
          </a:bodyPr>
          <a:lstStyle/>
          <a:p>
            <a:pPr marL="0" indent="0">
              <a:buNone/>
            </a:pPr>
            <a:r>
              <a:rPr lang="en-US" dirty="0"/>
              <a:t>Looks like the data is positively skewed. Disproportionately, a very high number of samples are there that don't earn anything.</a:t>
            </a:r>
          </a:p>
        </p:txBody>
      </p:sp>
    </p:spTree>
    <p:extLst>
      <p:ext uri="{BB962C8B-B14F-4D97-AF65-F5344CB8AC3E}">
        <p14:creationId xmlns:p14="http://schemas.microsoft.com/office/powerpoint/2010/main" val="99670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C5CF0A2-8651-45FA-8581-0585AD02759D}"/>
              </a:ext>
            </a:extLst>
          </p:cNvPr>
          <p:cNvPicPr>
            <a:picLocks noChangeAspect="1"/>
          </p:cNvPicPr>
          <p:nvPr/>
        </p:nvPicPr>
        <p:blipFill>
          <a:blip r:embed="rId2"/>
          <a:stretch>
            <a:fillRect/>
          </a:stretch>
        </p:blipFill>
        <p:spPr>
          <a:xfrm>
            <a:off x="1493542" y="645106"/>
            <a:ext cx="5577103" cy="5247747"/>
          </a:xfrm>
          <a:prstGeom prst="rect">
            <a:avLst/>
          </a:prstGeom>
        </p:spPr>
      </p:pic>
      <p:sp>
        <p:nvSpPr>
          <p:cNvPr id="2" name="Title 1">
            <a:extLst>
              <a:ext uri="{FF2B5EF4-FFF2-40B4-BE49-F238E27FC236}">
                <a16:creationId xmlns:a16="http://schemas.microsoft.com/office/drawing/2014/main" id="{AA2073D0-4EDF-437C-A139-EE4D00EF7370}"/>
              </a:ext>
            </a:extLst>
          </p:cNvPr>
          <p:cNvSpPr>
            <a:spLocks noGrp="1"/>
          </p:cNvSpPr>
          <p:nvPr>
            <p:ph type="title"/>
          </p:nvPr>
        </p:nvSpPr>
        <p:spPr>
          <a:xfrm>
            <a:off x="7860667" y="685800"/>
            <a:ext cx="3656419" cy="1485900"/>
          </a:xfrm>
        </p:spPr>
        <p:txBody>
          <a:bodyPr>
            <a:noAutofit/>
          </a:bodyPr>
          <a:lstStyle/>
          <a:p>
            <a:r>
              <a:rPr lang="en-US" sz="3200" dirty="0"/>
              <a:t>Weekly Earnings across Employment Status</a:t>
            </a:r>
          </a:p>
        </p:txBody>
      </p:sp>
      <p:sp>
        <p:nvSpPr>
          <p:cNvPr id="3" name="Content Placeholder 2">
            <a:extLst>
              <a:ext uri="{FF2B5EF4-FFF2-40B4-BE49-F238E27FC236}">
                <a16:creationId xmlns:a16="http://schemas.microsoft.com/office/drawing/2014/main" id="{7CE3F66F-3B90-4762-A8BA-666109A472E7}"/>
              </a:ext>
            </a:extLst>
          </p:cNvPr>
          <p:cNvSpPr>
            <a:spLocks noGrp="1"/>
          </p:cNvSpPr>
          <p:nvPr>
            <p:ph idx="1"/>
          </p:nvPr>
        </p:nvSpPr>
        <p:spPr>
          <a:xfrm>
            <a:off x="7860667" y="2286000"/>
            <a:ext cx="3656419" cy="3581400"/>
          </a:xfrm>
        </p:spPr>
        <p:txBody>
          <a:bodyPr>
            <a:normAutofit/>
          </a:bodyPr>
          <a:lstStyle/>
          <a:p>
            <a:pPr marL="0" indent="0">
              <a:buNone/>
            </a:pPr>
            <a:r>
              <a:rPr lang="en-US" dirty="0"/>
              <a:t>As we can see, on average, employed people earn about 610 with the maximum and minimum weekly earnings being 2200 and 0 respectively.</a:t>
            </a:r>
          </a:p>
        </p:txBody>
      </p:sp>
    </p:spTree>
    <p:extLst>
      <p:ext uri="{BB962C8B-B14F-4D97-AF65-F5344CB8AC3E}">
        <p14:creationId xmlns:p14="http://schemas.microsoft.com/office/powerpoint/2010/main" val="72451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a:extLst>
              <a:ext uri="{FF2B5EF4-FFF2-40B4-BE49-F238E27FC236}">
                <a16:creationId xmlns:a16="http://schemas.microsoft.com/office/drawing/2014/main" id="{3CCCCEDD-E9D0-4A5D-9B21-DC1054DBFD78}"/>
              </a:ext>
            </a:extLst>
          </p:cNvPr>
          <p:cNvPicPr>
            <a:picLocks noChangeAspect="1"/>
          </p:cNvPicPr>
          <p:nvPr/>
        </p:nvPicPr>
        <p:blipFill>
          <a:blip r:embed="rId2"/>
          <a:stretch>
            <a:fillRect/>
          </a:stretch>
        </p:blipFill>
        <p:spPr>
          <a:xfrm>
            <a:off x="1381329" y="645106"/>
            <a:ext cx="5801529" cy="5247747"/>
          </a:xfrm>
          <a:prstGeom prst="rect">
            <a:avLst/>
          </a:prstGeom>
        </p:spPr>
      </p:pic>
      <p:sp>
        <p:nvSpPr>
          <p:cNvPr id="2" name="Title 1">
            <a:extLst>
              <a:ext uri="{FF2B5EF4-FFF2-40B4-BE49-F238E27FC236}">
                <a16:creationId xmlns:a16="http://schemas.microsoft.com/office/drawing/2014/main" id="{AA73C7F5-717A-4FA9-AAEF-B8BD6D39857F}"/>
              </a:ext>
            </a:extLst>
          </p:cNvPr>
          <p:cNvSpPr>
            <a:spLocks noGrp="1"/>
          </p:cNvSpPr>
          <p:nvPr>
            <p:ph type="title"/>
          </p:nvPr>
        </p:nvSpPr>
        <p:spPr>
          <a:xfrm>
            <a:off x="7860667" y="685800"/>
            <a:ext cx="3656419" cy="1485900"/>
          </a:xfrm>
        </p:spPr>
        <p:txBody>
          <a:bodyPr>
            <a:normAutofit/>
          </a:bodyPr>
          <a:lstStyle/>
          <a:p>
            <a:endParaRPr lang="en-US" dirty="0"/>
          </a:p>
        </p:txBody>
      </p:sp>
      <p:sp>
        <p:nvSpPr>
          <p:cNvPr id="9" name="Content Placeholder 8">
            <a:extLst>
              <a:ext uri="{FF2B5EF4-FFF2-40B4-BE49-F238E27FC236}">
                <a16:creationId xmlns:a16="http://schemas.microsoft.com/office/drawing/2014/main" id="{F0B10E8E-803C-4689-935D-5B664F6DC553}"/>
              </a:ext>
            </a:extLst>
          </p:cNvPr>
          <p:cNvSpPr>
            <a:spLocks noGrp="1"/>
          </p:cNvSpPr>
          <p:nvPr>
            <p:ph idx="1"/>
          </p:nvPr>
        </p:nvSpPr>
        <p:spPr>
          <a:xfrm>
            <a:off x="7860667" y="2286000"/>
            <a:ext cx="3656419" cy="3581400"/>
          </a:xfrm>
        </p:spPr>
        <p:txBody>
          <a:bodyPr>
            <a:normAutofit/>
          </a:bodyPr>
          <a:lstStyle/>
          <a:p>
            <a:endParaRPr lang="en-US"/>
          </a:p>
        </p:txBody>
      </p:sp>
    </p:spTree>
    <p:extLst>
      <p:ext uri="{BB962C8B-B14F-4D97-AF65-F5344CB8AC3E}">
        <p14:creationId xmlns:p14="http://schemas.microsoft.com/office/powerpoint/2010/main" val="36220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7662-3DD4-4C17-B0BA-82C63CE6B53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1BEDF9E-062D-483B-9C0E-A212C2A1CD27}"/>
              </a:ext>
            </a:extLst>
          </p:cNvPr>
          <p:cNvSpPr>
            <a:spLocks noGrp="1"/>
          </p:cNvSpPr>
          <p:nvPr>
            <p:ph idx="1"/>
          </p:nvPr>
        </p:nvSpPr>
        <p:spPr/>
        <p:txBody>
          <a:bodyPr/>
          <a:lstStyle/>
          <a:p>
            <a:r>
              <a:rPr lang="en-US" dirty="0"/>
              <a:t>Problem Statement</a:t>
            </a:r>
          </a:p>
          <a:p>
            <a:r>
              <a:rPr lang="en-US" dirty="0"/>
              <a:t>Data Description</a:t>
            </a:r>
          </a:p>
          <a:p>
            <a:r>
              <a:rPr lang="en-US" dirty="0"/>
              <a:t>EDA – Exploratory Data Analysis</a:t>
            </a:r>
          </a:p>
          <a:p>
            <a:r>
              <a:rPr lang="en-US" dirty="0"/>
              <a:t>Model Design – Application of various Machine Learning Algorithms and doing final classifications</a:t>
            </a:r>
          </a:p>
        </p:txBody>
      </p:sp>
    </p:spTree>
    <p:extLst>
      <p:ext uri="{BB962C8B-B14F-4D97-AF65-F5344CB8AC3E}">
        <p14:creationId xmlns:p14="http://schemas.microsoft.com/office/powerpoint/2010/main" val="739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Problem Statement	</a:t>
            </a:r>
            <a:endParaRPr lang="en-US" i="1" dirty="0"/>
          </a:p>
        </p:txBody>
      </p:sp>
    </p:spTree>
    <p:extLst>
      <p:ext uri="{BB962C8B-B14F-4D97-AF65-F5344CB8AC3E}">
        <p14:creationId xmlns:p14="http://schemas.microsoft.com/office/powerpoint/2010/main" val="315466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BDE11-92CA-47CF-81F4-DE569654DE18}"/>
              </a:ext>
            </a:extLst>
          </p:cNvPr>
          <p:cNvSpPr>
            <a:spLocks noGrp="1"/>
          </p:cNvSpPr>
          <p:nvPr>
            <p:ph idx="1"/>
          </p:nvPr>
        </p:nvSpPr>
        <p:spPr/>
        <p:txBody>
          <a:bodyPr/>
          <a:lstStyle/>
          <a:p>
            <a:r>
              <a:rPr lang="en-US" dirty="0"/>
              <a:t>This is a </a:t>
            </a:r>
            <a:r>
              <a:rPr lang="en-US" b="1" dirty="0"/>
              <a:t>Multi Class Classification Problem </a:t>
            </a:r>
            <a:r>
              <a:rPr lang="en-US" dirty="0"/>
              <a:t> and we (machine, to be precise, hence Machine Learning) need to learn from the features and classify a given person (sample) into one of the 3 classes/categories:</a:t>
            </a:r>
          </a:p>
          <a:p>
            <a:pPr lvl="1"/>
            <a:r>
              <a:rPr lang="en-US" dirty="0"/>
              <a:t>Unemployed</a:t>
            </a:r>
          </a:p>
          <a:p>
            <a:pPr lvl="1"/>
            <a:r>
              <a:rPr lang="en-US" dirty="0"/>
              <a:t>Employed</a:t>
            </a:r>
          </a:p>
          <a:p>
            <a:pPr lvl="1"/>
            <a:r>
              <a:rPr lang="en-US" dirty="0"/>
              <a:t>Not In Labor Force</a:t>
            </a:r>
          </a:p>
        </p:txBody>
      </p:sp>
    </p:spTree>
    <p:extLst>
      <p:ext uri="{BB962C8B-B14F-4D97-AF65-F5344CB8AC3E}">
        <p14:creationId xmlns:p14="http://schemas.microsoft.com/office/powerpoint/2010/main" val="247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6E78-3921-4602-96E4-9C605E19343C}"/>
              </a:ext>
            </a:extLst>
          </p:cNvPr>
          <p:cNvSpPr>
            <a:spLocks noGrp="1"/>
          </p:cNvSpPr>
          <p:nvPr>
            <p:ph type="title"/>
          </p:nvPr>
        </p:nvSpPr>
        <p:spPr>
          <a:xfrm>
            <a:off x="1371600" y="685800"/>
            <a:ext cx="9601200" cy="1485900"/>
          </a:xfrm>
        </p:spPr>
        <p:txBody>
          <a:bodyPr/>
          <a:lstStyle/>
          <a:p>
            <a:r>
              <a:rPr lang="en-US" dirty="0"/>
              <a:t>Data Description</a:t>
            </a:r>
          </a:p>
        </p:txBody>
      </p:sp>
      <p:sp>
        <p:nvSpPr>
          <p:cNvPr id="3" name="Content Placeholder 2">
            <a:extLst>
              <a:ext uri="{FF2B5EF4-FFF2-40B4-BE49-F238E27FC236}">
                <a16:creationId xmlns:a16="http://schemas.microsoft.com/office/drawing/2014/main" id="{B183D972-E60C-4DFD-87A6-533D66FFACB0}"/>
              </a:ext>
            </a:extLst>
          </p:cNvPr>
          <p:cNvSpPr>
            <a:spLocks noGrp="1"/>
          </p:cNvSpPr>
          <p:nvPr>
            <p:ph idx="1"/>
          </p:nvPr>
        </p:nvSpPr>
        <p:spPr/>
        <p:txBody>
          <a:bodyPr/>
          <a:lstStyle/>
          <a:p>
            <a:r>
              <a:rPr lang="en-US" dirty="0"/>
              <a:t>The data set comprises of various people and their employment status, which is the target attribute. As mentioned earlier, this is a multi-class classification problem. There are various other independent variables which are present in the data set which are in the next slide.</a:t>
            </a:r>
          </a:p>
          <a:p>
            <a:pPr marL="530352" lvl="1" indent="0">
              <a:buNone/>
            </a:pPr>
            <a:endParaRPr lang="en-US" dirty="0"/>
          </a:p>
          <a:p>
            <a:endParaRPr lang="en-US" dirty="0"/>
          </a:p>
        </p:txBody>
      </p:sp>
    </p:spTree>
    <p:extLst>
      <p:ext uri="{BB962C8B-B14F-4D97-AF65-F5344CB8AC3E}">
        <p14:creationId xmlns:p14="http://schemas.microsoft.com/office/powerpoint/2010/main" val="404066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FB1AD-D76A-44D2-82A9-C81FFF2D3186}"/>
              </a:ext>
            </a:extLst>
          </p:cNvPr>
          <p:cNvSpPr>
            <a:spLocks noGrp="1"/>
          </p:cNvSpPr>
          <p:nvPr>
            <p:ph idx="1"/>
          </p:nvPr>
        </p:nvSpPr>
        <p:spPr>
          <a:xfrm>
            <a:off x="1295400" y="543339"/>
            <a:ext cx="9601200" cy="6016487"/>
          </a:xfrm>
        </p:spPr>
        <p:txBody>
          <a:bodyPr/>
          <a:lstStyle/>
          <a:p>
            <a:pPr marL="0" indent="0">
              <a:buNone/>
            </a:pPr>
            <a:r>
              <a:rPr lang="en-US" b="1" dirty="0"/>
              <a:t>TOTAL ATTRIBUTES / FEATURES : 25</a:t>
            </a:r>
          </a:p>
          <a:p>
            <a:r>
              <a:rPr lang="en-US" dirty="0"/>
              <a:t>ID: An Id that represents a person within the training set</a:t>
            </a:r>
          </a:p>
          <a:p>
            <a:r>
              <a:rPr lang="en-US" dirty="0"/>
              <a:t>Education: It represents Education level of a person (9th, 10th, 11th, 12th grade, Associate, bachelor’s, master’s degree etc.)</a:t>
            </a:r>
          </a:p>
          <a:p>
            <a:r>
              <a:rPr lang="en-US" dirty="0"/>
              <a:t>Age: Age of a person</a:t>
            </a:r>
          </a:p>
          <a:p>
            <a:r>
              <a:rPr lang="en-US" dirty="0"/>
              <a:t>Age range: Age Range of a person (0-19, 20-29, 30-39………70-79, 80+)</a:t>
            </a:r>
          </a:p>
          <a:p>
            <a:r>
              <a:rPr lang="en-US" dirty="0"/>
              <a:t>Employment: Whether that person is employed or not</a:t>
            </a:r>
          </a:p>
          <a:p>
            <a:r>
              <a:rPr lang="en-US" dirty="0"/>
              <a:t>Children: Number of children a person has</a:t>
            </a:r>
          </a:p>
          <a:p>
            <a:r>
              <a:rPr lang="en-US" dirty="0"/>
              <a:t>Weekly earnings: Earnings in dollars/week</a:t>
            </a:r>
          </a:p>
          <a:p>
            <a:r>
              <a:rPr lang="en-US" dirty="0"/>
              <a:t>Column </a:t>
            </a:r>
            <a:r>
              <a:rPr lang="en-US" b="1" dirty="0"/>
              <a:t>k</a:t>
            </a:r>
            <a:r>
              <a:rPr lang="en-US" dirty="0"/>
              <a:t> - Column </a:t>
            </a:r>
            <a:r>
              <a:rPr lang="en-US" b="1" dirty="0"/>
              <a:t>x</a:t>
            </a:r>
            <a:r>
              <a:rPr lang="en-US" dirty="0"/>
              <a:t>: Average time spend by a person on a particular activity per day in minutes</a:t>
            </a:r>
          </a:p>
          <a:p>
            <a:r>
              <a:rPr lang="en-US" dirty="0"/>
              <a:t>Total: Total of average time spend (In hours) by a person in a day.</a:t>
            </a:r>
          </a:p>
          <a:p>
            <a:pPr marL="0" indent="0">
              <a:buNone/>
            </a:pPr>
            <a:r>
              <a:rPr lang="en-US" dirty="0"/>
              <a:t>Note: values of this column may exceed above 24hrs (2 activities may have been considered twice). Like Food &amp; drink prep is considered individually as well as in housework (Assumption). Also, the data set doesn’t have any null values.</a:t>
            </a:r>
          </a:p>
        </p:txBody>
      </p:sp>
    </p:spTree>
    <p:extLst>
      <p:ext uri="{BB962C8B-B14F-4D97-AF65-F5344CB8AC3E}">
        <p14:creationId xmlns:p14="http://schemas.microsoft.com/office/powerpoint/2010/main" val="82767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6230-11E8-4D52-8C1F-DBF1A063B6F5}"/>
              </a:ext>
            </a:extLst>
          </p:cNvPr>
          <p:cNvSpPr>
            <a:spLocks noGrp="1"/>
          </p:cNvSpPr>
          <p:nvPr>
            <p:ph type="title"/>
          </p:nvPr>
        </p:nvSpPr>
        <p:spPr>
          <a:xfrm>
            <a:off x="1596887" y="2686050"/>
            <a:ext cx="9601200" cy="1485900"/>
          </a:xfrm>
        </p:spPr>
        <p:txBody>
          <a:bodyPr/>
          <a:lstStyle/>
          <a:p>
            <a:pPr algn="ctr"/>
            <a:r>
              <a:rPr lang="en-US" dirty="0"/>
              <a:t>EDA – Exploratory Data Analysis</a:t>
            </a:r>
            <a:br>
              <a:rPr lang="en-US" dirty="0"/>
            </a:br>
            <a:r>
              <a:rPr lang="en-US" sz="3200" i="1" dirty="0"/>
              <a:t>(Feature by feature)</a:t>
            </a:r>
            <a:endParaRPr lang="en-US" i="1" dirty="0"/>
          </a:p>
        </p:txBody>
      </p:sp>
    </p:spTree>
    <p:extLst>
      <p:ext uri="{BB962C8B-B14F-4D97-AF65-F5344CB8AC3E}">
        <p14:creationId xmlns:p14="http://schemas.microsoft.com/office/powerpoint/2010/main" val="7716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56BA6414-CFC9-48E5-8B8D-0B40CF64CA7B}"/>
              </a:ext>
            </a:extLst>
          </p:cNvPr>
          <p:cNvPicPr>
            <a:picLocks noChangeAspect="1"/>
          </p:cNvPicPr>
          <p:nvPr/>
        </p:nvPicPr>
        <p:blipFill>
          <a:blip r:embed="rId2"/>
          <a:stretch>
            <a:fillRect/>
          </a:stretch>
        </p:blipFill>
        <p:spPr>
          <a:xfrm>
            <a:off x="1023561" y="1729323"/>
            <a:ext cx="6517065" cy="3079312"/>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85800"/>
            <a:ext cx="3656419" cy="1485900"/>
          </a:xfrm>
        </p:spPr>
        <p:txBody>
          <a:bodyPr>
            <a:noAutofit/>
          </a:bodyPr>
          <a:lstStyle/>
          <a:p>
            <a:r>
              <a:rPr lang="en-US" sz="3200" dirty="0"/>
              <a:t>Distribution of Employment Status</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Looks like the majority of people are/were employed according to this data. This accounts for 64.2% of the sample size, which is quite high given 3 classes. 30.7% of people are/were 'Not in labor force', while only 5.1% of the entire population(sample) were unemployed.</a:t>
            </a:r>
          </a:p>
        </p:txBody>
      </p:sp>
    </p:spTree>
    <p:extLst>
      <p:ext uri="{BB962C8B-B14F-4D97-AF65-F5344CB8AC3E}">
        <p14:creationId xmlns:p14="http://schemas.microsoft.com/office/powerpoint/2010/main" val="84883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A50A2DF9-56D6-40D9-8D45-3C85B6B5F5CC}"/>
              </a:ext>
            </a:extLst>
          </p:cNvPr>
          <p:cNvPicPr>
            <a:picLocks noChangeAspect="1"/>
          </p:cNvPicPr>
          <p:nvPr/>
        </p:nvPicPr>
        <p:blipFill>
          <a:blip r:embed="rId2"/>
          <a:stretch>
            <a:fillRect/>
          </a:stretch>
        </p:blipFill>
        <p:spPr>
          <a:xfrm>
            <a:off x="1023561" y="1827079"/>
            <a:ext cx="6517065" cy="2883800"/>
          </a:xfrm>
          <a:prstGeom prst="rect">
            <a:avLst/>
          </a:prstGeom>
        </p:spPr>
      </p:pic>
      <p:sp>
        <p:nvSpPr>
          <p:cNvPr id="46" name="Title 1">
            <a:extLst>
              <a:ext uri="{FF2B5EF4-FFF2-40B4-BE49-F238E27FC236}">
                <a16:creationId xmlns:a16="http://schemas.microsoft.com/office/drawing/2014/main" id="{B1CF86B2-BDBC-44E3-B045-B22988E225FD}"/>
              </a:ext>
            </a:extLst>
          </p:cNvPr>
          <p:cNvSpPr>
            <a:spLocks noGrp="1"/>
          </p:cNvSpPr>
          <p:nvPr>
            <p:ph type="title"/>
          </p:nvPr>
        </p:nvSpPr>
        <p:spPr>
          <a:xfrm>
            <a:off x="7860667" y="606288"/>
            <a:ext cx="3656419" cy="1485900"/>
          </a:xfrm>
        </p:spPr>
        <p:txBody>
          <a:bodyPr>
            <a:normAutofit fontScale="90000"/>
          </a:bodyPr>
          <a:lstStyle/>
          <a:p>
            <a:r>
              <a:rPr lang="en-US" sz="3400" dirty="0"/>
              <a:t>Distribution of Employment Status across Education Level</a:t>
            </a:r>
          </a:p>
        </p:txBody>
      </p:sp>
      <p:sp>
        <p:nvSpPr>
          <p:cNvPr id="3" name="Content Placeholder 2">
            <a:extLst>
              <a:ext uri="{FF2B5EF4-FFF2-40B4-BE49-F238E27FC236}">
                <a16:creationId xmlns:a16="http://schemas.microsoft.com/office/drawing/2014/main" id="{45A1CF74-80D7-4C95-A1A6-028D11634588}"/>
              </a:ext>
            </a:extLst>
          </p:cNvPr>
          <p:cNvSpPr>
            <a:spLocks noGrp="1"/>
          </p:cNvSpPr>
          <p:nvPr>
            <p:ph idx="1"/>
          </p:nvPr>
        </p:nvSpPr>
        <p:spPr>
          <a:xfrm>
            <a:off x="7860667" y="2286000"/>
            <a:ext cx="3656419" cy="3581400"/>
          </a:xfrm>
        </p:spPr>
        <p:txBody>
          <a:bodyPr>
            <a:normAutofit/>
          </a:bodyPr>
          <a:lstStyle/>
          <a:p>
            <a:pPr marL="0" indent="0">
              <a:buNone/>
            </a:pPr>
            <a:r>
              <a:rPr lang="en-US" dirty="0"/>
              <a:t>It looks like there are high number of samples that are employed for education levels : high school , Bachelor, Master. This trend tends to decrease as the education level decreases, explaining the obvious relation - </a:t>
            </a:r>
            <a:r>
              <a:rPr lang="en-US" b="1" dirty="0"/>
              <a:t>you'll earn more (be employed) if you'll study more (higher education level)</a:t>
            </a:r>
            <a:r>
              <a:rPr lang="en-US" dirty="0"/>
              <a:t> </a:t>
            </a:r>
            <a:r>
              <a:rPr lang="en-US" i="1" dirty="0"/>
              <a:t>(A thought shared by my parents. Some relevance here :) )</a:t>
            </a:r>
            <a:endParaRPr lang="en-US" dirty="0"/>
          </a:p>
        </p:txBody>
      </p:sp>
    </p:spTree>
    <p:extLst>
      <p:ext uri="{BB962C8B-B14F-4D97-AF65-F5344CB8AC3E}">
        <p14:creationId xmlns:p14="http://schemas.microsoft.com/office/powerpoint/2010/main" val="11108143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60</TotalTime>
  <Words>751</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Project</vt:lpstr>
      <vt:lpstr>Table of Contents</vt:lpstr>
      <vt:lpstr>Problem Statement </vt:lpstr>
      <vt:lpstr>PowerPoint Presentation</vt:lpstr>
      <vt:lpstr>Data Description</vt:lpstr>
      <vt:lpstr>PowerPoint Presentation</vt:lpstr>
      <vt:lpstr>EDA – Exploratory Data Analysis (Feature by feature)</vt:lpstr>
      <vt:lpstr>Distribution of Employment Status</vt:lpstr>
      <vt:lpstr>Distribution of Employment Status across Education Level</vt:lpstr>
      <vt:lpstr>Distribution of Gender across Emloyment Status</vt:lpstr>
      <vt:lpstr>Year distribution across Employment Status</vt:lpstr>
      <vt:lpstr>Age Range distribution across Employment Status</vt:lpstr>
      <vt:lpstr>Children distribution across Employment Status</vt:lpstr>
      <vt:lpstr>Weekly Earnings</vt:lpstr>
      <vt:lpstr>Weekly Earnings across Employment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Prashant Shivaji Bhapkar</dc:creator>
  <cp:lastModifiedBy>Prashant Shivaji Bhapkar</cp:lastModifiedBy>
  <cp:revision>17</cp:revision>
  <dcterms:created xsi:type="dcterms:W3CDTF">2018-05-01T23:16:51Z</dcterms:created>
  <dcterms:modified xsi:type="dcterms:W3CDTF">2018-05-02T00:21:13Z</dcterms:modified>
</cp:coreProperties>
</file>