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9" r:id="rId9"/>
    <p:sldId id="259" r:id="rId10"/>
    <p:sldId id="260" r:id="rId11"/>
    <p:sldId id="261" r:id="rId12"/>
    <p:sldId id="262" r:id="rId13"/>
    <p:sldId id="263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>
        <p:scale>
          <a:sx n="90" d="100"/>
          <a:sy n="90" d="100"/>
        </p:scale>
        <p:origin x="235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4BD8D26-D40B-4F41-9FFC-0CD31069A6C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663591F-7FCF-4CC1-97FA-64AFF24187E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95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8D26-D40B-4F41-9FFC-0CD31069A6C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591F-7FCF-4CC1-97FA-64AFF2418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89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8D26-D40B-4F41-9FFC-0CD31069A6C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591F-7FCF-4CC1-97FA-64AFF24187E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148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8D26-D40B-4F41-9FFC-0CD31069A6C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591F-7FCF-4CC1-97FA-64AFF24187E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28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8D26-D40B-4F41-9FFC-0CD31069A6C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591F-7FCF-4CC1-97FA-64AFF2418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703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8D26-D40B-4F41-9FFC-0CD31069A6C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591F-7FCF-4CC1-97FA-64AFF24187E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611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8D26-D40B-4F41-9FFC-0CD31069A6C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591F-7FCF-4CC1-97FA-64AFF24187E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162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8D26-D40B-4F41-9FFC-0CD31069A6C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591F-7FCF-4CC1-97FA-64AFF24187E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758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8D26-D40B-4F41-9FFC-0CD31069A6C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591F-7FCF-4CC1-97FA-64AFF24187E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4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8D26-D40B-4F41-9FFC-0CD31069A6C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591F-7FCF-4CC1-97FA-64AFF2418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44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8D26-D40B-4F41-9FFC-0CD31069A6C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591F-7FCF-4CC1-97FA-64AFF24187E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89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8D26-D40B-4F41-9FFC-0CD31069A6C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591F-7FCF-4CC1-97FA-64AFF2418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09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8D26-D40B-4F41-9FFC-0CD31069A6C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591F-7FCF-4CC1-97FA-64AFF24187E3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9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8D26-D40B-4F41-9FFC-0CD31069A6C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591F-7FCF-4CC1-97FA-64AFF24187E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49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8D26-D40B-4F41-9FFC-0CD31069A6C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591F-7FCF-4CC1-97FA-64AFF2418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57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8D26-D40B-4F41-9FFC-0CD31069A6C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591F-7FCF-4CC1-97FA-64AFF24187E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57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8D26-D40B-4F41-9FFC-0CD31069A6C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591F-7FCF-4CC1-97FA-64AFF2418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87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BD8D26-D40B-4F41-9FFC-0CD31069A6C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63591F-7FCF-4CC1-97FA-64AFF2418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55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79B7-6A1C-4FE8-BE07-DC1B67C12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0579" y="1643220"/>
            <a:ext cx="8637073" cy="1692327"/>
          </a:xfrm>
        </p:spPr>
        <p:txBody>
          <a:bodyPr/>
          <a:lstStyle/>
          <a:p>
            <a:r>
              <a:rPr lang="en-US" sz="54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Scope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8E212-CF6C-44C9-95F2-28BFDFB49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8593" y="3647115"/>
            <a:ext cx="7494814" cy="1330779"/>
          </a:xfrm>
        </p:spPr>
        <p:txBody>
          <a:bodyPr>
            <a:no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HAPPYTOHELP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Web Application which provides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services(Electrician Services) to the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main purpose behind this application is  to manage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Bookings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allows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book an appointment From the comfort of their homes, and at any time.</a:t>
            </a:r>
            <a:endParaRPr lang="en-IN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48E72-128A-4C38-B7F4-F140326F6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37" y="2489383"/>
            <a:ext cx="2834640" cy="92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68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8B0C-D8C6-4971-A2C4-B501674B6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0159"/>
            <a:ext cx="10515600" cy="469376"/>
          </a:xfrm>
        </p:spPr>
        <p:txBody>
          <a:bodyPr>
            <a:normAutofit fontScale="90000"/>
          </a:bodyPr>
          <a:lstStyle/>
          <a:p>
            <a:r>
              <a:rPr lang="en-IN" dirty="0" err="1">
                <a:solidFill>
                  <a:srgbClr val="FF0000"/>
                </a:solidFill>
              </a:rPr>
              <a:t>HappyToHelp</a:t>
            </a:r>
            <a:r>
              <a:rPr lang="en-IN" dirty="0">
                <a:solidFill>
                  <a:srgbClr val="FF0000"/>
                </a:solidFill>
              </a:rPr>
              <a:t>-Project-</a:t>
            </a:r>
            <a:r>
              <a:rPr lang="en-IN" dirty="0" err="1">
                <a:solidFill>
                  <a:srgbClr val="FF0000"/>
                </a:solidFill>
              </a:rPr>
              <a:t>DBSchema</a:t>
            </a:r>
            <a:r>
              <a:rPr lang="en-IN" dirty="0">
                <a:solidFill>
                  <a:srgbClr val="FF0000"/>
                </a:solidFill>
              </a:rPr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</a:t>
            </a:r>
          </a:p>
        </p:txBody>
      </p:sp>
      <p:pic>
        <p:nvPicPr>
          <p:cNvPr id="5122" name="Picture 2" descr="C:\Users\Admin\OneDrive\Pictures\Document Images\Schem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352" y="982132"/>
            <a:ext cx="8709025" cy="510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492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5807-98BE-41FF-A085-98BA5A0ED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42509"/>
            <a:ext cx="9601196" cy="130386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Index page :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Admin\OneDrive\Pictures\Document Images\Homepag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80" y="1414668"/>
            <a:ext cx="10175174" cy="481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11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B5868-BDC0-4BF4-93FD-9F65E72E7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9" y="364066"/>
            <a:ext cx="9601196" cy="130386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Login page :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3074" name="Picture 2" descr="C:\Users\Admin\OneDrive\Pictures\Document Images\Customer Logi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73" y="1386470"/>
            <a:ext cx="10590253" cy="480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4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FCFD-A448-4A11-A279-2B389E34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3896"/>
            <a:ext cx="9601196" cy="130386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Registration page :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098" name="Picture 2" descr="C:\Users\Admin\OneDrive\Pictures\Document Images\Customer Registra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329" y="1300653"/>
            <a:ext cx="9662045" cy="492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759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2ACBA-8FB3-4B3C-854D-84E448A90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587" y="2343705"/>
            <a:ext cx="9936268" cy="3906175"/>
          </a:xfrm>
        </p:spPr>
        <p:txBody>
          <a:bodyPr>
            <a:normAutofit/>
          </a:bodyPr>
          <a:lstStyle/>
          <a:p>
            <a:r>
              <a:rPr lang="en-US" sz="5400" b="1" i="1" dirty="0"/>
              <a:t>              Thank you!!</a:t>
            </a:r>
            <a:endParaRPr lang="en-IN" sz="5400" b="1" i="1" dirty="0"/>
          </a:p>
        </p:txBody>
      </p:sp>
    </p:spTree>
    <p:extLst>
      <p:ext uri="{BB962C8B-B14F-4D97-AF65-F5344CB8AC3E}">
        <p14:creationId xmlns:p14="http://schemas.microsoft.com/office/powerpoint/2010/main" val="226828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E5BCD-C034-4ADF-BD1C-8C6A295DA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formal knowledge  is needed for the user to use this application. Thus by this it proves it is user-friendly application. 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HAPPYTOHELP</a:t>
            </a: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application, as described above, can lead to error free, secure, reliable and fast management system.</a:t>
            </a:r>
            <a:endParaRPr lang="en-IN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04597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D5FF4-AB99-4CA9-99BB-C8E2E4FBA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HappyToHelp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application is having following features :</a:t>
            </a:r>
            <a:endParaRPr lang="en-IN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1.Login/Registration </a:t>
            </a:r>
            <a:endParaRPr lang="en-IN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2.Booking Management</a:t>
            </a:r>
            <a:endParaRPr lang="en-IN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3.Feedback/Rating Management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latin typeface="Calibri" panose="020F0502020204030204" pitchFamily="34" charset="0"/>
                <a:cs typeface="Times New Roman" panose="02020603050405020304" pitchFamily="18" charset="0"/>
              </a:rPr>
              <a:t>     4.Service Management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0102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BBEC-E30C-4784-B787-3B94FEC75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190" y="969108"/>
            <a:ext cx="10515600" cy="1126022"/>
          </a:xfrm>
        </p:spPr>
        <p:txBody>
          <a:bodyPr>
            <a:normAutofit fontScale="90000"/>
          </a:bodyPr>
          <a:lstStyle/>
          <a:p>
            <a:r>
              <a:rPr lang="en-IN" sz="44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Development Tools details : </a:t>
            </a:r>
            <a:br>
              <a:rPr lang="en-IN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5D9EB09-000F-48FF-B1B2-83BA24C8BC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614426"/>
              </p:ext>
            </p:extLst>
          </p:nvPr>
        </p:nvGraphicFramePr>
        <p:xfrm>
          <a:off x="914400" y="2291548"/>
          <a:ext cx="9874856" cy="26858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6565">
                  <a:extLst>
                    <a:ext uri="{9D8B030D-6E8A-4147-A177-3AD203B41FA5}">
                      <a16:colId xmlns:a16="http://schemas.microsoft.com/office/drawing/2014/main" val="3471326801"/>
                    </a:ext>
                  </a:extLst>
                </a:gridCol>
                <a:gridCol w="4453662">
                  <a:extLst>
                    <a:ext uri="{9D8B030D-6E8A-4147-A177-3AD203B41FA5}">
                      <a16:colId xmlns:a16="http://schemas.microsoft.com/office/drawing/2014/main" val="3529578049"/>
                    </a:ext>
                  </a:extLst>
                </a:gridCol>
                <a:gridCol w="3444629">
                  <a:extLst>
                    <a:ext uri="{9D8B030D-6E8A-4147-A177-3AD203B41FA5}">
                      <a16:colId xmlns:a16="http://schemas.microsoft.com/office/drawing/2014/main" val="1557003632"/>
                    </a:ext>
                  </a:extLst>
                </a:gridCol>
              </a:tblGrid>
              <a:tr h="36389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Tool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Version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Use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7310048"/>
                  </a:ext>
                </a:extLst>
              </a:tr>
              <a:tr h="41587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Spring tool suite 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4.13.0.RELEASE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Backend 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8637780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VS Code Editor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1.60.0</a:t>
                      </a:r>
                      <a:endParaRPr lang="en-IN" sz="1600" b="1" i="0" u="none" strike="noStrike">
                        <a:solidFill>
                          <a:srgbClr val="202124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Front end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2548750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MySql 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8.0.27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Database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0502662"/>
                  </a:ext>
                </a:extLst>
              </a:tr>
              <a:tr h="502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Web browser(chrome)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Version 92.0.4515.159 (Official Build) (64-bit)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UI Testing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3893566"/>
                  </a:ext>
                </a:extLst>
              </a:tr>
              <a:tr h="502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Git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u="none" strike="noStrike" dirty="0">
                          <a:effectLst/>
                        </a:rPr>
                        <a:t>git version 2.31.1.windows.1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Version control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467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29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383D-CB89-465C-B5E5-13E57BCD2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589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sz="44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Development Technologies : </a:t>
            </a:r>
            <a:br>
              <a:rPr lang="en-IN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6DACD6-12D4-47B7-9BC9-C821C53906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615639"/>
              </p:ext>
            </p:extLst>
          </p:nvPr>
        </p:nvGraphicFramePr>
        <p:xfrm>
          <a:off x="793811" y="2361460"/>
          <a:ext cx="10604377" cy="2754980"/>
        </p:xfrm>
        <a:graphic>
          <a:graphicData uri="http://schemas.openxmlformats.org/drawingml/2006/table">
            <a:tbl>
              <a:tblPr/>
              <a:tblGrid>
                <a:gridCol w="2158084">
                  <a:extLst>
                    <a:ext uri="{9D8B030D-6E8A-4147-A177-3AD203B41FA5}">
                      <a16:colId xmlns:a16="http://schemas.microsoft.com/office/drawing/2014/main" val="568510096"/>
                    </a:ext>
                  </a:extLst>
                </a:gridCol>
                <a:gridCol w="4762667">
                  <a:extLst>
                    <a:ext uri="{9D8B030D-6E8A-4147-A177-3AD203B41FA5}">
                      <a16:colId xmlns:a16="http://schemas.microsoft.com/office/drawing/2014/main" val="2249838026"/>
                    </a:ext>
                  </a:extLst>
                </a:gridCol>
                <a:gridCol w="3683626">
                  <a:extLst>
                    <a:ext uri="{9D8B030D-6E8A-4147-A177-3AD203B41FA5}">
                      <a16:colId xmlns:a16="http://schemas.microsoft.com/office/drawing/2014/main" val="3345178848"/>
                    </a:ext>
                  </a:extLst>
                </a:gridCol>
              </a:tblGrid>
              <a:tr h="285406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066696"/>
                  </a:ext>
                </a:extLst>
              </a:tr>
              <a:tr h="214054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546954"/>
                  </a:ext>
                </a:extLst>
              </a:tr>
              <a:tr h="22327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Technology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Version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001417"/>
                  </a:ext>
                </a:extLst>
              </a:tr>
              <a:tr h="22327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Java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java version "1.8.0_291"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Development ( Controller , Model 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333944"/>
                  </a:ext>
                </a:extLst>
              </a:tr>
              <a:tr h="22327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HTML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HTML5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View Pages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114716"/>
                  </a:ext>
                </a:extLst>
              </a:tr>
              <a:tr h="22327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Style sheets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189869"/>
                  </a:ext>
                </a:extLst>
              </a:tr>
              <a:tr h="43978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Java_Script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v14.17.1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DOM manipulation , Dynamic Response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069707"/>
                  </a:ext>
                </a:extLst>
              </a:tr>
              <a:tr h="22327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BootStrap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Bootstrap v5.1.0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Resposiveness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to Device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203153"/>
                  </a:ext>
                </a:extLst>
              </a:tr>
              <a:tr h="22327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SpringBoot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Backend Framework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20353"/>
                  </a:ext>
                </a:extLst>
              </a:tr>
              <a:tr h="22327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Hibernate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5.4.21.Final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ORM tool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084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598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DE2F-601A-4F9A-A3C8-699376B3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33" y="905752"/>
            <a:ext cx="10515600" cy="1325563"/>
          </a:xfrm>
        </p:spPr>
        <p:txBody>
          <a:bodyPr>
            <a:normAutofit fontScale="90000"/>
          </a:bodyPr>
          <a:lstStyle/>
          <a:p>
            <a:pPr marL="0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1st Module : </a:t>
            </a:r>
            <a:b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IN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IN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Customer And Vendor </a:t>
            </a:r>
            <a:r>
              <a:rPr lang="en-IN" sz="1800" b="1" i="0" u="none" strike="noStrike" kern="12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Registration</a:t>
            </a:r>
            <a:br>
              <a:rPr lang="en-IN" sz="1800" b="0" i="0" u="none" strike="noStrike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FF28B18-45E1-4421-B242-6C2ACA3D78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841224"/>
              </p:ext>
            </p:extLst>
          </p:nvPr>
        </p:nvGraphicFramePr>
        <p:xfrm>
          <a:off x="1631140" y="2425419"/>
          <a:ext cx="7700639" cy="3779922"/>
        </p:xfrm>
        <a:graphic>
          <a:graphicData uri="http://schemas.openxmlformats.org/drawingml/2006/table">
            <a:tbl>
              <a:tblPr/>
              <a:tblGrid>
                <a:gridCol w="2961785">
                  <a:extLst>
                    <a:ext uri="{9D8B030D-6E8A-4147-A177-3AD203B41FA5}">
                      <a16:colId xmlns:a16="http://schemas.microsoft.com/office/drawing/2014/main" val="3641292798"/>
                    </a:ext>
                  </a:extLst>
                </a:gridCol>
                <a:gridCol w="2369427">
                  <a:extLst>
                    <a:ext uri="{9D8B030D-6E8A-4147-A177-3AD203B41FA5}">
                      <a16:colId xmlns:a16="http://schemas.microsoft.com/office/drawing/2014/main" val="1044678774"/>
                    </a:ext>
                  </a:extLst>
                </a:gridCol>
                <a:gridCol w="2075512">
                  <a:extLst>
                    <a:ext uri="{9D8B030D-6E8A-4147-A177-3AD203B41FA5}">
                      <a16:colId xmlns:a16="http://schemas.microsoft.com/office/drawing/2014/main" val="3034746701"/>
                    </a:ext>
                  </a:extLst>
                </a:gridCol>
                <a:gridCol w="85635">
                  <a:extLst>
                    <a:ext uri="{9D8B030D-6E8A-4147-A177-3AD203B41FA5}">
                      <a16:colId xmlns:a16="http://schemas.microsoft.com/office/drawing/2014/main" val="42399064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53705771"/>
                    </a:ext>
                  </a:extLst>
                </a:gridCol>
              </a:tblGrid>
              <a:tr h="29637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IN" sz="1800" b="1" i="1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Customer Registration: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IN" sz="1800" b="1" i="1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381073"/>
                  </a:ext>
                </a:extLst>
              </a:tr>
              <a:tr h="29637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 Customer  Registration form.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342146"/>
                  </a:ext>
                </a:extLst>
              </a:tr>
              <a:tr h="29637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 Customer Information.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982093"/>
                  </a:ext>
                </a:extLst>
              </a:tr>
              <a:tr h="29637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 Submission.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107937"/>
                  </a:ext>
                </a:extLst>
              </a:tr>
              <a:tr h="296378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 Registration Successful.</a:t>
                      </a:r>
                    </a:p>
                    <a:p>
                      <a:pPr algn="l" fontAlgn="t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967535"/>
                  </a:ext>
                </a:extLst>
              </a:tr>
              <a:tr h="29637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IN" sz="1800" b="1" i="1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Vendor </a:t>
                      </a:r>
                      <a:r>
                        <a:rPr lang="en-IN" sz="1800" b="1" i="1" u="sng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IN" sz="1800" b="1" i="1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Registration: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IN" sz="1800" b="1" i="1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366844"/>
                  </a:ext>
                </a:extLst>
              </a:tr>
              <a:tr h="29637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 Vendor Registration form.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 Document upload.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07418812"/>
                  </a:ext>
                </a:extLst>
              </a:tr>
              <a:tr h="29637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 Vendor Information.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728363"/>
                  </a:ext>
                </a:extLst>
              </a:tr>
              <a:tr h="296378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 Submission.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7620" marR="7620" marT="7620" marB="0">
                    <a:lnL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7620" marR="7620" marT="7620" marB="0">
                    <a:lnL w="12700" cmpd="sng">
                      <a:noFill/>
                      <a:prstDash val="solid"/>
                    </a:lnL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620" marR="7620" marT="762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620" marR="7620" marT="7620" marB="0"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701228"/>
                  </a:ext>
                </a:extLst>
              </a:tr>
              <a:tr h="296378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 Registration Successful .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225077"/>
                  </a:ext>
                </a:extLst>
              </a:tr>
              <a:tr h="296378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t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519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20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0CCC-C8E1-4BDE-9805-B1FD8CF20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4646"/>
            <a:ext cx="10515600" cy="1325563"/>
          </a:xfrm>
        </p:spPr>
        <p:txBody>
          <a:bodyPr>
            <a:normAutofit fontScale="90000"/>
          </a:bodyPr>
          <a:lstStyle/>
          <a:p>
            <a:pPr marL="0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2nd Module : </a:t>
            </a:r>
            <a:b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IN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IN" sz="1800" b="1" dirty="0">
                <a:solidFill>
                  <a:srgbClr val="FF0000"/>
                </a:solidFill>
                <a:latin typeface="Arial" panose="020B0604020202020204" pitchFamily="34" charset="0"/>
              </a:rPr>
              <a:t>Booking</a:t>
            </a:r>
            <a:r>
              <a:rPr lang="en-IN" sz="1800" b="1" i="0" u="none" strike="noStrike" kern="12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Management</a:t>
            </a:r>
            <a:br>
              <a:rPr lang="en-IN" sz="1800" b="0" i="0" u="none" strike="noStrike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4A61D4-10AD-4B4F-8625-6D7C55AE9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549801"/>
              </p:ext>
            </p:extLst>
          </p:nvPr>
        </p:nvGraphicFramePr>
        <p:xfrm>
          <a:off x="1121925" y="2136859"/>
          <a:ext cx="9507984" cy="4070815"/>
        </p:xfrm>
        <a:graphic>
          <a:graphicData uri="http://schemas.openxmlformats.org/drawingml/2006/table">
            <a:tbl>
              <a:tblPr/>
              <a:tblGrid>
                <a:gridCol w="2641108">
                  <a:extLst>
                    <a:ext uri="{9D8B030D-6E8A-4147-A177-3AD203B41FA5}">
                      <a16:colId xmlns:a16="http://schemas.microsoft.com/office/drawing/2014/main" val="2337491050"/>
                    </a:ext>
                  </a:extLst>
                </a:gridCol>
                <a:gridCol w="2112884">
                  <a:extLst>
                    <a:ext uri="{9D8B030D-6E8A-4147-A177-3AD203B41FA5}">
                      <a16:colId xmlns:a16="http://schemas.microsoft.com/office/drawing/2014/main" val="1446831989"/>
                    </a:ext>
                  </a:extLst>
                </a:gridCol>
                <a:gridCol w="2112884">
                  <a:extLst>
                    <a:ext uri="{9D8B030D-6E8A-4147-A177-3AD203B41FA5}">
                      <a16:colId xmlns:a16="http://schemas.microsoft.com/office/drawing/2014/main" val="3145649027"/>
                    </a:ext>
                  </a:extLst>
                </a:gridCol>
                <a:gridCol w="2641108">
                  <a:extLst>
                    <a:ext uri="{9D8B030D-6E8A-4147-A177-3AD203B41FA5}">
                      <a16:colId xmlns:a16="http://schemas.microsoft.com/office/drawing/2014/main" val="2830741098"/>
                    </a:ext>
                  </a:extLst>
                </a:gridCol>
              </a:tblGrid>
              <a:tr h="481931"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407780"/>
                  </a:ext>
                </a:extLst>
              </a:tr>
              <a:tr h="48193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 Customer</a:t>
                      </a:r>
                      <a:r>
                        <a:rPr lang="en-IN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Login.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106422"/>
                  </a:ext>
                </a:extLst>
              </a:tr>
              <a:tr h="481931">
                <a:tc gridSpan="3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 View Customer Profile.</a:t>
                      </a:r>
                    </a:p>
                    <a:p>
                      <a:pPr algn="l" fontAlgn="t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315047"/>
                  </a:ext>
                </a:extLst>
              </a:tr>
              <a:tr h="481931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 Search Services.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586363"/>
                  </a:ext>
                </a:extLst>
              </a:tr>
              <a:tr h="481931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 Book Services.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751856"/>
                  </a:ext>
                </a:extLst>
              </a:tr>
              <a:tr h="32214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 View Booking Status / Booking</a:t>
                      </a:r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Service.</a:t>
                      </a:r>
                    </a:p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 Give</a:t>
                      </a:r>
                      <a:r>
                        <a:rPr lang="en-GB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Feedback.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394414"/>
                  </a:ext>
                </a:extLst>
              </a:tr>
              <a:tr h="48193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 Logout.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579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09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E096-1B09-428D-870F-AEBA070F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4th Module : </a:t>
            </a:r>
            <a:b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IN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en-IN" sz="1800" b="1" i="0" u="none" strike="noStrike" kern="12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Feedback / Review management</a:t>
            </a:r>
            <a:br>
              <a:rPr lang="en-IN" sz="1800" b="0" i="0" u="none" strike="noStrike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5E45A3-A9F7-41AB-B1C1-6131AF4ACB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946735"/>
              </p:ext>
            </p:extLst>
          </p:nvPr>
        </p:nvGraphicFramePr>
        <p:xfrm>
          <a:off x="1174735" y="2815510"/>
          <a:ext cx="8939814" cy="2809236"/>
        </p:xfrm>
        <a:graphic>
          <a:graphicData uri="http://schemas.openxmlformats.org/drawingml/2006/table">
            <a:tbl>
              <a:tblPr/>
              <a:tblGrid>
                <a:gridCol w="3438390">
                  <a:extLst>
                    <a:ext uri="{9D8B030D-6E8A-4147-A177-3AD203B41FA5}">
                      <a16:colId xmlns:a16="http://schemas.microsoft.com/office/drawing/2014/main" val="901827600"/>
                    </a:ext>
                  </a:extLst>
                </a:gridCol>
                <a:gridCol w="2750712">
                  <a:extLst>
                    <a:ext uri="{9D8B030D-6E8A-4147-A177-3AD203B41FA5}">
                      <a16:colId xmlns:a16="http://schemas.microsoft.com/office/drawing/2014/main" val="419506449"/>
                    </a:ext>
                  </a:extLst>
                </a:gridCol>
                <a:gridCol w="2750712">
                  <a:extLst>
                    <a:ext uri="{9D8B030D-6E8A-4147-A177-3AD203B41FA5}">
                      <a16:colId xmlns:a16="http://schemas.microsoft.com/office/drawing/2014/main" val="2559938497"/>
                    </a:ext>
                  </a:extLst>
                </a:gridCol>
              </a:tblGrid>
              <a:tr h="70230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 Admin login.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465512"/>
                  </a:ext>
                </a:extLst>
              </a:tr>
              <a:tr h="70230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 View Feedback.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4021"/>
                  </a:ext>
                </a:extLst>
              </a:tr>
              <a:tr h="702309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 Update Ratings wise feedback on Vendor's Profile.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661962"/>
                  </a:ext>
                </a:extLst>
              </a:tr>
              <a:tr h="70230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 Logout.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658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482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OneDrive\Desktop\HappyToHelp\Document\UseCaseDiagramUpdat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552" y="480332"/>
            <a:ext cx="6540388" cy="589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016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88</TotalTime>
  <Words>387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Garamond</vt:lpstr>
      <vt:lpstr>Roboto</vt:lpstr>
      <vt:lpstr>Organic</vt:lpstr>
      <vt:lpstr>Project Scope </vt:lpstr>
      <vt:lpstr>PowerPoint Presentation</vt:lpstr>
      <vt:lpstr>PowerPoint Presentation</vt:lpstr>
      <vt:lpstr>Development Tools details :  </vt:lpstr>
      <vt:lpstr>Development Technologies :  </vt:lpstr>
      <vt:lpstr>1st Module :   Customer And Vendor Registration </vt:lpstr>
      <vt:lpstr>2nd Module :   Booking Management </vt:lpstr>
      <vt:lpstr>4th Module :   Feedback / Review management </vt:lpstr>
      <vt:lpstr>PowerPoint Presentation</vt:lpstr>
      <vt:lpstr>HappyToHelp-Project-DBSchema :</vt:lpstr>
      <vt:lpstr>Index page :</vt:lpstr>
      <vt:lpstr>Login page :</vt:lpstr>
      <vt:lpstr>Registration page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Scope</dc:title>
  <dc:creator>Vaibhav Kulthe</dc:creator>
  <cp:lastModifiedBy>Lucky Kumar</cp:lastModifiedBy>
  <cp:revision>21</cp:revision>
  <dcterms:created xsi:type="dcterms:W3CDTF">2022-04-01T18:12:59Z</dcterms:created>
  <dcterms:modified xsi:type="dcterms:W3CDTF">2022-04-02T18:05:29Z</dcterms:modified>
</cp:coreProperties>
</file>