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34879fc1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34879fc1e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34879fc1e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34879fc1e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34879fc1e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34879fc1e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34879fc1e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34879fc1e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34879fc1e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34879fc1e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34879fc1e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34879fc1e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34879fc1e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34879fc1e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34879fc1e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34879fc1e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34879fc1e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34879fc1e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34879fc1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34879fc1e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34879fc1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34879fc1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34879fc1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34879fc1e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34879fc1e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34879fc1e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34879fc1e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34879fc1e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34879fc1e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34879fc1e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34879fc1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34879fc1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34879fc1e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34879fc1e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34879fc1e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34879fc1e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34879fc1e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34879fc1e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digite.com/agile/agile-methodolog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Jeff_Sutherland" TargetMode="External"/><Relationship Id="rId4" Type="http://schemas.openxmlformats.org/officeDocument/2006/relationships/hyperlink" Target="https://www.digite.com/agile/iterative-and-incremental-develop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491925" y="528600"/>
            <a:ext cx="5361300" cy="11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SCRUM MODEL</a:t>
            </a:r>
            <a:endParaRPr/>
          </a:p>
        </p:txBody>
      </p:sp>
      <p:sp>
        <p:nvSpPr>
          <p:cNvPr id="129" name="Google Shape;129;p13"/>
          <p:cNvSpPr txBox="1"/>
          <p:nvPr/>
        </p:nvSpPr>
        <p:spPr>
          <a:xfrm>
            <a:off x="2457275" y="1649400"/>
            <a:ext cx="5430600" cy="25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rPr>
              <a:t>GROUP NO : 17</a:t>
            </a:r>
            <a:endParaRPr>
              <a:solidFill>
                <a:srgbClr val="1C4587"/>
              </a:solidFill>
            </a:endParaRPr>
          </a:p>
          <a:p>
            <a:pPr indent="0" lvl="0" marL="0" rtl="0" algn="l">
              <a:spcBef>
                <a:spcPts val="0"/>
              </a:spcBef>
              <a:spcAft>
                <a:spcPts val="0"/>
              </a:spcAft>
              <a:buNone/>
            </a:pPr>
            <a:r>
              <a:t/>
            </a:r>
            <a:endParaRPr>
              <a:solidFill>
                <a:srgbClr val="1C4587"/>
              </a:solidFill>
            </a:endParaRPr>
          </a:p>
          <a:p>
            <a:pPr indent="0" lvl="0" marL="0" rtl="0" algn="l">
              <a:spcBef>
                <a:spcPts val="0"/>
              </a:spcBef>
              <a:spcAft>
                <a:spcPts val="0"/>
              </a:spcAft>
              <a:buNone/>
            </a:pPr>
            <a:r>
              <a:rPr lang="en">
                <a:solidFill>
                  <a:srgbClr val="1C4587"/>
                </a:solidFill>
              </a:rPr>
              <a:t>PROJECT SUPERVISOR : DR. MUKESH KUMAR</a:t>
            </a:r>
            <a:endParaRPr>
              <a:solidFill>
                <a:srgbClr val="1C4587"/>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Team members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073763"/>
                </a:solidFill>
              </a:rPr>
              <a:t>NAME        					ROLL NO</a:t>
            </a:r>
            <a:endParaRPr>
              <a:solidFill>
                <a:srgbClr val="073763"/>
              </a:solidFill>
            </a:endParaRPr>
          </a:p>
          <a:p>
            <a:pPr indent="0" lvl="0" marL="0" rtl="0" algn="l">
              <a:spcBef>
                <a:spcPts val="0"/>
              </a:spcBef>
              <a:spcAft>
                <a:spcPts val="0"/>
              </a:spcAft>
              <a:buNone/>
            </a:pPr>
            <a:r>
              <a:rPr lang="en">
                <a:solidFill>
                  <a:schemeClr val="accent6"/>
                </a:solidFill>
              </a:rPr>
              <a:t>PRASHANT THAKUR			1706001</a:t>
            </a:r>
            <a:endParaRPr>
              <a:solidFill>
                <a:schemeClr val="accent6"/>
              </a:solidFill>
            </a:endParaRPr>
          </a:p>
          <a:p>
            <a:pPr indent="0" lvl="0" marL="0" rtl="0" algn="l">
              <a:spcBef>
                <a:spcPts val="0"/>
              </a:spcBef>
              <a:spcAft>
                <a:spcPts val="0"/>
              </a:spcAft>
              <a:buNone/>
            </a:pPr>
            <a:r>
              <a:rPr lang="en">
                <a:solidFill>
                  <a:schemeClr val="accent6"/>
                </a:solidFill>
              </a:rPr>
              <a:t>NEHAL KUMAR				1706049</a:t>
            </a:r>
            <a:endParaRPr>
              <a:solidFill>
                <a:schemeClr val="accent6"/>
              </a:solidFill>
            </a:endParaRPr>
          </a:p>
          <a:p>
            <a:pPr indent="0" lvl="0" marL="0" rtl="0" algn="l">
              <a:spcBef>
                <a:spcPts val="0"/>
              </a:spcBef>
              <a:spcAft>
                <a:spcPts val="0"/>
              </a:spcAft>
              <a:buNone/>
            </a:pPr>
            <a:r>
              <a:rPr lang="en">
                <a:solidFill>
                  <a:schemeClr val="accent6"/>
                </a:solidFill>
              </a:rPr>
              <a:t>ATUL RAJ					1706090</a:t>
            </a:r>
            <a:endParaRPr>
              <a:solidFill>
                <a:schemeClr val="accent6"/>
              </a:solidFill>
            </a:endParaRPr>
          </a:p>
          <a:p>
            <a:pPr indent="0" lvl="0" marL="0" rtl="0" algn="l">
              <a:spcBef>
                <a:spcPts val="0"/>
              </a:spcBef>
              <a:spcAft>
                <a:spcPts val="0"/>
              </a:spcAft>
              <a:buNone/>
            </a:pPr>
            <a:r>
              <a:rPr lang="en">
                <a:solidFill>
                  <a:schemeClr val="accent6"/>
                </a:solidFill>
              </a:rPr>
              <a:t>VAIBHAV JAISWAL			1706137</a:t>
            </a:r>
            <a:endParaRPr>
              <a:solidFill>
                <a:schemeClr val="accent6"/>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980000"/>
                </a:solidFill>
                <a:highlight>
                  <a:srgbClr val="FFFFFF"/>
                </a:highlight>
                <a:latin typeface="Arial"/>
                <a:ea typeface="Arial"/>
                <a:cs typeface="Arial"/>
                <a:sym typeface="Arial"/>
              </a:rPr>
              <a:t>Product owner (PO):</a:t>
            </a:r>
            <a:endParaRPr sz="2500">
              <a:solidFill>
                <a:srgbClr val="980000"/>
              </a:solidFill>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1C4587"/>
                </a:solidFill>
                <a:highlight>
                  <a:srgbClr val="FFFFFF"/>
                </a:highlight>
                <a:latin typeface="Arial"/>
                <a:ea typeface="Arial"/>
                <a:cs typeface="Arial"/>
                <a:sym typeface="Arial"/>
              </a:rPr>
              <a:t>Product owner (PO) is the representative of the stakeholders and customers who use the software. They focus on the business part and is responsible for the ROI of the project. </a:t>
            </a:r>
            <a:endParaRPr sz="1600">
              <a:solidFill>
                <a:srgbClr val="1C4587"/>
              </a:solidFill>
              <a:highlight>
                <a:srgbClr val="FFFFFF"/>
              </a:highlight>
              <a:latin typeface="Arial"/>
              <a:ea typeface="Arial"/>
              <a:cs typeface="Arial"/>
              <a:sym typeface="Arial"/>
            </a:endParaRPr>
          </a:p>
          <a:p>
            <a:pPr indent="0" lvl="0" marL="0" rtl="0" algn="l">
              <a:spcBef>
                <a:spcPts val="1600"/>
              </a:spcBef>
              <a:spcAft>
                <a:spcPts val="1600"/>
              </a:spcAft>
              <a:buNone/>
            </a:pPr>
            <a:r>
              <a:rPr lang="en" sz="1600">
                <a:solidFill>
                  <a:srgbClr val="1C4587"/>
                </a:solidFill>
                <a:highlight>
                  <a:srgbClr val="FFFFFF"/>
                </a:highlight>
                <a:latin typeface="Arial"/>
                <a:ea typeface="Arial"/>
                <a:cs typeface="Arial"/>
                <a:sym typeface="Arial"/>
              </a:rPr>
              <a:t>They Translate the vision of the project to the team, validate the benefits in stories to be incorporated into the Product Backlog and prioritize them on a regular basis.</a:t>
            </a:r>
            <a:endParaRPr sz="1600">
              <a:solidFill>
                <a:srgbClr val="1C458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980000"/>
                </a:solidFill>
                <a:highlight>
                  <a:srgbClr val="FFFFFF"/>
                </a:highlight>
                <a:latin typeface="Arial"/>
                <a:ea typeface="Arial"/>
                <a:cs typeface="Arial"/>
                <a:sym typeface="Arial"/>
              </a:rPr>
              <a:t>Team:</a:t>
            </a:r>
            <a:endParaRPr sz="2500">
              <a:solidFill>
                <a:srgbClr val="980000"/>
              </a:solidFill>
            </a:endParaRPr>
          </a:p>
        </p:txBody>
      </p:sp>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1C4587"/>
                </a:solidFill>
                <a:highlight>
                  <a:srgbClr val="FFFFFF"/>
                </a:highlight>
                <a:latin typeface="Arial"/>
                <a:ea typeface="Arial"/>
                <a:cs typeface="Arial"/>
                <a:sym typeface="Arial"/>
              </a:rPr>
              <a:t>Team is a group of professionals with the necessary technical knowledge who develop the project jointly carrying out the stories they commit to at the start of each sprint.</a:t>
            </a:r>
            <a:endParaRPr sz="1500">
              <a:solidFill>
                <a:srgbClr val="1C458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2500">
                <a:solidFill>
                  <a:srgbClr val="980000"/>
                </a:solidFill>
                <a:highlight>
                  <a:srgbClr val="FFFFFF"/>
                </a:highlight>
                <a:latin typeface="Arial"/>
                <a:ea typeface="Arial"/>
                <a:cs typeface="Arial"/>
                <a:sym typeface="Arial"/>
              </a:rPr>
              <a:t>Benefits of Scrum Methodology</a:t>
            </a:r>
            <a:endParaRPr sz="2500">
              <a:solidFill>
                <a:srgbClr val="98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a:p>
        </p:txBody>
      </p:sp>
      <p:sp>
        <p:nvSpPr>
          <p:cNvPr id="195" name="Google Shape;195;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C4587"/>
              </a:buClr>
              <a:buSzPts val="1800"/>
              <a:buFont typeface="Arial"/>
              <a:buChar char="●"/>
            </a:pPr>
            <a:r>
              <a:rPr lang="en" sz="1800">
                <a:solidFill>
                  <a:srgbClr val="1C4587"/>
                </a:solidFill>
                <a:highlight>
                  <a:srgbClr val="FFFFFF"/>
                </a:highlight>
                <a:latin typeface="Arial"/>
                <a:ea typeface="Arial"/>
                <a:cs typeface="Arial"/>
                <a:sym typeface="Arial"/>
              </a:rPr>
              <a:t>Easily Scalable:</a:t>
            </a:r>
            <a:endParaRPr sz="1800">
              <a:solidFill>
                <a:srgbClr val="1C4587"/>
              </a:solidFill>
              <a:highlight>
                <a:srgbClr val="FFFFFF"/>
              </a:highlight>
              <a:latin typeface="Arial"/>
              <a:ea typeface="Arial"/>
              <a:cs typeface="Arial"/>
              <a:sym typeface="Arial"/>
            </a:endParaRPr>
          </a:p>
          <a:p>
            <a:pPr indent="-342900" lvl="0" marL="457200" rtl="0" algn="l">
              <a:spcBef>
                <a:spcPts val="0"/>
              </a:spcBef>
              <a:spcAft>
                <a:spcPts val="0"/>
              </a:spcAft>
              <a:buClr>
                <a:srgbClr val="1C4587"/>
              </a:buClr>
              <a:buSzPts val="1800"/>
              <a:buFont typeface="Arial"/>
              <a:buChar char="●"/>
            </a:pPr>
            <a:r>
              <a:rPr lang="en" sz="1800">
                <a:solidFill>
                  <a:srgbClr val="1C4587"/>
                </a:solidFill>
                <a:highlight>
                  <a:srgbClr val="FFFFFF"/>
                </a:highlight>
                <a:latin typeface="Arial"/>
                <a:ea typeface="Arial"/>
                <a:cs typeface="Arial"/>
                <a:sym typeface="Arial"/>
              </a:rPr>
              <a:t>Compliance of expectations:</a:t>
            </a:r>
            <a:endParaRPr sz="1800">
              <a:solidFill>
                <a:srgbClr val="1C4587"/>
              </a:solidFill>
              <a:highlight>
                <a:srgbClr val="FFFFFF"/>
              </a:highlight>
              <a:latin typeface="Arial"/>
              <a:ea typeface="Arial"/>
              <a:cs typeface="Arial"/>
              <a:sym typeface="Arial"/>
            </a:endParaRPr>
          </a:p>
          <a:p>
            <a:pPr indent="-342900" lvl="0" marL="457200" rtl="0" algn="l">
              <a:spcBef>
                <a:spcPts val="0"/>
              </a:spcBef>
              <a:spcAft>
                <a:spcPts val="0"/>
              </a:spcAft>
              <a:buClr>
                <a:srgbClr val="1C4587"/>
              </a:buClr>
              <a:buSzPts val="1800"/>
              <a:buFont typeface="Arial"/>
              <a:buChar char="●"/>
            </a:pPr>
            <a:r>
              <a:rPr lang="en" sz="1800">
                <a:solidFill>
                  <a:srgbClr val="1C4587"/>
                </a:solidFill>
                <a:highlight>
                  <a:srgbClr val="FFFFFF"/>
                </a:highlight>
                <a:latin typeface="Arial"/>
                <a:ea typeface="Arial"/>
                <a:cs typeface="Arial"/>
                <a:sym typeface="Arial"/>
              </a:rPr>
              <a:t>Flexible to changes:</a:t>
            </a:r>
            <a:endParaRPr sz="1800">
              <a:solidFill>
                <a:srgbClr val="1C4587"/>
              </a:solidFill>
              <a:highlight>
                <a:srgbClr val="FFFFFF"/>
              </a:highlight>
              <a:latin typeface="Arial"/>
              <a:ea typeface="Arial"/>
              <a:cs typeface="Arial"/>
              <a:sym typeface="Arial"/>
            </a:endParaRPr>
          </a:p>
          <a:p>
            <a:pPr indent="-342900" lvl="0" marL="457200" rtl="0" algn="l">
              <a:spcBef>
                <a:spcPts val="0"/>
              </a:spcBef>
              <a:spcAft>
                <a:spcPts val="0"/>
              </a:spcAft>
              <a:buClr>
                <a:srgbClr val="1C4587"/>
              </a:buClr>
              <a:buSzPts val="1800"/>
              <a:buFont typeface="Arial"/>
              <a:buChar char="●"/>
            </a:pPr>
            <a:r>
              <a:rPr lang="en" sz="1800">
                <a:solidFill>
                  <a:srgbClr val="1C4587"/>
                </a:solidFill>
                <a:highlight>
                  <a:srgbClr val="FFFFFF"/>
                </a:highlight>
                <a:latin typeface="Arial"/>
                <a:ea typeface="Arial"/>
                <a:cs typeface="Arial"/>
                <a:sym typeface="Arial"/>
              </a:rPr>
              <a:t>Time to Market reduction:</a:t>
            </a:r>
            <a:endParaRPr sz="1800">
              <a:solidFill>
                <a:srgbClr val="1C4587"/>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7B7B93"/>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1100"/>
              </a:spcAft>
              <a:buNone/>
            </a:pPr>
            <a:r>
              <a:rPr lang="en" sz="2500">
                <a:solidFill>
                  <a:srgbClr val="980000"/>
                </a:solidFill>
                <a:highlight>
                  <a:srgbClr val="FFFFFF"/>
                </a:highlight>
                <a:latin typeface="Arial"/>
                <a:ea typeface="Arial"/>
                <a:cs typeface="Arial"/>
                <a:sym typeface="Arial"/>
              </a:rPr>
              <a:t>Benefits of Scrum Methodology</a:t>
            </a:r>
            <a:endParaRPr/>
          </a:p>
        </p:txBody>
      </p:sp>
      <p:sp>
        <p:nvSpPr>
          <p:cNvPr id="201" name="Google Shape;201;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C4587"/>
              </a:buClr>
              <a:buSzPts val="1800"/>
              <a:buFont typeface="Arial"/>
              <a:buChar char="●"/>
            </a:pPr>
            <a:r>
              <a:rPr lang="en" sz="1800">
                <a:solidFill>
                  <a:srgbClr val="1C4587"/>
                </a:solidFill>
                <a:highlight>
                  <a:srgbClr val="FFFFFF"/>
                </a:highlight>
                <a:latin typeface="Arial"/>
                <a:ea typeface="Arial"/>
                <a:cs typeface="Arial"/>
                <a:sym typeface="Arial"/>
              </a:rPr>
              <a:t>Higher software quality</a:t>
            </a:r>
            <a:endParaRPr sz="1800">
              <a:solidFill>
                <a:srgbClr val="1C4587"/>
              </a:solidFill>
              <a:highlight>
                <a:srgbClr val="FFFFFF"/>
              </a:highlight>
              <a:latin typeface="Arial"/>
              <a:ea typeface="Arial"/>
              <a:cs typeface="Arial"/>
              <a:sym typeface="Arial"/>
            </a:endParaRPr>
          </a:p>
          <a:p>
            <a:pPr indent="-342900" lvl="0" marL="457200" rtl="0" algn="l">
              <a:spcBef>
                <a:spcPts val="0"/>
              </a:spcBef>
              <a:spcAft>
                <a:spcPts val="0"/>
              </a:spcAft>
              <a:buClr>
                <a:srgbClr val="1C4587"/>
              </a:buClr>
              <a:buSzPts val="1800"/>
              <a:buFont typeface="Arial"/>
              <a:buChar char="●"/>
            </a:pPr>
            <a:r>
              <a:rPr lang="en" sz="1800">
                <a:solidFill>
                  <a:srgbClr val="1C4587"/>
                </a:solidFill>
                <a:highlight>
                  <a:srgbClr val="FFFFFF"/>
                </a:highlight>
                <a:latin typeface="Arial"/>
                <a:ea typeface="Arial"/>
                <a:cs typeface="Arial"/>
                <a:sym typeface="Arial"/>
              </a:rPr>
              <a:t>Timely Prediction:</a:t>
            </a:r>
            <a:endParaRPr sz="1800">
              <a:solidFill>
                <a:srgbClr val="1C4587"/>
              </a:solidFill>
              <a:highlight>
                <a:srgbClr val="FFFFFF"/>
              </a:highlight>
              <a:latin typeface="Arial"/>
              <a:ea typeface="Arial"/>
              <a:cs typeface="Arial"/>
              <a:sym typeface="Arial"/>
            </a:endParaRPr>
          </a:p>
          <a:p>
            <a:pPr indent="-342900" lvl="0" marL="457200" rtl="0" algn="l">
              <a:spcBef>
                <a:spcPts val="0"/>
              </a:spcBef>
              <a:spcAft>
                <a:spcPts val="0"/>
              </a:spcAft>
              <a:buClr>
                <a:srgbClr val="1C4587"/>
              </a:buClr>
              <a:buSzPts val="1800"/>
              <a:buFont typeface="Arial"/>
              <a:buChar char="●"/>
            </a:pPr>
            <a:r>
              <a:rPr lang="en" sz="1800">
                <a:solidFill>
                  <a:srgbClr val="1C4587"/>
                </a:solidFill>
                <a:highlight>
                  <a:srgbClr val="FFFFFF"/>
                </a:highlight>
                <a:latin typeface="Arial"/>
                <a:ea typeface="Arial"/>
                <a:cs typeface="Arial"/>
                <a:sym typeface="Arial"/>
              </a:rPr>
              <a:t>Reduction of risks</a:t>
            </a:r>
            <a:endParaRPr sz="1800">
              <a:solidFill>
                <a:srgbClr val="1C4587"/>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2500">
                <a:solidFill>
                  <a:srgbClr val="980000"/>
                </a:solidFill>
                <a:highlight>
                  <a:srgbClr val="FFFFFF"/>
                </a:highlight>
                <a:latin typeface="Arial"/>
                <a:ea typeface="Arial"/>
                <a:cs typeface="Arial"/>
                <a:sym typeface="Arial"/>
              </a:rPr>
              <a:t>Events in Scrum</a:t>
            </a:r>
            <a:endParaRPr sz="2500">
              <a:solidFill>
                <a:srgbClr val="98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a:p>
        </p:txBody>
      </p:sp>
      <p:sp>
        <p:nvSpPr>
          <p:cNvPr id="207" name="Google Shape;207;p26"/>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C4587"/>
              </a:buClr>
              <a:buSzPts val="1800"/>
              <a:buFont typeface="Arial"/>
              <a:buChar char="●"/>
            </a:pPr>
            <a:r>
              <a:rPr lang="en" sz="1800">
                <a:solidFill>
                  <a:srgbClr val="1C4587"/>
                </a:solidFill>
                <a:highlight>
                  <a:srgbClr val="FFFFFF"/>
                </a:highlight>
                <a:latin typeface="Arial"/>
                <a:ea typeface="Arial"/>
                <a:cs typeface="Arial"/>
                <a:sym typeface="Arial"/>
              </a:rPr>
              <a:t>Sprint:</a:t>
            </a:r>
            <a:endParaRPr sz="1800">
              <a:solidFill>
                <a:srgbClr val="1C4587"/>
              </a:solidFill>
              <a:highlight>
                <a:srgbClr val="FFFFFF"/>
              </a:highlight>
              <a:latin typeface="Arial"/>
              <a:ea typeface="Arial"/>
              <a:cs typeface="Arial"/>
              <a:sym typeface="Arial"/>
            </a:endParaRPr>
          </a:p>
          <a:p>
            <a:pPr indent="-342900" lvl="0" marL="457200" rtl="0" algn="l">
              <a:spcBef>
                <a:spcPts val="0"/>
              </a:spcBef>
              <a:spcAft>
                <a:spcPts val="0"/>
              </a:spcAft>
              <a:buClr>
                <a:srgbClr val="1C4587"/>
              </a:buClr>
              <a:buSzPts val="1800"/>
              <a:buFont typeface="Arial"/>
              <a:buChar char="●"/>
            </a:pPr>
            <a:r>
              <a:rPr lang="en" sz="1800">
                <a:solidFill>
                  <a:srgbClr val="1C4587"/>
                </a:solidFill>
                <a:highlight>
                  <a:srgbClr val="FFFFFF"/>
                </a:highlight>
                <a:latin typeface="Arial"/>
                <a:ea typeface="Arial"/>
                <a:cs typeface="Arial"/>
                <a:sym typeface="Arial"/>
              </a:rPr>
              <a:t>Sprint Planning: </a:t>
            </a:r>
            <a:endParaRPr sz="1800">
              <a:solidFill>
                <a:srgbClr val="1C4587"/>
              </a:solidFill>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 sz="1800">
                <a:solidFill>
                  <a:srgbClr val="1C4587"/>
                </a:solidFill>
                <a:highlight>
                  <a:srgbClr val="FFFFFF"/>
                </a:highlight>
                <a:latin typeface="Arial"/>
                <a:ea typeface="Arial"/>
                <a:cs typeface="Arial"/>
                <a:sym typeface="Arial"/>
              </a:rPr>
              <a:t>Daily Scrum</a:t>
            </a:r>
            <a:r>
              <a:rPr lang="en" sz="1800">
                <a:solidFill>
                  <a:srgbClr val="7B7B93"/>
                </a:solidFill>
                <a:highlight>
                  <a:srgbClr val="FFFFFF"/>
                </a:highlight>
                <a:latin typeface="Arial"/>
                <a:ea typeface="Arial"/>
                <a:cs typeface="Arial"/>
                <a:sym typeface="Arial"/>
              </a:rPr>
              <a:t>: </a:t>
            </a:r>
            <a:endParaRPr sz="1800">
              <a:solidFill>
                <a:srgbClr val="7B7B93"/>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1100"/>
              </a:spcAft>
              <a:buNone/>
            </a:pPr>
            <a:r>
              <a:rPr b="1" lang="en" sz="2500">
                <a:solidFill>
                  <a:srgbClr val="980000"/>
                </a:solidFill>
                <a:highlight>
                  <a:srgbClr val="FFFFFF"/>
                </a:highlight>
                <a:latin typeface="Arial"/>
                <a:ea typeface="Arial"/>
                <a:cs typeface="Arial"/>
                <a:sym typeface="Arial"/>
              </a:rPr>
              <a:t>Scrum Artifacts</a:t>
            </a:r>
            <a:endParaRPr/>
          </a:p>
        </p:txBody>
      </p:sp>
      <p:sp>
        <p:nvSpPr>
          <p:cNvPr id="213" name="Google Shape;213;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1C4587"/>
              </a:buClr>
              <a:buSzPts val="1300"/>
              <a:buFont typeface="Arial"/>
              <a:buChar char="●"/>
            </a:pPr>
            <a:r>
              <a:rPr lang="en">
                <a:solidFill>
                  <a:srgbClr val="1C4587"/>
                </a:solidFill>
                <a:highlight>
                  <a:srgbClr val="FFFFFF"/>
                </a:highlight>
                <a:latin typeface="Arial"/>
                <a:ea typeface="Arial"/>
                <a:cs typeface="Arial"/>
                <a:sym typeface="Arial"/>
              </a:rPr>
              <a:t>Sprint Review</a:t>
            </a:r>
            <a:endParaRPr>
              <a:solidFill>
                <a:srgbClr val="1C4587"/>
              </a:solidFill>
              <a:highlight>
                <a:srgbClr val="FFFFFF"/>
              </a:highlight>
              <a:latin typeface="Arial"/>
              <a:ea typeface="Arial"/>
              <a:cs typeface="Arial"/>
              <a:sym typeface="Arial"/>
            </a:endParaRPr>
          </a:p>
          <a:p>
            <a:pPr indent="-311150" lvl="0" marL="457200" rtl="0" algn="l">
              <a:spcBef>
                <a:spcPts val="0"/>
              </a:spcBef>
              <a:spcAft>
                <a:spcPts val="0"/>
              </a:spcAft>
              <a:buClr>
                <a:srgbClr val="1C4587"/>
              </a:buClr>
              <a:buSzPts val="1300"/>
              <a:buFont typeface="Arial"/>
              <a:buChar char="●"/>
            </a:pPr>
            <a:r>
              <a:rPr lang="en">
                <a:solidFill>
                  <a:srgbClr val="1C4587"/>
                </a:solidFill>
                <a:highlight>
                  <a:srgbClr val="FFFFFF"/>
                </a:highlight>
                <a:latin typeface="Arial"/>
                <a:ea typeface="Arial"/>
                <a:cs typeface="Arial"/>
                <a:sym typeface="Arial"/>
              </a:rPr>
              <a:t>Sprint Retrospective:</a:t>
            </a:r>
            <a:endParaRPr>
              <a:solidFill>
                <a:srgbClr val="1C4587"/>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b="1" lang="en" sz="2500">
                <a:solidFill>
                  <a:srgbClr val="980000"/>
                </a:solidFill>
                <a:highlight>
                  <a:schemeClr val="dk1"/>
                </a:highlight>
                <a:latin typeface="Arial"/>
                <a:ea typeface="Arial"/>
                <a:cs typeface="Arial"/>
                <a:sym typeface="Arial"/>
              </a:rPr>
              <a:t>Scrum Artifacts</a:t>
            </a:r>
            <a:endParaRPr b="1" sz="2500">
              <a:solidFill>
                <a:srgbClr val="98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a:p>
        </p:txBody>
      </p:sp>
      <p:sp>
        <p:nvSpPr>
          <p:cNvPr id="219" name="Google Shape;219;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1C4587"/>
                </a:solidFill>
                <a:highlight>
                  <a:srgbClr val="FFFFFF"/>
                </a:highlight>
                <a:latin typeface="Arial"/>
                <a:ea typeface="Arial"/>
                <a:cs typeface="Arial"/>
                <a:sym typeface="Arial"/>
              </a:rPr>
              <a:t>Product Backlog (PB): The product backlog is a list that collects everything the product needs to satisfy the potential customers. It is prepared by the product owner and the functions are prioritized according to what is more and less important for the business. The goal is for the product owner to answer the question “What should be done”.</a:t>
            </a:r>
            <a:endParaRPr sz="1500">
              <a:solidFill>
                <a:srgbClr val="1C458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1100"/>
              </a:spcAft>
              <a:buNone/>
            </a:pPr>
            <a:r>
              <a:rPr b="1" lang="en" sz="2500">
                <a:solidFill>
                  <a:srgbClr val="980000"/>
                </a:solidFill>
                <a:highlight>
                  <a:srgbClr val="FFFFFF"/>
                </a:highlight>
                <a:latin typeface="Arial"/>
                <a:ea typeface="Arial"/>
                <a:cs typeface="Arial"/>
                <a:sym typeface="Arial"/>
              </a:rPr>
              <a:t>Scrum Artifacts</a:t>
            </a:r>
            <a:endParaRPr/>
          </a:p>
        </p:txBody>
      </p:sp>
      <p:sp>
        <p:nvSpPr>
          <p:cNvPr id="225" name="Google Shape;225;p29"/>
          <p:cNvSpPr txBox="1"/>
          <p:nvPr>
            <p:ph idx="1" type="body"/>
          </p:nvPr>
        </p:nvSpPr>
        <p:spPr>
          <a:xfrm>
            <a:off x="768925"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1C4587"/>
                </a:solidFill>
                <a:highlight>
                  <a:srgbClr val="FFFFFF"/>
                </a:highlight>
                <a:latin typeface="Arial"/>
                <a:ea typeface="Arial"/>
                <a:cs typeface="Arial"/>
                <a:sym typeface="Arial"/>
              </a:rPr>
              <a:t>Sprint Backlog (SB): It is a subset of items of the product backlog, which are selected by the team to perform during the sprint on which they are going to work. The team establishes the duration of each Sprint. Usually the sprint backlog, is displayed on physical boards called as Scrum board – that makes the development process visible to everyone who enters the development area.</a:t>
            </a:r>
            <a:endParaRPr sz="1600">
              <a:solidFill>
                <a:srgbClr val="1C458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1100"/>
              </a:spcAft>
              <a:buNone/>
            </a:pPr>
            <a:r>
              <a:rPr b="1" lang="en" sz="2500">
                <a:solidFill>
                  <a:srgbClr val="980000"/>
                </a:solidFill>
                <a:highlight>
                  <a:srgbClr val="FFFFFF"/>
                </a:highlight>
                <a:latin typeface="Arial"/>
                <a:ea typeface="Arial"/>
                <a:cs typeface="Arial"/>
                <a:sym typeface="Arial"/>
              </a:rPr>
              <a:t>Scrum Artifacts</a:t>
            </a:r>
            <a:endParaRPr/>
          </a:p>
        </p:txBody>
      </p:sp>
      <p:sp>
        <p:nvSpPr>
          <p:cNvPr id="231" name="Google Shape;231;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1C4587"/>
                </a:solidFill>
                <a:highlight>
                  <a:srgbClr val="FFFFFF"/>
                </a:highlight>
                <a:latin typeface="Arial"/>
                <a:ea typeface="Arial"/>
                <a:cs typeface="Arial"/>
                <a:sym typeface="Arial"/>
              </a:rPr>
              <a:t>Increment: The Increment is the sum of all the tasks, use cases, user stories, product backlogs and any element that was developed during the sprint and that will be made available to the end user in the form of Software.</a:t>
            </a:r>
            <a:endParaRPr sz="1600">
              <a:solidFill>
                <a:srgbClr val="1C4587"/>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b="1" lang="en">
                <a:solidFill>
                  <a:srgbClr val="980000"/>
                </a:solidFill>
                <a:highlight>
                  <a:srgbClr val="FFFFFF"/>
                </a:highlight>
                <a:latin typeface="Arial"/>
                <a:ea typeface="Arial"/>
                <a:cs typeface="Arial"/>
                <a:sym typeface="Arial"/>
              </a:rPr>
              <a:t>Planning in Scrum</a:t>
            </a:r>
            <a:endParaRPr b="1">
              <a:solidFill>
                <a:srgbClr val="980000"/>
              </a:solidFill>
              <a:highlight>
                <a:srgbClr val="FFFFFF"/>
              </a:highlight>
              <a:latin typeface="Arial"/>
              <a:ea typeface="Arial"/>
              <a:cs typeface="Arial"/>
              <a:sym typeface="Arial"/>
            </a:endParaRPr>
          </a:p>
          <a:p>
            <a:pPr indent="0" lvl="0" marL="0" rtl="0" algn="ctr">
              <a:spcBef>
                <a:spcPts val="1100"/>
              </a:spcBef>
              <a:spcAft>
                <a:spcPts val="0"/>
              </a:spcAft>
              <a:buNone/>
            </a:pPr>
            <a:r>
              <a:t/>
            </a:r>
            <a:endParaRPr b="1">
              <a:solidFill>
                <a:srgbClr val="980000"/>
              </a:solidFill>
            </a:endParaRPr>
          </a:p>
        </p:txBody>
      </p:sp>
      <p:sp>
        <p:nvSpPr>
          <p:cNvPr id="237" name="Google Shape;237;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C4587"/>
                </a:solidFill>
                <a:highlight>
                  <a:srgbClr val="FFFFFF"/>
                </a:highlight>
                <a:latin typeface="Arial"/>
                <a:ea typeface="Arial"/>
                <a:cs typeface="Arial"/>
                <a:sym typeface="Arial"/>
              </a:rPr>
              <a:t>The Sprint Planning Meeting is held at the beginning of each Sprint. All the members of the Team participate in the meeting, i.e., the Product Owner, Scrum Master and all the Development Team. </a:t>
            </a:r>
            <a:endParaRPr sz="1500">
              <a:solidFill>
                <a:srgbClr val="1C4587"/>
              </a:solidFill>
              <a:highlight>
                <a:srgbClr val="FFFFFF"/>
              </a:highlight>
              <a:latin typeface="Arial"/>
              <a:ea typeface="Arial"/>
              <a:cs typeface="Arial"/>
              <a:sym typeface="Arial"/>
            </a:endParaRPr>
          </a:p>
          <a:p>
            <a:pPr indent="0" lvl="0" marL="0" rtl="0" algn="l">
              <a:spcBef>
                <a:spcPts val="1600"/>
              </a:spcBef>
              <a:spcAft>
                <a:spcPts val="0"/>
              </a:spcAft>
              <a:buNone/>
            </a:pPr>
            <a:r>
              <a:rPr lang="en" sz="1500">
                <a:solidFill>
                  <a:srgbClr val="1C4587"/>
                </a:solidFill>
                <a:highlight>
                  <a:srgbClr val="FFFFFF"/>
                </a:highlight>
                <a:latin typeface="Arial"/>
                <a:ea typeface="Arial"/>
                <a:cs typeface="Arial"/>
                <a:sym typeface="Arial"/>
              </a:rPr>
              <a:t>The client shows the result to be achieved in that Sprint and the requirements of the deliverable product. </a:t>
            </a:r>
            <a:endParaRPr sz="1500">
              <a:solidFill>
                <a:srgbClr val="1C4587"/>
              </a:solidFill>
              <a:highlight>
                <a:srgbClr val="FFFFFF"/>
              </a:highlight>
              <a:latin typeface="Arial"/>
              <a:ea typeface="Arial"/>
              <a:cs typeface="Arial"/>
              <a:sym typeface="Arial"/>
            </a:endParaRPr>
          </a:p>
          <a:p>
            <a:pPr indent="0" lvl="0" marL="0" rtl="0" algn="l">
              <a:spcBef>
                <a:spcPts val="1600"/>
              </a:spcBef>
              <a:spcAft>
                <a:spcPts val="1600"/>
              </a:spcAft>
              <a:buNone/>
            </a:pPr>
            <a:r>
              <a:rPr lang="en" sz="1500">
                <a:solidFill>
                  <a:srgbClr val="1C4587"/>
                </a:solidFill>
                <a:highlight>
                  <a:srgbClr val="FFFFFF"/>
                </a:highlight>
                <a:latin typeface="Arial"/>
                <a:ea typeface="Arial"/>
                <a:cs typeface="Arial"/>
                <a:sym typeface="Arial"/>
              </a:rPr>
              <a:t>Both the Scrum Master and the Product Owner must collaborate to clarify any aspect of the requirements</a:t>
            </a:r>
            <a:endParaRPr sz="1500">
              <a:solidFill>
                <a:srgbClr val="1C4587"/>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SCRUM</a:t>
            </a:r>
            <a:endParaRPr b="1"/>
          </a:p>
        </p:txBody>
      </p:sp>
      <p:sp>
        <p:nvSpPr>
          <p:cNvPr id="135" name="Google Shape;135;p14"/>
          <p:cNvSpPr txBox="1"/>
          <p:nvPr>
            <p:ph idx="1" type="body"/>
          </p:nvPr>
        </p:nvSpPr>
        <p:spPr>
          <a:xfrm>
            <a:off x="819150" y="1725600"/>
            <a:ext cx="7505700" cy="27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B7B93"/>
                </a:solidFill>
                <a:highlight>
                  <a:srgbClr val="FFFFFF"/>
                </a:highlight>
                <a:latin typeface="Arial"/>
                <a:ea typeface="Arial"/>
                <a:cs typeface="Arial"/>
                <a:sym typeface="Arial"/>
              </a:rPr>
              <a:t>Scrum is an </a:t>
            </a:r>
            <a:r>
              <a:rPr lang="en">
                <a:solidFill>
                  <a:srgbClr val="1E73BE"/>
                </a:solidFill>
                <a:highlight>
                  <a:srgbClr val="FFFFFF"/>
                </a:highlight>
                <a:uFill>
                  <a:noFill/>
                </a:uFill>
                <a:latin typeface="Arial"/>
                <a:ea typeface="Arial"/>
                <a:cs typeface="Arial"/>
                <a:sym typeface="Arial"/>
                <a:hlinkClick r:id="rId3">
                  <a:extLst>
                    <a:ext uri="{A12FA001-AC4F-418D-AE19-62706E023703}">
                      <ahyp:hlinkClr val="tx"/>
                    </a:ext>
                  </a:extLst>
                </a:hlinkClick>
              </a:rPr>
              <a:t>agile development methodology</a:t>
            </a:r>
            <a:r>
              <a:rPr lang="en">
                <a:solidFill>
                  <a:srgbClr val="7B7B93"/>
                </a:solidFill>
                <a:highlight>
                  <a:srgbClr val="FFFFFF"/>
                </a:highlight>
                <a:latin typeface="Arial"/>
                <a:ea typeface="Arial"/>
                <a:cs typeface="Arial"/>
                <a:sym typeface="Arial"/>
              </a:rPr>
              <a:t> used in the development of Software based on an iterative and incremental processes.  </a:t>
            </a:r>
            <a:endParaRPr>
              <a:solidFill>
                <a:srgbClr val="7B7B93"/>
              </a:solidFill>
              <a:highlight>
                <a:srgbClr val="FFFFFF"/>
              </a:highlight>
              <a:latin typeface="Arial"/>
              <a:ea typeface="Arial"/>
              <a:cs typeface="Arial"/>
              <a:sym typeface="Arial"/>
            </a:endParaRPr>
          </a:p>
          <a:p>
            <a:pPr indent="0" lvl="0" marL="0" rtl="0" algn="l">
              <a:spcBef>
                <a:spcPts val="1600"/>
              </a:spcBef>
              <a:spcAft>
                <a:spcPts val="0"/>
              </a:spcAft>
              <a:buNone/>
            </a:pPr>
            <a:r>
              <a:rPr lang="en">
                <a:solidFill>
                  <a:srgbClr val="7B7B93"/>
                </a:solidFill>
                <a:highlight>
                  <a:srgbClr val="FFFFFF"/>
                </a:highlight>
                <a:latin typeface="Arial"/>
                <a:ea typeface="Arial"/>
                <a:cs typeface="Arial"/>
                <a:sym typeface="Arial"/>
              </a:rPr>
              <a:t>Scrum is adaptable, fast, flexible and effective agile framework that is designed to deliver value to the customer throughout the development of the project. </a:t>
            </a:r>
            <a:endParaRPr>
              <a:solidFill>
                <a:srgbClr val="7B7B93"/>
              </a:solidFill>
              <a:highlight>
                <a:srgbClr val="FFFFFF"/>
              </a:highlight>
              <a:latin typeface="Arial"/>
              <a:ea typeface="Arial"/>
              <a:cs typeface="Arial"/>
              <a:sym typeface="Arial"/>
            </a:endParaRPr>
          </a:p>
          <a:p>
            <a:pPr indent="0" lvl="0" marL="0" rtl="0" algn="l">
              <a:spcBef>
                <a:spcPts val="1600"/>
              </a:spcBef>
              <a:spcAft>
                <a:spcPts val="0"/>
              </a:spcAft>
              <a:buNone/>
            </a:pPr>
            <a:r>
              <a:rPr lang="en">
                <a:solidFill>
                  <a:srgbClr val="7B7B93"/>
                </a:solidFill>
                <a:highlight>
                  <a:srgbClr val="FFFFFF"/>
                </a:highlight>
                <a:latin typeface="Arial"/>
                <a:ea typeface="Arial"/>
                <a:cs typeface="Arial"/>
                <a:sym typeface="Arial"/>
              </a:rPr>
              <a:t>The primary objective of Scrum is to satisfy the customer’s need through an environment of transparency in communication, collective responsibility and continuous progress. </a:t>
            </a:r>
            <a:endParaRPr>
              <a:solidFill>
                <a:srgbClr val="7B7B93"/>
              </a:solidFill>
              <a:highlight>
                <a:srgbClr val="FFFFFF"/>
              </a:highlight>
              <a:latin typeface="Arial"/>
              <a:ea typeface="Arial"/>
              <a:cs typeface="Arial"/>
              <a:sym typeface="Arial"/>
            </a:endParaRPr>
          </a:p>
          <a:p>
            <a:pPr indent="0" lvl="0" marL="0" rtl="0" algn="l">
              <a:spcBef>
                <a:spcPts val="1600"/>
              </a:spcBef>
              <a:spcAft>
                <a:spcPts val="1600"/>
              </a:spcAft>
              <a:buNone/>
            </a:pPr>
            <a:r>
              <a:rPr lang="en">
                <a:solidFill>
                  <a:srgbClr val="7B7B93"/>
                </a:solidFill>
                <a:highlight>
                  <a:srgbClr val="FFFFFF"/>
                </a:highlight>
                <a:latin typeface="Arial"/>
                <a:ea typeface="Arial"/>
                <a:cs typeface="Arial"/>
                <a:sym typeface="Arial"/>
              </a:rPr>
              <a:t>The development starts from a general idea of ​​what needs to be built, elaborating a list of characteristics ordered by priority (product backlog) that the owner of the product wants to obtain.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2"/>
          <p:cNvPicPr preferRelativeResize="0"/>
          <p:nvPr/>
        </p:nvPicPr>
        <p:blipFill>
          <a:blip r:embed="rId3">
            <a:alphaModFix/>
          </a:blip>
          <a:stretch>
            <a:fillRect/>
          </a:stretch>
        </p:blipFill>
        <p:spPr>
          <a:xfrm>
            <a:off x="1209625" y="659800"/>
            <a:ext cx="6640174" cy="4052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68400" y="498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a:t>
            </a:r>
            <a:endParaRPr/>
          </a:p>
        </p:txBody>
      </p:sp>
      <p:sp>
        <p:nvSpPr>
          <p:cNvPr id="141" name="Google Shape;141;p15"/>
          <p:cNvSpPr txBox="1"/>
          <p:nvPr>
            <p:ph idx="1" type="body"/>
          </p:nvPr>
        </p:nvSpPr>
        <p:spPr>
          <a:xfrm>
            <a:off x="819150" y="1404175"/>
            <a:ext cx="7505700" cy="303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1C4587"/>
                </a:solidFill>
                <a:highlight>
                  <a:srgbClr val="FFFFFF"/>
                </a:highlight>
                <a:latin typeface="Arial"/>
                <a:ea typeface="Arial"/>
                <a:cs typeface="Arial"/>
                <a:sym typeface="Arial"/>
              </a:rPr>
              <a:t>In 1993, </a:t>
            </a:r>
            <a:r>
              <a:rPr lang="en" sz="1500">
                <a:solidFill>
                  <a:srgbClr val="1C4587"/>
                </a:solidFill>
                <a:highlight>
                  <a:srgbClr val="FFFFFF"/>
                </a:highlight>
                <a:uFill>
                  <a:noFill/>
                </a:uFill>
                <a:latin typeface="Arial"/>
                <a:ea typeface="Arial"/>
                <a:cs typeface="Arial"/>
                <a:sym typeface="Arial"/>
                <a:hlinkClick r:id="rId3">
                  <a:extLst>
                    <a:ext uri="{A12FA001-AC4F-418D-AE19-62706E023703}">
                      <ahyp:hlinkClr val="tx"/>
                    </a:ext>
                  </a:extLst>
                </a:hlinkClick>
              </a:rPr>
              <a:t>Jeff Sutherland</a:t>
            </a:r>
            <a:r>
              <a:rPr lang="en" sz="1500">
                <a:solidFill>
                  <a:srgbClr val="1C4587"/>
                </a:solidFill>
                <a:highlight>
                  <a:srgbClr val="FFFFFF"/>
                </a:highlight>
                <a:latin typeface="Arial"/>
                <a:ea typeface="Arial"/>
                <a:cs typeface="Arial"/>
                <a:sym typeface="Arial"/>
              </a:rPr>
              <a:t> and his team at Easel Corporation created the Scrum process to be used in software development processes by combining the concepts of the 1986 article with the concepts of object-oriented development, empirical process control, </a:t>
            </a:r>
            <a:r>
              <a:rPr lang="en" sz="1500">
                <a:solidFill>
                  <a:srgbClr val="1C4587"/>
                </a:solidFill>
                <a:highlight>
                  <a:srgbClr val="FFFFFF"/>
                </a:highlight>
                <a:uFill>
                  <a:noFill/>
                </a:uFill>
                <a:latin typeface="Arial"/>
                <a:ea typeface="Arial"/>
                <a:cs typeface="Arial"/>
                <a:sym typeface="Arial"/>
                <a:hlinkClick r:id="rId4">
                  <a:extLst>
                    <a:ext uri="{A12FA001-AC4F-418D-AE19-62706E023703}">
                      <ahyp:hlinkClr val="tx"/>
                    </a:ext>
                  </a:extLst>
                </a:hlinkClick>
              </a:rPr>
              <a:t>iterative development</a:t>
            </a:r>
            <a:r>
              <a:rPr lang="en" sz="1500">
                <a:solidFill>
                  <a:srgbClr val="1C4587"/>
                </a:solidFill>
                <a:highlight>
                  <a:srgbClr val="FFFFFF"/>
                </a:highlight>
                <a:latin typeface="Arial"/>
                <a:ea typeface="Arial"/>
                <a:cs typeface="Arial"/>
                <a:sym typeface="Arial"/>
              </a:rPr>
              <a:t> and incremental, software processes and productivity improvement, as well as the development of complex and dynamic systems.</a:t>
            </a:r>
            <a:endParaRPr sz="1500">
              <a:solidFill>
                <a:srgbClr val="1C458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6"/>
          <p:cNvPicPr preferRelativeResize="0"/>
          <p:nvPr/>
        </p:nvPicPr>
        <p:blipFill>
          <a:blip r:embed="rId3">
            <a:alphaModFix/>
          </a:blip>
          <a:stretch>
            <a:fillRect/>
          </a:stretch>
        </p:blipFill>
        <p:spPr>
          <a:xfrm>
            <a:off x="685325" y="271250"/>
            <a:ext cx="7925775" cy="451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B7B93"/>
                </a:solidFill>
                <a:highlight>
                  <a:srgbClr val="FFFFFF"/>
                </a:highlight>
                <a:latin typeface="Arial"/>
                <a:ea typeface="Arial"/>
                <a:cs typeface="Arial"/>
                <a:sym typeface="Arial"/>
              </a:rPr>
              <a:t>Scrum is precisely an evolution of Agile Management. Scrum methodology is based on a set of very defined practices and roles that must be involved during the software development process. </a:t>
            </a:r>
            <a:endParaRPr>
              <a:solidFill>
                <a:srgbClr val="7B7B93"/>
              </a:solidFill>
              <a:highlight>
                <a:srgbClr val="FFFFFF"/>
              </a:highlight>
              <a:latin typeface="Arial"/>
              <a:ea typeface="Arial"/>
              <a:cs typeface="Arial"/>
              <a:sym typeface="Arial"/>
            </a:endParaRPr>
          </a:p>
          <a:p>
            <a:pPr indent="0" lvl="0" marL="0" rtl="0" algn="l">
              <a:spcBef>
                <a:spcPts val="1600"/>
              </a:spcBef>
              <a:spcAft>
                <a:spcPts val="1600"/>
              </a:spcAft>
              <a:buNone/>
            </a:pPr>
            <a:r>
              <a:rPr lang="en">
                <a:solidFill>
                  <a:srgbClr val="7B7B93"/>
                </a:solidFill>
                <a:highlight>
                  <a:srgbClr val="FFFFFF"/>
                </a:highlight>
                <a:latin typeface="Arial"/>
                <a:ea typeface="Arial"/>
                <a:cs typeface="Arial"/>
                <a:sym typeface="Arial"/>
              </a:rPr>
              <a:t>It is a flexible methodology that rewards the application of the 12 agile principles in a context agreed by all the team members of the product.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Sprints</a:t>
            </a:r>
            <a:endParaRPr/>
          </a:p>
        </p:txBody>
      </p:sp>
      <p:sp>
        <p:nvSpPr>
          <p:cNvPr id="158" name="Google Shape;158;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B7B93"/>
                </a:solidFill>
                <a:highlight>
                  <a:srgbClr val="FFFFFF"/>
                </a:highlight>
                <a:latin typeface="Arial"/>
                <a:ea typeface="Arial"/>
                <a:cs typeface="Arial"/>
                <a:sym typeface="Arial"/>
              </a:rPr>
              <a:t>Scrum is executed in temporary blocks that are short and periodic, called Sprints, which usually range from 2 to 4 weeks, which is the term for feedback and reflection. </a:t>
            </a:r>
            <a:endParaRPr>
              <a:solidFill>
                <a:srgbClr val="7B7B93"/>
              </a:solidFill>
              <a:highlight>
                <a:srgbClr val="FFFFFF"/>
              </a:highlight>
              <a:latin typeface="Arial"/>
              <a:ea typeface="Arial"/>
              <a:cs typeface="Arial"/>
              <a:sym typeface="Arial"/>
            </a:endParaRPr>
          </a:p>
          <a:p>
            <a:pPr indent="0" lvl="0" marL="0" rtl="0" algn="l">
              <a:spcBef>
                <a:spcPts val="1600"/>
              </a:spcBef>
              <a:spcAft>
                <a:spcPts val="1600"/>
              </a:spcAft>
              <a:buNone/>
            </a:pPr>
            <a:r>
              <a:rPr lang="en">
                <a:solidFill>
                  <a:srgbClr val="7B7B93"/>
                </a:solidFill>
                <a:highlight>
                  <a:srgbClr val="FFFFFF"/>
                </a:highlight>
                <a:latin typeface="Arial"/>
                <a:ea typeface="Arial"/>
                <a:cs typeface="Arial"/>
                <a:sym typeface="Arial"/>
              </a:rPr>
              <a:t>Each Sprint is an entity in itself, that is, it provides a complete result, a variation of the final product that must be able to be delivered to the client with the least possible effort when requested.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954475" y="5073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Development process</a:t>
            </a:r>
            <a:endParaRPr/>
          </a:p>
        </p:txBody>
      </p:sp>
      <p:pic>
        <p:nvPicPr>
          <p:cNvPr id="164" name="Google Shape;164;p19"/>
          <p:cNvPicPr preferRelativeResize="0"/>
          <p:nvPr/>
        </p:nvPicPr>
        <p:blipFill>
          <a:blip r:embed="rId3">
            <a:alphaModFix/>
          </a:blip>
          <a:stretch>
            <a:fillRect/>
          </a:stretch>
        </p:blipFill>
        <p:spPr>
          <a:xfrm>
            <a:off x="1725600" y="1461975"/>
            <a:ext cx="5540549" cy="331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912200" y="371900"/>
            <a:ext cx="7505700" cy="7446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1100"/>
              </a:spcAft>
              <a:buNone/>
            </a:pPr>
            <a:r>
              <a:rPr lang="en" sz="2500">
                <a:solidFill>
                  <a:srgbClr val="980000"/>
                </a:solidFill>
                <a:highlight>
                  <a:srgbClr val="FFFFFF"/>
                </a:highlight>
                <a:latin typeface="Arial"/>
                <a:ea typeface="Arial"/>
                <a:cs typeface="Arial"/>
                <a:sym typeface="Arial"/>
              </a:rPr>
              <a:t>Different Roles in Scrum</a:t>
            </a:r>
            <a:endParaRPr sz="2500">
              <a:solidFill>
                <a:srgbClr val="980000"/>
              </a:solidFill>
            </a:endParaRPr>
          </a:p>
        </p:txBody>
      </p:sp>
      <p:sp>
        <p:nvSpPr>
          <p:cNvPr id="170" name="Google Shape;170;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t/>
            </a:r>
            <a:endParaRPr sz="1000">
              <a:solidFill>
                <a:srgbClr val="7B7B93"/>
              </a:solidFill>
              <a:highlight>
                <a:srgbClr val="FFFFFF"/>
              </a:highlight>
              <a:latin typeface="Arial"/>
              <a:ea typeface="Arial"/>
              <a:cs typeface="Arial"/>
              <a:sym typeface="Arial"/>
            </a:endParaRPr>
          </a:p>
          <a:p>
            <a:pPr indent="0" lvl="0" marL="0" rtl="0" algn="l">
              <a:spcBef>
                <a:spcPts val="1100"/>
              </a:spcBef>
              <a:spcAft>
                <a:spcPts val="1600"/>
              </a:spcAft>
              <a:buNone/>
            </a:pPr>
            <a:r>
              <a:t/>
            </a:r>
            <a:endParaRPr/>
          </a:p>
        </p:txBody>
      </p:sp>
      <p:pic>
        <p:nvPicPr>
          <p:cNvPr id="171" name="Google Shape;171;p20"/>
          <p:cNvPicPr preferRelativeResize="0"/>
          <p:nvPr/>
        </p:nvPicPr>
        <p:blipFill>
          <a:blip r:embed="rId3">
            <a:alphaModFix/>
          </a:blip>
          <a:stretch>
            <a:fillRect/>
          </a:stretch>
        </p:blipFill>
        <p:spPr>
          <a:xfrm>
            <a:off x="1662225" y="1031975"/>
            <a:ext cx="6005650" cy="3798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500">
                <a:solidFill>
                  <a:srgbClr val="980000"/>
                </a:solidFill>
                <a:highlight>
                  <a:srgbClr val="FFFFFF"/>
                </a:highlight>
                <a:latin typeface="Arial"/>
                <a:ea typeface="Arial"/>
                <a:cs typeface="Arial"/>
                <a:sym typeface="Arial"/>
              </a:rPr>
              <a:t>Scrum master: </a:t>
            </a:r>
            <a:endParaRPr sz="2500">
              <a:solidFill>
                <a:srgbClr val="980000"/>
              </a:solidFill>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C4587"/>
                </a:solidFill>
                <a:highlight>
                  <a:srgbClr val="FFFFFF"/>
                </a:highlight>
                <a:latin typeface="Arial"/>
                <a:ea typeface="Arial"/>
                <a:cs typeface="Arial"/>
                <a:sym typeface="Arial"/>
              </a:rPr>
              <a:t>The person who leads the team guiding them to comply with the rules and processes of the methodology. Scrum master manages the reduction of impediments of the project and works with the Product Owner to maximize the ROI. </a:t>
            </a:r>
            <a:endParaRPr sz="1500">
              <a:solidFill>
                <a:srgbClr val="1C4587"/>
              </a:solidFill>
              <a:highlight>
                <a:srgbClr val="FFFFFF"/>
              </a:highlight>
              <a:latin typeface="Arial"/>
              <a:ea typeface="Arial"/>
              <a:cs typeface="Arial"/>
              <a:sym typeface="Arial"/>
            </a:endParaRPr>
          </a:p>
          <a:p>
            <a:pPr indent="0" lvl="0" marL="0" rtl="0" algn="l">
              <a:spcBef>
                <a:spcPts val="1600"/>
              </a:spcBef>
              <a:spcAft>
                <a:spcPts val="1600"/>
              </a:spcAft>
              <a:buNone/>
            </a:pPr>
            <a:r>
              <a:rPr lang="en" sz="1500">
                <a:solidFill>
                  <a:srgbClr val="1C4587"/>
                </a:solidFill>
                <a:highlight>
                  <a:srgbClr val="FFFFFF"/>
                </a:highlight>
                <a:latin typeface="Arial"/>
                <a:ea typeface="Arial"/>
                <a:cs typeface="Arial"/>
                <a:sym typeface="Arial"/>
              </a:rPr>
              <a:t>The Scrum Master is in charge of keeping Scrum up to date, providing coaching, mentoring and training to the teams in case it needs it.</a:t>
            </a:r>
            <a:endParaRPr sz="1500">
              <a:solidFill>
                <a:srgbClr val="1C458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