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7" r:id="rId8"/>
    <p:sldId id="263" r:id="rId9"/>
    <p:sldId id="268" r:id="rId10"/>
    <p:sldId id="269" r:id="rId11"/>
    <p:sldId id="264" r:id="rId12"/>
    <p:sldId id="270" r:id="rId13"/>
    <p:sldId id="271" r:id="rId14"/>
    <p:sldId id="272"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78"/>
  </p:normalViewPr>
  <p:slideViewPr>
    <p:cSldViewPr snapToGrid="0" snapToObjects="1">
      <p:cViewPr>
        <p:scale>
          <a:sx n="84" d="100"/>
          <a:sy n="84" d="100"/>
        </p:scale>
        <p:origin x="164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8/14/22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8/14/22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8/14/22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1A92-EF63-6549-806A-494B62E098C4}"/>
              </a:ext>
            </a:extLst>
          </p:cNvPr>
          <p:cNvSpPr>
            <a:spLocks noGrp="1"/>
          </p:cNvSpPr>
          <p:nvPr>
            <p:ph type="ctrTitle"/>
          </p:nvPr>
        </p:nvSpPr>
        <p:spPr>
          <a:xfrm>
            <a:off x="1154954" y="1095023"/>
            <a:ext cx="9942023" cy="1873955"/>
          </a:xfrm>
        </p:spPr>
        <p:txBody>
          <a:bodyPr/>
          <a:lstStyle/>
          <a:p>
            <a:pPr algn="ctr"/>
            <a:r>
              <a:rPr lang="en-IN" sz="3600" b="1" dirty="0"/>
              <a:t>MULTI-MODAL FAKE NEWS AND TAMPERED IMAGE DETECTION USING TRANSFORMER AND CNN-BASED ALGORITHMS</a:t>
            </a:r>
            <a:r>
              <a:rPr lang="en-IN" sz="4000" b="1" dirty="0"/>
              <a:t> </a:t>
            </a:r>
            <a:r>
              <a:rPr lang="en-IN" sz="4000" dirty="0"/>
              <a:t> </a:t>
            </a:r>
            <a:endParaRPr lang="en-US" sz="4000" dirty="0"/>
          </a:p>
        </p:txBody>
      </p:sp>
      <p:sp>
        <p:nvSpPr>
          <p:cNvPr id="3" name="Subtitle 2">
            <a:extLst>
              <a:ext uri="{FF2B5EF4-FFF2-40B4-BE49-F238E27FC236}">
                <a16:creationId xmlns:a16="http://schemas.microsoft.com/office/drawing/2014/main" id="{CD003260-8552-714B-AA9D-6B8E784EECCB}"/>
              </a:ext>
            </a:extLst>
          </p:cNvPr>
          <p:cNvSpPr>
            <a:spLocks noGrp="1"/>
          </p:cNvSpPr>
          <p:nvPr>
            <p:ph type="subTitle" idx="1"/>
          </p:nvPr>
        </p:nvSpPr>
        <p:spPr>
          <a:xfrm>
            <a:off x="1683171" y="2968979"/>
            <a:ext cx="8825658" cy="2460978"/>
          </a:xfrm>
        </p:spPr>
        <p:txBody>
          <a:bodyPr>
            <a:normAutofit/>
          </a:bodyPr>
          <a:lstStyle/>
          <a:p>
            <a:pPr algn="ctr"/>
            <a:endParaRPr lang="en-GB" b="1" dirty="0">
              <a:solidFill>
                <a:schemeClr val="bg2">
                  <a:lumMod val="90000"/>
                </a:schemeClr>
              </a:solidFill>
            </a:endParaRPr>
          </a:p>
          <a:p>
            <a:pPr algn="ctr"/>
            <a:r>
              <a:rPr lang="en-GB" b="1" dirty="0">
                <a:solidFill>
                  <a:schemeClr val="bg2">
                    <a:lumMod val="90000"/>
                  </a:schemeClr>
                </a:solidFill>
              </a:rPr>
              <a:t>Prashant Digambar Waghela</a:t>
            </a:r>
            <a:endParaRPr lang="en-IN" b="1" dirty="0">
              <a:solidFill>
                <a:schemeClr val="bg2">
                  <a:lumMod val="90000"/>
                </a:schemeClr>
              </a:solidFill>
            </a:endParaRPr>
          </a:p>
          <a:p>
            <a:pPr algn="ctr"/>
            <a:r>
              <a:rPr lang="en-GB" b="1" dirty="0">
                <a:solidFill>
                  <a:schemeClr val="bg2">
                    <a:lumMod val="90000"/>
                  </a:schemeClr>
                </a:solidFill>
              </a:rPr>
              <a:t>Student ID: x20207786</a:t>
            </a:r>
            <a:r>
              <a:rPr lang="en-IN" dirty="0"/>
              <a:t> </a:t>
            </a:r>
          </a:p>
          <a:p>
            <a:pPr algn="ctr"/>
            <a:endParaRPr lang="en-US" dirty="0"/>
          </a:p>
          <a:p>
            <a:pPr algn="ctr"/>
            <a:r>
              <a:rPr lang="en-US" b="1" dirty="0">
                <a:solidFill>
                  <a:schemeClr val="bg2">
                    <a:lumMod val="90000"/>
                  </a:schemeClr>
                </a:solidFill>
              </a:rPr>
              <a:t>Project Supervisor: Prof. Vladimir Milosavljevic</a:t>
            </a:r>
          </a:p>
        </p:txBody>
      </p:sp>
    </p:spTree>
    <p:extLst>
      <p:ext uri="{BB962C8B-B14F-4D97-AF65-F5344CB8AC3E}">
        <p14:creationId xmlns:p14="http://schemas.microsoft.com/office/powerpoint/2010/main" val="981972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D289-B259-B94E-883B-31CDB31F79B6}"/>
              </a:ext>
            </a:extLst>
          </p:cNvPr>
          <p:cNvSpPr>
            <a:spLocks noGrp="1"/>
          </p:cNvSpPr>
          <p:nvPr>
            <p:ph type="title"/>
          </p:nvPr>
        </p:nvSpPr>
        <p:spPr/>
        <p:txBody>
          <a:bodyPr/>
          <a:lstStyle/>
          <a:p>
            <a:r>
              <a:rPr lang="en-US" dirty="0"/>
              <a:t>RESULTS AND EVALUATION</a:t>
            </a:r>
          </a:p>
        </p:txBody>
      </p:sp>
      <p:sp>
        <p:nvSpPr>
          <p:cNvPr id="10" name="TextBox 9">
            <a:extLst>
              <a:ext uri="{FF2B5EF4-FFF2-40B4-BE49-F238E27FC236}">
                <a16:creationId xmlns:a16="http://schemas.microsoft.com/office/drawing/2014/main" id="{B52A52C6-31E4-05A7-A430-F4E16B4B5E19}"/>
              </a:ext>
            </a:extLst>
          </p:cNvPr>
          <p:cNvSpPr txBox="1"/>
          <p:nvPr/>
        </p:nvSpPr>
        <p:spPr>
          <a:xfrm>
            <a:off x="716972" y="2234168"/>
            <a:ext cx="5453737" cy="307777"/>
          </a:xfrm>
          <a:prstGeom prst="rect">
            <a:avLst/>
          </a:prstGeom>
          <a:noFill/>
        </p:spPr>
        <p:txBody>
          <a:bodyPr wrap="square" rtlCol="0">
            <a:spAutoFit/>
          </a:bodyPr>
          <a:lstStyle/>
          <a:p>
            <a:r>
              <a:rPr lang="en-IN" sz="1400" b="1" dirty="0"/>
              <a:t>BERT Accuracy and Loss Plots </a:t>
            </a:r>
            <a:endParaRPr lang="en-US" sz="1400" dirty="0"/>
          </a:p>
        </p:txBody>
      </p:sp>
      <p:sp>
        <p:nvSpPr>
          <p:cNvPr id="17" name="TextBox 16">
            <a:extLst>
              <a:ext uri="{FF2B5EF4-FFF2-40B4-BE49-F238E27FC236}">
                <a16:creationId xmlns:a16="http://schemas.microsoft.com/office/drawing/2014/main" id="{6605E879-F1EF-167F-8BE1-09A2D59B3268}"/>
              </a:ext>
            </a:extLst>
          </p:cNvPr>
          <p:cNvSpPr txBox="1"/>
          <p:nvPr/>
        </p:nvSpPr>
        <p:spPr>
          <a:xfrm>
            <a:off x="716972" y="4583282"/>
            <a:ext cx="3555782" cy="307777"/>
          </a:xfrm>
          <a:prstGeom prst="rect">
            <a:avLst/>
          </a:prstGeom>
          <a:noFill/>
        </p:spPr>
        <p:txBody>
          <a:bodyPr wrap="none" rtlCol="0">
            <a:spAutoFit/>
          </a:bodyPr>
          <a:lstStyle/>
          <a:p>
            <a:r>
              <a:rPr lang="en-IN" sz="1400" b="1" dirty="0" err="1"/>
              <a:t>XML_RoBERTa</a:t>
            </a:r>
            <a:r>
              <a:rPr lang="en-IN" sz="1400" b="1" dirty="0"/>
              <a:t> Accuracy and Loss Plots </a:t>
            </a:r>
            <a:endParaRPr lang="en-US" sz="1400" dirty="0"/>
          </a:p>
        </p:txBody>
      </p:sp>
      <p:sp>
        <p:nvSpPr>
          <p:cNvPr id="21" name="TextBox 20">
            <a:extLst>
              <a:ext uri="{FF2B5EF4-FFF2-40B4-BE49-F238E27FC236}">
                <a16:creationId xmlns:a16="http://schemas.microsoft.com/office/drawing/2014/main" id="{A12810E1-BC5C-63EF-F365-CB5ECDAC2C8B}"/>
              </a:ext>
            </a:extLst>
          </p:cNvPr>
          <p:cNvSpPr txBox="1"/>
          <p:nvPr/>
        </p:nvSpPr>
        <p:spPr>
          <a:xfrm>
            <a:off x="7034645" y="2653635"/>
            <a:ext cx="4727863" cy="1446550"/>
          </a:xfrm>
          <a:prstGeom prst="rect">
            <a:avLst/>
          </a:prstGeom>
          <a:noFill/>
        </p:spPr>
        <p:txBody>
          <a:bodyPr wrap="square" rtlCol="0">
            <a:spAutoFit/>
          </a:bodyPr>
          <a:lstStyle/>
          <a:p>
            <a:pPr algn="just"/>
            <a:r>
              <a:rPr lang="en-IN" sz="1100" b="1" dirty="0"/>
              <a:t>The unimodal BERT model produced a better performance for the fake news classification in comparison to the XML_RoBERTa algorithm. Here the model training lasted for 9 epochs after which the early stopping kicked in to stop the model training process. The BERT model trained itself appropriately and this evaluation was supported by the continuous increase in accuracy of train and validation data. Moreover, the loss values reduced below 0.57 for both the datasets. </a:t>
            </a:r>
            <a:endParaRPr lang="en-US" sz="700" b="1" dirty="0"/>
          </a:p>
        </p:txBody>
      </p:sp>
      <p:sp>
        <p:nvSpPr>
          <p:cNvPr id="22" name="TextBox 21">
            <a:extLst>
              <a:ext uri="{FF2B5EF4-FFF2-40B4-BE49-F238E27FC236}">
                <a16:creationId xmlns:a16="http://schemas.microsoft.com/office/drawing/2014/main" id="{86D13D7E-FE68-8105-DE74-A2CFBB2D9812}"/>
              </a:ext>
            </a:extLst>
          </p:cNvPr>
          <p:cNvSpPr txBox="1"/>
          <p:nvPr/>
        </p:nvSpPr>
        <p:spPr>
          <a:xfrm>
            <a:off x="7034645" y="4973825"/>
            <a:ext cx="4727863" cy="1277273"/>
          </a:xfrm>
          <a:prstGeom prst="rect">
            <a:avLst/>
          </a:prstGeom>
          <a:noFill/>
        </p:spPr>
        <p:txBody>
          <a:bodyPr wrap="square" rtlCol="0">
            <a:spAutoFit/>
          </a:bodyPr>
          <a:lstStyle/>
          <a:p>
            <a:pPr algn="just"/>
            <a:r>
              <a:rPr lang="en-IN" sz="1100" b="1" dirty="0"/>
              <a:t>The model training for the XML_RoBERTa text classifier occurred till 9 epochs, and it showed an ideal behaviour for both the accuracy and loss plots. The accuracy increased throughout the training phase and its values at the final epoch were close as well for both the train and validation sets. The loss plot showed ideal behaviour too however, the loss values at the final epoch were close to 0.64 which was comparatively higher than the unimodal BERT model. </a:t>
            </a:r>
            <a:endParaRPr lang="en-US" sz="700" b="1" dirty="0"/>
          </a:p>
        </p:txBody>
      </p:sp>
      <p:pic>
        <p:nvPicPr>
          <p:cNvPr id="3" name="Picture 2" descr="Chart, line chart&#10;&#10;Description automatically generated">
            <a:extLst>
              <a:ext uri="{FF2B5EF4-FFF2-40B4-BE49-F238E27FC236}">
                <a16:creationId xmlns:a16="http://schemas.microsoft.com/office/drawing/2014/main" id="{FC1F822B-36B8-1424-B7D9-48E4D314DF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972" y="2573119"/>
            <a:ext cx="2763983" cy="1842417"/>
          </a:xfrm>
          <a:prstGeom prst="rect">
            <a:avLst/>
          </a:prstGeom>
        </p:spPr>
      </p:pic>
      <p:pic>
        <p:nvPicPr>
          <p:cNvPr id="4" name="Picture 3" descr="Chart, line chart&#10;&#10;Description automatically generated">
            <a:extLst>
              <a:ext uri="{FF2B5EF4-FFF2-40B4-BE49-F238E27FC236}">
                <a16:creationId xmlns:a16="http://schemas.microsoft.com/office/drawing/2014/main" id="{EFC7407C-7DC7-AB49-F1F8-D8CCADE4C9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0568" y="2593049"/>
            <a:ext cx="2666087" cy="1822487"/>
          </a:xfrm>
          <a:prstGeom prst="rect">
            <a:avLst/>
          </a:prstGeom>
        </p:spPr>
      </p:pic>
      <p:pic>
        <p:nvPicPr>
          <p:cNvPr id="5" name="Picture 4" descr="Chart, line chart&#10;&#10;Description automatically generated">
            <a:extLst>
              <a:ext uri="{FF2B5EF4-FFF2-40B4-BE49-F238E27FC236}">
                <a16:creationId xmlns:a16="http://schemas.microsoft.com/office/drawing/2014/main" id="{8B77037C-DDDF-BCEA-3ED6-85D99EEEF1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972" y="4973825"/>
            <a:ext cx="2763983" cy="1883902"/>
          </a:xfrm>
          <a:prstGeom prst="rect">
            <a:avLst/>
          </a:prstGeom>
        </p:spPr>
      </p:pic>
      <p:pic>
        <p:nvPicPr>
          <p:cNvPr id="6" name="Picture 5" descr="Chart, line chart&#10;&#10;Description automatically generated">
            <a:extLst>
              <a:ext uri="{FF2B5EF4-FFF2-40B4-BE49-F238E27FC236}">
                <a16:creationId xmlns:a16="http://schemas.microsoft.com/office/drawing/2014/main" id="{828BA7E8-ACAC-AA96-2497-77916E651D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0567" y="4973825"/>
            <a:ext cx="2666087" cy="1825397"/>
          </a:xfrm>
          <a:prstGeom prst="rect">
            <a:avLst/>
          </a:prstGeom>
        </p:spPr>
      </p:pic>
    </p:spTree>
    <p:extLst>
      <p:ext uri="{BB962C8B-B14F-4D97-AF65-F5344CB8AC3E}">
        <p14:creationId xmlns:p14="http://schemas.microsoft.com/office/powerpoint/2010/main" val="156338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5F28-5515-C043-936E-5154E1FD2E76}"/>
              </a:ext>
            </a:extLst>
          </p:cNvPr>
          <p:cNvSpPr>
            <a:spLocks noGrp="1"/>
          </p:cNvSpPr>
          <p:nvPr>
            <p:ph type="title"/>
          </p:nvPr>
        </p:nvSpPr>
        <p:spPr/>
        <p:txBody>
          <a:bodyPr/>
          <a:lstStyle/>
          <a:p>
            <a:r>
              <a:rPr lang="en-US" dirty="0"/>
              <a:t>RESULTS AND EVALUATION</a:t>
            </a:r>
          </a:p>
        </p:txBody>
      </p:sp>
      <p:pic>
        <p:nvPicPr>
          <p:cNvPr id="9" name="Content Placeholder 8" descr="Chart, bar chart&#10;&#10;Description automatically generated">
            <a:extLst>
              <a:ext uri="{FF2B5EF4-FFF2-40B4-BE49-F238E27FC236}">
                <a16:creationId xmlns:a16="http://schemas.microsoft.com/office/drawing/2014/main" id="{566C7D97-1081-1B8C-5412-8CF6E0B5210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4080" y="2538855"/>
            <a:ext cx="4061652" cy="2615036"/>
          </a:xfrm>
          <a:prstGeom prst="rect">
            <a:avLst/>
          </a:prstGeom>
        </p:spPr>
      </p:pic>
      <p:pic>
        <p:nvPicPr>
          <p:cNvPr id="10" name="Picture 9" descr="Chart, bar chart&#10;&#10;Description automatically generated">
            <a:extLst>
              <a:ext uri="{FF2B5EF4-FFF2-40B4-BE49-F238E27FC236}">
                <a16:creationId xmlns:a16="http://schemas.microsoft.com/office/drawing/2014/main" id="{5E64E5E2-327E-00A3-C126-8491F6A2FC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5660" y="2533650"/>
            <a:ext cx="4061651" cy="2620241"/>
          </a:xfrm>
          <a:prstGeom prst="rect">
            <a:avLst/>
          </a:prstGeom>
        </p:spPr>
      </p:pic>
      <p:sp>
        <p:nvSpPr>
          <p:cNvPr id="11" name="TextBox 10">
            <a:extLst>
              <a:ext uri="{FF2B5EF4-FFF2-40B4-BE49-F238E27FC236}">
                <a16:creationId xmlns:a16="http://schemas.microsoft.com/office/drawing/2014/main" id="{49987548-44CB-6348-D0F9-EAEFC9322642}"/>
              </a:ext>
            </a:extLst>
          </p:cNvPr>
          <p:cNvSpPr txBox="1"/>
          <p:nvPr/>
        </p:nvSpPr>
        <p:spPr>
          <a:xfrm>
            <a:off x="623455" y="5257801"/>
            <a:ext cx="11492345" cy="1277273"/>
          </a:xfrm>
          <a:prstGeom prst="rect">
            <a:avLst/>
          </a:prstGeom>
          <a:noFill/>
        </p:spPr>
        <p:txBody>
          <a:bodyPr wrap="square" rtlCol="0">
            <a:spAutoFit/>
          </a:bodyPr>
          <a:lstStyle/>
          <a:p>
            <a:pPr marL="171450" indent="-171450" algn="just">
              <a:buFont typeface="Arial" panose="020B0604020202020204" pitchFamily="34" charset="0"/>
              <a:buChar char="•"/>
            </a:pPr>
            <a:r>
              <a:rPr lang="en-IN" sz="1100" b="1" dirty="0">
                <a:solidFill>
                  <a:schemeClr val="tx1">
                    <a:lumMod val="75000"/>
                    <a:lumOff val="25000"/>
                  </a:schemeClr>
                </a:solidFill>
              </a:rPr>
              <a:t>The best overall performance in predicting both the news classes in a balanced manner was achieved by the unimodal BERT and the multimodal BERT+CNN models wherein the weighted F1 score was close to 0.71 for both these algorithms.</a:t>
            </a:r>
          </a:p>
          <a:p>
            <a:pPr marL="171450" indent="-171450" algn="just">
              <a:buFont typeface="Arial" panose="020B0604020202020204" pitchFamily="34" charset="0"/>
              <a:buChar char="•"/>
            </a:pPr>
            <a:r>
              <a:rPr lang="en-IN" sz="1100" b="1" dirty="0">
                <a:solidFill>
                  <a:schemeClr val="tx1">
                    <a:lumMod val="75000"/>
                    <a:lumOff val="25000"/>
                  </a:schemeClr>
                </a:solidFill>
              </a:rPr>
              <a:t>The prediction of the true news category was done more correctly by all the developed models where the F1 score achieved for the predicted true news class was greater than 0.75 for all the implemented techniques. </a:t>
            </a:r>
          </a:p>
          <a:p>
            <a:pPr marL="171450" indent="-171450" algn="just">
              <a:buFont typeface="Arial" panose="020B0604020202020204" pitchFamily="34" charset="0"/>
              <a:buChar char="•"/>
            </a:pPr>
            <a:r>
              <a:rPr lang="en-IN" sz="1100" b="1" dirty="0">
                <a:solidFill>
                  <a:schemeClr val="tx1">
                    <a:lumMod val="75000"/>
                    <a:lumOff val="25000"/>
                  </a:schemeClr>
                </a:solidFill>
              </a:rPr>
              <a:t>BERT+Inception, XML_RoBERTa, and the XML_RoBERTa+CNN models performed poorly in predicting the fake news class and it was evident from their F1 score which was below 0.45 for all three models. </a:t>
            </a:r>
          </a:p>
          <a:p>
            <a:pPr algn="just"/>
            <a:endParaRPr lang="en-US" sz="1100" b="1" dirty="0">
              <a:solidFill>
                <a:schemeClr val="tx1">
                  <a:lumMod val="75000"/>
                  <a:lumOff val="25000"/>
                </a:schemeClr>
              </a:solidFill>
            </a:endParaRPr>
          </a:p>
        </p:txBody>
      </p:sp>
    </p:spTree>
    <p:extLst>
      <p:ext uri="{BB962C8B-B14F-4D97-AF65-F5344CB8AC3E}">
        <p14:creationId xmlns:p14="http://schemas.microsoft.com/office/powerpoint/2010/main" val="3160848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6A17-4A26-C6B3-2D1A-89A671DFD11A}"/>
              </a:ext>
            </a:extLst>
          </p:cNvPr>
          <p:cNvSpPr>
            <a:spLocks noGrp="1"/>
          </p:cNvSpPr>
          <p:nvPr>
            <p:ph type="title"/>
          </p:nvPr>
        </p:nvSpPr>
        <p:spPr>
          <a:xfrm>
            <a:off x="1154954" y="973668"/>
            <a:ext cx="8761413" cy="706964"/>
          </a:xfrm>
        </p:spPr>
        <p:txBody>
          <a:bodyPr>
            <a:normAutofit/>
          </a:bodyPr>
          <a:lstStyle/>
          <a:p>
            <a:r>
              <a:rPr lang="en-US">
                <a:solidFill>
                  <a:srgbClr val="EBEBEB"/>
                </a:solidFill>
              </a:rPr>
              <a:t>DISCUSSION</a:t>
            </a:r>
          </a:p>
        </p:txBody>
      </p:sp>
      <p:sp>
        <p:nvSpPr>
          <p:cNvPr id="3" name="Content Placeholder 2">
            <a:extLst>
              <a:ext uri="{FF2B5EF4-FFF2-40B4-BE49-F238E27FC236}">
                <a16:creationId xmlns:a16="http://schemas.microsoft.com/office/drawing/2014/main" id="{EFF7150C-B47B-B184-E9F0-7DF6DD184BA8}"/>
              </a:ext>
            </a:extLst>
          </p:cNvPr>
          <p:cNvSpPr>
            <a:spLocks noGrp="1"/>
          </p:cNvSpPr>
          <p:nvPr>
            <p:ph idx="1"/>
          </p:nvPr>
        </p:nvSpPr>
        <p:spPr>
          <a:xfrm>
            <a:off x="5153892" y="2603500"/>
            <a:ext cx="6390408" cy="3416300"/>
          </a:xfrm>
        </p:spPr>
        <p:txBody>
          <a:bodyPr anchor="ctr">
            <a:normAutofit lnSpcReduction="10000"/>
          </a:bodyPr>
          <a:lstStyle/>
          <a:p>
            <a:pPr algn="just">
              <a:lnSpc>
                <a:spcPct val="90000"/>
              </a:lnSpc>
            </a:pPr>
            <a:endParaRPr lang="en-US" sz="1100" dirty="0"/>
          </a:p>
          <a:p>
            <a:pPr algn="just">
              <a:lnSpc>
                <a:spcPct val="90000"/>
              </a:lnSpc>
            </a:pPr>
            <a:endParaRPr lang="en-US" sz="1100" dirty="0"/>
          </a:p>
          <a:p>
            <a:pPr algn="just">
              <a:lnSpc>
                <a:spcPct val="90000"/>
              </a:lnSpc>
            </a:pPr>
            <a:r>
              <a:rPr lang="en-US" sz="1100" b="1" dirty="0"/>
              <a:t>The research project primarily aimed at implementing a unique multi-modal algorithm that could handle both the text and image data simultaneously to perform the fake news classification inspired by Sharma, D.K. and Garg, S., (2021).</a:t>
            </a:r>
          </a:p>
          <a:p>
            <a:pPr algn="just">
              <a:lnSpc>
                <a:spcPct val="90000"/>
              </a:lnSpc>
            </a:pPr>
            <a:r>
              <a:rPr lang="en-US" sz="1100" b="1" dirty="0"/>
              <a:t>Based on the literature study, a research experiment to perform 3 custom multimodal combinations including a transformer-based text classifier and a CNN-based image classifier namely BERT+CNN, BERT+InceptionV3, and XML_RoBERTa+CNN were finalized to conduct this research. </a:t>
            </a:r>
          </a:p>
          <a:p>
            <a:pPr algn="just">
              <a:lnSpc>
                <a:spcPct val="90000"/>
              </a:lnSpc>
            </a:pPr>
            <a:r>
              <a:rPr lang="en-US" sz="1100" b="1" dirty="0"/>
              <a:t>The performance of these algorithms had to be compared to the two unimodal BERT and XML_RoBERTa algorithms that only used the textual features to classify the news as true or fake. This comparison was done to validate if the addition of visual data in the multimodal algorithms improved the fake news detection performance as compared to the unimodal text-based models. </a:t>
            </a:r>
          </a:p>
          <a:p>
            <a:pPr algn="just">
              <a:lnSpc>
                <a:spcPct val="90000"/>
              </a:lnSpc>
            </a:pPr>
            <a:r>
              <a:rPr lang="en-US" sz="1100" b="1" dirty="0"/>
              <a:t>These results were crucial in analyzing the research goal of implementing a multimodal architecture to enhance the performance of fake news detection. However, it was observed that the best performing BERT+CNN multimodal architecture provided comparable results to a normal BERT model that only consumed text features. </a:t>
            </a:r>
          </a:p>
          <a:p>
            <a:pPr marL="0" indent="0" algn="just">
              <a:lnSpc>
                <a:spcPct val="90000"/>
              </a:lnSpc>
              <a:buNone/>
            </a:pPr>
            <a:endParaRPr lang="en-US" sz="1100" b="1" dirty="0"/>
          </a:p>
          <a:p>
            <a:pPr marL="0" indent="0" algn="just">
              <a:lnSpc>
                <a:spcPct val="90000"/>
              </a:lnSpc>
              <a:buNone/>
            </a:pPr>
            <a:endParaRPr lang="en-US" sz="1100" dirty="0"/>
          </a:p>
        </p:txBody>
      </p:sp>
      <p:graphicFrame>
        <p:nvGraphicFramePr>
          <p:cNvPr id="4" name="Table 3">
            <a:extLst>
              <a:ext uri="{FF2B5EF4-FFF2-40B4-BE49-F238E27FC236}">
                <a16:creationId xmlns:a16="http://schemas.microsoft.com/office/drawing/2014/main" id="{0FDC63AE-71C3-5BC2-FFCE-BCA1A885E900}"/>
              </a:ext>
            </a:extLst>
          </p:cNvPr>
          <p:cNvGraphicFramePr>
            <a:graphicFrameLocks noGrp="1"/>
          </p:cNvGraphicFramePr>
          <p:nvPr>
            <p:extLst>
              <p:ext uri="{D42A27DB-BD31-4B8C-83A1-F6EECF244321}">
                <p14:modId xmlns:p14="http://schemas.microsoft.com/office/powerpoint/2010/main" val="3251335872"/>
              </p:ext>
            </p:extLst>
          </p:nvPr>
        </p:nvGraphicFramePr>
        <p:xfrm>
          <a:off x="1154954" y="2899064"/>
          <a:ext cx="3823951" cy="1652154"/>
        </p:xfrm>
        <a:graphic>
          <a:graphicData uri="http://schemas.openxmlformats.org/drawingml/2006/table">
            <a:tbl>
              <a:tblPr firstRow="1" firstCol="1" bandRow="1"/>
              <a:tblGrid>
                <a:gridCol w="2383364">
                  <a:extLst>
                    <a:ext uri="{9D8B030D-6E8A-4147-A177-3AD203B41FA5}">
                      <a16:colId xmlns:a16="http://schemas.microsoft.com/office/drawing/2014/main" val="4290393781"/>
                    </a:ext>
                  </a:extLst>
                </a:gridCol>
                <a:gridCol w="1440587">
                  <a:extLst>
                    <a:ext uri="{9D8B030D-6E8A-4147-A177-3AD203B41FA5}">
                      <a16:colId xmlns:a16="http://schemas.microsoft.com/office/drawing/2014/main" val="2784820311"/>
                    </a:ext>
                  </a:extLst>
                </a:gridCol>
              </a:tblGrid>
              <a:tr h="300247">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Models Implemented</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fontAlgn="b">
                        <a:spcBef>
                          <a:spcPts val="0"/>
                        </a:spcBef>
                        <a:spcAft>
                          <a:spcPts val="0"/>
                        </a:spcAft>
                      </a:pPr>
                      <a:r>
                        <a:rPr lang="en-IN" sz="1400" b="1" i="0" u="none" strike="noStrike">
                          <a:solidFill>
                            <a:srgbClr val="000000"/>
                          </a:solidFill>
                          <a:effectLst/>
                          <a:latin typeface="+mn-lt"/>
                          <a:ea typeface="Times New Roman" panose="02020603050405020304" pitchFamily="18" charset="0"/>
                          <a:cs typeface="Arial" panose="020B0604020202020204" pitchFamily="34" charset="0"/>
                        </a:rPr>
                        <a:t>Accuracy</a:t>
                      </a:r>
                      <a:endParaRPr lang="en-IN" sz="2800" b="0" i="0" u="none" strike="noStrike">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32418005"/>
                  </a:ext>
                </a:extLst>
              </a:tr>
              <a:tr h="265908">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BERT</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72%</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908206"/>
                  </a:ext>
                </a:extLst>
              </a:tr>
              <a:tr h="265908">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BERT + CNN</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71%</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519717"/>
                  </a:ext>
                </a:extLst>
              </a:tr>
              <a:tr h="265908">
                <a:tc>
                  <a:txBody>
                    <a:bodyPr/>
                    <a:lstStyle/>
                    <a:p>
                      <a:pPr algn="ctr" fontAlgn="b">
                        <a:spcBef>
                          <a:spcPts val="0"/>
                        </a:spcBef>
                        <a:spcAft>
                          <a:spcPts val="0"/>
                        </a:spcAft>
                      </a:pPr>
                      <a:r>
                        <a:rPr lang="en-IN" sz="1400" b="1" i="0" u="none" strike="noStrike">
                          <a:solidFill>
                            <a:srgbClr val="000000"/>
                          </a:solidFill>
                          <a:effectLst/>
                          <a:latin typeface="+mn-lt"/>
                          <a:ea typeface="Times New Roman" panose="02020603050405020304" pitchFamily="18" charset="0"/>
                          <a:cs typeface="Arial" panose="020B0604020202020204" pitchFamily="34" charset="0"/>
                        </a:rPr>
                        <a:t>BERT + Inception</a:t>
                      </a:r>
                      <a:endParaRPr lang="en-IN" sz="2800" b="0" i="0" u="none" strike="noStrike">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70%</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724909"/>
                  </a:ext>
                </a:extLst>
              </a:tr>
              <a:tr h="273629">
                <a:tc>
                  <a:txBody>
                    <a:bodyPr/>
                    <a:lstStyle/>
                    <a:p>
                      <a:pPr algn="ctr" fontAlgn="b">
                        <a:spcBef>
                          <a:spcPts val="0"/>
                        </a:spcBef>
                        <a:spcAft>
                          <a:spcPts val="0"/>
                        </a:spcAft>
                      </a:pPr>
                      <a:r>
                        <a:rPr lang="en-IN" sz="1400" b="1" i="0" u="none" strike="noStrike">
                          <a:solidFill>
                            <a:srgbClr val="000000"/>
                          </a:solidFill>
                          <a:effectLst/>
                          <a:latin typeface="+mn-lt"/>
                          <a:ea typeface="Times New Roman" panose="02020603050405020304" pitchFamily="18" charset="0"/>
                          <a:cs typeface="Arial" panose="020B0604020202020204" pitchFamily="34" charset="0"/>
                        </a:rPr>
                        <a:t>XML_RoBERTa</a:t>
                      </a:r>
                      <a:endParaRPr lang="en-IN" sz="2800" b="0" i="0" u="none" strike="noStrike">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66%</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599987"/>
                  </a:ext>
                </a:extLst>
              </a:tr>
              <a:tr h="280554">
                <a:tc>
                  <a:txBody>
                    <a:bodyPr/>
                    <a:lstStyle/>
                    <a:p>
                      <a:pPr algn="ctr" fontAlgn="b">
                        <a:spcBef>
                          <a:spcPts val="0"/>
                        </a:spcBef>
                        <a:spcAft>
                          <a:spcPts val="0"/>
                        </a:spcAft>
                      </a:pPr>
                      <a:r>
                        <a:rPr lang="en-IN" sz="1400" b="1" i="0" u="none" strike="noStrike">
                          <a:solidFill>
                            <a:srgbClr val="000000"/>
                          </a:solidFill>
                          <a:effectLst/>
                          <a:latin typeface="+mn-lt"/>
                          <a:ea typeface="Times New Roman" panose="02020603050405020304" pitchFamily="18" charset="0"/>
                          <a:cs typeface="Arial" panose="020B0604020202020204" pitchFamily="34" charset="0"/>
                        </a:rPr>
                        <a:t>XML_RoBERTa + CNN</a:t>
                      </a:r>
                      <a:endParaRPr lang="en-IN" sz="2800" b="0" i="0" u="none" strike="noStrike">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fontAlgn="b">
                        <a:spcBef>
                          <a:spcPts val="0"/>
                        </a:spcBef>
                        <a:spcAft>
                          <a:spcPts val="0"/>
                        </a:spcAft>
                      </a:pPr>
                      <a:r>
                        <a:rPr lang="en-IN" sz="1400" b="1" i="0" u="none" strike="noStrike" dirty="0">
                          <a:solidFill>
                            <a:srgbClr val="000000"/>
                          </a:solidFill>
                          <a:effectLst/>
                          <a:latin typeface="+mn-lt"/>
                          <a:ea typeface="Times New Roman" panose="02020603050405020304" pitchFamily="18" charset="0"/>
                          <a:cs typeface="Arial" panose="020B0604020202020204" pitchFamily="34" charset="0"/>
                        </a:rPr>
                        <a:t>63%</a:t>
                      </a:r>
                      <a:endParaRPr lang="en-IN" sz="2800" b="0" i="0" u="none" strike="noStrike" dirty="0">
                        <a:effectLst/>
                        <a:latin typeface="+mn-lt"/>
                      </a:endParaRPr>
                    </a:p>
                  </a:txBody>
                  <a:tcPr marL="153103" marR="153103" marT="2126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0810963"/>
                  </a:ext>
                </a:extLst>
              </a:tr>
            </a:tbl>
          </a:graphicData>
        </a:graphic>
      </p:graphicFrame>
    </p:spTree>
    <p:extLst>
      <p:ext uri="{BB962C8B-B14F-4D97-AF65-F5344CB8AC3E}">
        <p14:creationId xmlns:p14="http://schemas.microsoft.com/office/powerpoint/2010/main" val="428542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6A17-4A26-C6B3-2D1A-89A671DFD11A}"/>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DISCUSSION &amp; CONCLUSION</a:t>
            </a:r>
          </a:p>
        </p:txBody>
      </p:sp>
      <p:sp>
        <p:nvSpPr>
          <p:cNvPr id="3" name="Content Placeholder 2">
            <a:extLst>
              <a:ext uri="{FF2B5EF4-FFF2-40B4-BE49-F238E27FC236}">
                <a16:creationId xmlns:a16="http://schemas.microsoft.com/office/drawing/2014/main" id="{EFF7150C-B47B-B184-E9F0-7DF6DD184BA8}"/>
              </a:ext>
            </a:extLst>
          </p:cNvPr>
          <p:cNvSpPr>
            <a:spLocks noGrp="1"/>
          </p:cNvSpPr>
          <p:nvPr>
            <p:ph idx="1"/>
          </p:nvPr>
        </p:nvSpPr>
        <p:spPr>
          <a:xfrm>
            <a:off x="706582" y="737755"/>
            <a:ext cx="10837718" cy="5756563"/>
          </a:xfrm>
        </p:spPr>
        <p:txBody>
          <a:bodyPr anchor="ctr">
            <a:normAutofit lnSpcReduction="10000"/>
          </a:bodyPr>
          <a:lstStyle/>
          <a:p>
            <a:pPr marL="0" indent="0" algn="just">
              <a:lnSpc>
                <a:spcPct val="90000"/>
              </a:lnSpc>
              <a:buNone/>
            </a:pPr>
            <a:endParaRPr lang="en-US" sz="1100"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400" b="1" dirty="0"/>
          </a:p>
          <a:p>
            <a:pPr algn="just">
              <a:lnSpc>
                <a:spcPct val="90000"/>
              </a:lnSpc>
            </a:pPr>
            <a:endParaRPr lang="en-US" sz="1400" b="1" dirty="0"/>
          </a:p>
          <a:p>
            <a:pPr algn="just">
              <a:lnSpc>
                <a:spcPct val="90000"/>
              </a:lnSpc>
            </a:pPr>
            <a:endParaRPr lang="en-US" sz="1400" b="1" dirty="0"/>
          </a:p>
          <a:p>
            <a:pPr algn="just">
              <a:lnSpc>
                <a:spcPct val="90000"/>
              </a:lnSpc>
            </a:pPr>
            <a:endParaRPr lang="en-US" sz="1400" b="1" dirty="0"/>
          </a:p>
          <a:p>
            <a:pPr algn="just">
              <a:lnSpc>
                <a:spcPct val="90000"/>
              </a:lnSpc>
            </a:pPr>
            <a:endParaRPr lang="en-US" sz="1400" b="1" dirty="0"/>
          </a:p>
          <a:p>
            <a:pPr algn="just">
              <a:lnSpc>
                <a:spcPct val="90000"/>
              </a:lnSpc>
            </a:pPr>
            <a:endParaRPr lang="en-US" sz="1400" b="1" dirty="0"/>
          </a:p>
          <a:p>
            <a:pPr algn="just">
              <a:lnSpc>
                <a:spcPct val="90000"/>
              </a:lnSpc>
            </a:pPr>
            <a:r>
              <a:rPr lang="en-US" sz="1400" b="1" dirty="0"/>
              <a:t>There could be multiple reasons for this occurrence but, as per the understanding, there was one reason why the multimodal accuracy did not exceed the normal BERT results. The dataset used included news from a variety of domains hence, it could be difficult for the model to extract similar patterns from both the text and image data simultaneously to classify the news with high accuracy. </a:t>
            </a:r>
          </a:p>
          <a:p>
            <a:pPr algn="just">
              <a:lnSpc>
                <a:spcPct val="90000"/>
              </a:lnSpc>
            </a:pPr>
            <a:r>
              <a:rPr lang="en-US" sz="1400" b="1" dirty="0"/>
              <a:t>In other words, this research work for fake news prediction could have been improved if the models were trained separately using single domain data to achieve better results. </a:t>
            </a:r>
          </a:p>
          <a:p>
            <a:pPr algn="just">
              <a:lnSpc>
                <a:spcPct val="90000"/>
              </a:lnSpc>
            </a:pPr>
            <a:r>
              <a:rPr lang="en-US" sz="1400" b="1" dirty="0"/>
              <a:t>Moreover, in terms of execution time as well, the multimodal architecture approximately required 10 times the training time in comparison to the normal text-based model even though the web-based Google Colab Pro was utilized. </a:t>
            </a:r>
          </a:p>
          <a:p>
            <a:pPr algn="just">
              <a:lnSpc>
                <a:spcPct val="90000"/>
              </a:lnSpc>
            </a:pPr>
            <a:r>
              <a:rPr lang="en-US" sz="1400" b="1" dirty="0"/>
              <a:t>This research experiment signified that the addition of visual features did not elevate the performance of the multimodal algorithm to detect fake news instead, it provided similar results as the text-based model. </a:t>
            </a:r>
          </a:p>
          <a:p>
            <a:pPr algn="just">
              <a:lnSpc>
                <a:spcPct val="90000"/>
              </a:lnSpc>
            </a:pPr>
            <a:r>
              <a:rPr lang="en-US" sz="1400" b="1" dirty="0"/>
              <a:t>This comparison also indicated that most of the critical information in the fake news classification task is present within the text data. </a:t>
            </a:r>
          </a:p>
          <a:p>
            <a:pPr algn="just">
              <a:lnSpc>
                <a:spcPct val="90000"/>
              </a:lnSpc>
            </a:pPr>
            <a:endParaRPr lang="en-US" sz="1600" b="1" dirty="0"/>
          </a:p>
          <a:p>
            <a:pPr algn="just">
              <a:lnSpc>
                <a:spcPct val="90000"/>
              </a:lnSpc>
            </a:pPr>
            <a:endParaRPr lang="en-US" sz="16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marL="0" indent="0" algn="just">
              <a:lnSpc>
                <a:spcPct val="90000"/>
              </a:lnSpc>
              <a:buNone/>
            </a:pPr>
            <a:endParaRPr lang="en-US" sz="1100" dirty="0"/>
          </a:p>
        </p:txBody>
      </p:sp>
    </p:spTree>
    <p:extLst>
      <p:ext uri="{BB962C8B-B14F-4D97-AF65-F5344CB8AC3E}">
        <p14:creationId xmlns:p14="http://schemas.microsoft.com/office/powerpoint/2010/main" val="3147004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6A17-4A26-C6B3-2D1A-89A671DFD11A}"/>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FUTURE WORKS</a:t>
            </a:r>
          </a:p>
        </p:txBody>
      </p:sp>
      <p:sp>
        <p:nvSpPr>
          <p:cNvPr id="3" name="Content Placeholder 2">
            <a:extLst>
              <a:ext uri="{FF2B5EF4-FFF2-40B4-BE49-F238E27FC236}">
                <a16:creationId xmlns:a16="http://schemas.microsoft.com/office/drawing/2014/main" id="{EFF7150C-B47B-B184-E9F0-7DF6DD184BA8}"/>
              </a:ext>
            </a:extLst>
          </p:cNvPr>
          <p:cNvSpPr>
            <a:spLocks noGrp="1"/>
          </p:cNvSpPr>
          <p:nvPr>
            <p:ph idx="1"/>
          </p:nvPr>
        </p:nvSpPr>
        <p:spPr>
          <a:xfrm>
            <a:off x="893618" y="1506682"/>
            <a:ext cx="10650682" cy="5455227"/>
          </a:xfrm>
        </p:spPr>
        <p:txBody>
          <a:bodyPr anchor="ctr">
            <a:normAutofit/>
          </a:bodyPr>
          <a:lstStyle/>
          <a:p>
            <a:pPr marL="0" indent="0" algn="just">
              <a:lnSpc>
                <a:spcPct val="90000"/>
              </a:lnSpc>
              <a:buNone/>
            </a:pPr>
            <a:endParaRPr lang="en-US" sz="1100"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400" b="1" dirty="0"/>
          </a:p>
          <a:p>
            <a:pPr algn="just">
              <a:lnSpc>
                <a:spcPct val="90000"/>
              </a:lnSpc>
            </a:pPr>
            <a:endParaRPr lang="en-US" sz="1400" b="1" dirty="0"/>
          </a:p>
          <a:p>
            <a:pPr algn="just">
              <a:lnSpc>
                <a:spcPct val="90000"/>
              </a:lnSpc>
            </a:pPr>
            <a:r>
              <a:rPr lang="en-US" sz="1400" b="1" dirty="0"/>
              <a:t>In conclusion, the use of generalized data which included news from multiple domains posed a difficulty in similar feature extraction from the concurrent supply of varied text and image data during the model training phase. A potential future solution to this limitation would be training models on domain-specific data to identify if it achieved higher detection accuracy than the generalized multi-domain data. </a:t>
            </a:r>
          </a:p>
          <a:p>
            <a:pPr algn="just">
              <a:lnSpc>
                <a:spcPct val="90000"/>
              </a:lnSpc>
            </a:pPr>
            <a:r>
              <a:rPr lang="en-US" sz="1400" b="1" dirty="0"/>
              <a:t>Moreover, an introduction of a pre-trained Vision Transformer for image classification may yield interesting results for this multimodal fake news detection task. </a:t>
            </a:r>
          </a:p>
          <a:p>
            <a:pPr algn="just">
              <a:lnSpc>
                <a:spcPct val="90000"/>
              </a:lnSpc>
            </a:pPr>
            <a:r>
              <a:rPr lang="en-US" sz="1400" b="1" dirty="0"/>
              <a:t>Another possible research area for this project would be the addition of text-related metadata, which could be useful in improving the classification performance of multimodal algorithms. </a:t>
            </a: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algn="just">
              <a:lnSpc>
                <a:spcPct val="90000"/>
              </a:lnSpc>
            </a:pPr>
            <a:endParaRPr lang="en-US" sz="1100" b="1" dirty="0"/>
          </a:p>
          <a:p>
            <a:pPr marL="0" indent="0" algn="just">
              <a:lnSpc>
                <a:spcPct val="90000"/>
              </a:lnSpc>
              <a:buNone/>
            </a:pPr>
            <a:endParaRPr lang="en-US" sz="1100" dirty="0"/>
          </a:p>
        </p:txBody>
      </p:sp>
    </p:spTree>
    <p:extLst>
      <p:ext uri="{BB962C8B-B14F-4D97-AF65-F5344CB8AC3E}">
        <p14:creationId xmlns:p14="http://schemas.microsoft.com/office/powerpoint/2010/main" val="89742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1A92-EF63-6549-806A-494B62E098C4}"/>
              </a:ext>
            </a:extLst>
          </p:cNvPr>
          <p:cNvSpPr>
            <a:spLocks noGrp="1"/>
          </p:cNvSpPr>
          <p:nvPr>
            <p:ph type="ctrTitle"/>
          </p:nvPr>
        </p:nvSpPr>
        <p:spPr>
          <a:xfrm>
            <a:off x="1154954" y="1095023"/>
            <a:ext cx="9942023" cy="2833510"/>
          </a:xfrm>
        </p:spPr>
        <p:txBody>
          <a:bodyPr/>
          <a:lstStyle/>
          <a:p>
            <a:pPr algn="ctr"/>
            <a:r>
              <a:rPr lang="en-IN" sz="6000" b="1" dirty="0"/>
              <a:t>THANK YOU</a:t>
            </a:r>
            <a:endParaRPr lang="en-US" sz="6000" dirty="0"/>
          </a:p>
        </p:txBody>
      </p:sp>
    </p:spTree>
    <p:extLst>
      <p:ext uri="{BB962C8B-B14F-4D97-AF65-F5344CB8AC3E}">
        <p14:creationId xmlns:p14="http://schemas.microsoft.com/office/powerpoint/2010/main" val="2684416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8093-0771-CC41-BAEF-B0B0413A05C7}"/>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9F6CC55B-20CA-9043-8F51-397153C0D2BF}"/>
              </a:ext>
            </a:extLst>
          </p:cNvPr>
          <p:cNvSpPr>
            <a:spLocks noGrp="1"/>
          </p:cNvSpPr>
          <p:nvPr>
            <p:ph idx="1"/>
          </p:nvPr>
        </p:nvSpPr>
        <p:spPr>
          <a:xfrm>
            <a:off x="1683170" y="3032477"/>
            <a:ext cx="8825659" cy="2526659"/>
          </a:xfrm>
        </p:spPr>
        <p:txBody>
          <a:bodyPr>
            <a:normAutofit fontScale="92500" lnSpcReduction="20000"/>
          </a:bodyPr>
          <a:lstStyle/>
          <a:p>
            <a:pPr algn="just"/>
            <a:r>
              <a:rPr lang="en-US" b="1" dirty="0"/>
              <a:t>Increase in fake news and spam messages due to digitization.</a:t>
            </a:r>
          </a:p>
          <a:p>
            <a:pPr algn="just"/>
            <a:r>
              <a:rPr lang="en-US" b="1" dirty="0"/>
              <a:t>Need for a refined fake news detection technique</a:t>
            </a:r>
          </a:p>
          <a:p>
            <a:pPr algn="just"/>
            <a:r>
              <a:rPr lang="en-US" b="1" dirty="0"/>
              <a:t>Aim to reduce the spread of misinformation among people.</a:t>
            </a:r>
          </a:p>
          <a:p>
            <a:pPr algn="just"/>
            <a:endParaRPr lang="en-US" b="1" dirty="0"/>
          </a:p>
          <a:p>
            <a:pPr marL="0" indent="0" algn="just">
              <a:buNone/>
            </a:pPr>
            <a:r>
              <a:rPr lang="en-US" sz="1900" b="1" i="1" u="sng" dirty="0"/>
              <a:t>Research Question:</a:t>
            </a:r>
          </a:p>
          <a:p>
            <a:pPr marL="0" indent="0" algn="just">
              <a:buNone/>
            </a:pPr>
            <a:r>
              <a:rPr lang="en-IN" b="1" dirty="0"/>
              <a:t>How do multimodal Transformer-based text and CNN-based image classifier models detect fake news and fabricated photos simultaneously, thereby reducing the spread of misinformation? </a:t>
            </a:r>
            <a:r>
              <a:rPr lang="en-IN" dirty="0"/>
              <a:t> </a:t>
            </a:r>
            <a:endParaRPr lang="en-US" dirty="0"/>
          </a:p>
          <a:p>
            <a:pPr marL="0" indent="0" algn="just">
              <a:buNone/>
            </a:pPr>
            <a:endParaRPr lang="en-US" b="1" dirty="0"/>
          </a:p>
          <a:p>
            <a:pPr algn="just"/>
            <a:endParaRPr lang="en-US" b="1" dirty="0"/>
          </a:p>
          <a:p>
            <a:pPr marL="0" indent="0" algn="just">
              <a:buNone/>
            </a:pPr>
            <a:endParaRPr lang="en-US" b="1" dirty="0"/>
          </a:p>
          <a:p>
            <a:pPr algn="just"/>
            <a:endParaRPr lang="en-US" b="1" dirty="0"/>
          </a:p>
        </p:txBody>
      </p:sp>
    </p:spTree>
    <p:extLst>
      <p:ext uri="{BB962C8B-B14F-4D97-AF65-F5344CB8AC3E}">
        <p14:creationId xmlns:p14="http://schemas.microsoft.com/office/powerpoint/2010/main" val="405300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77FD-285B-1046-B73E-251A142C3CCA}"/>
              </a:ext>
            </a:extLst>
          </p:cNvPr>
          <p:cNvSpPr>
            <a:spLocks noGrp="1"/>
          </p:cNvSpPr>
          <p:nvPr>
            <p:ph type="title"/>
          </p:nvPr>
        </p:nvSpPr>
        <p:spPr/>
        <p:txBody>
          <a:bodyPr/>
          <a:lstStyle/>
          <a:p>
            <a:r>
              <a:rPr lang="en-US" b="1" dirty="0"/>
              <a:t>OBJECTIVE &amp; RESEARCH MOTIVATION</a:t>
            </a:r>
          </a:p>
        </p:txBody>
      </p:sp>
      <p:sp>
        <p:nvSpPr>
          <p:cNvPr id="3" name="Content Placeholder 2">
            <a:extLst>
              <a:ext uri="{FF2B5EF4-FFF2-40B4-BE49-F238E27FC236}">
                <a16:creationId xmlns:a16="http://schemas.microsoft.com/office/drawing/2014/main" id="{90CF3969-D4EA-AF4E-A144-51BC6FA57EC1}"/>
              </a:ext>
            </a:extLst>
          </p:cNvPr>
          <p:cNvSpPr>
            <a:spLocks noGrp="1"/>
          </p:cNvSpPr>
          <p:nvPr>
            <p:ph idx="1"/>
          </p:nvPr>
        </p:nvSpPr>
        <p:spPr>
          <a:xfrm>
            <a:off x="1683170" y="2840564"/>
            <a:ext cx="8825659" cy="2590800"/>
          </a:xfrm>
        </p:spPr>
        <p:txBody>
          <a:bodyPr/>
          <a:lstStyle/>
          <a:p>
            <a:pPr algn="just"/>
            <a:r>
              <a:rPr lang="en-IN" b="1" dirty="0"/>
              <a:t>Fake news detection and tampered image identification are the areas that are researched individually.</a:t>
            </a:r>
          </a:p>
          <a:p>
            <a:pPr algn="just"/>
            <a:r>
              <a:rPr lang="en-IN" b="1" dirty="0"/>
              <a:t>2-factor verification based on text and images of the news at the same can provide better performance for the fake news detection. </a:t>
            </a:r>
          </a:p>
          <a:p>
            <a:pPr algn="just"/>
            <a:r>
              <a:rPr lang="en-IN" b="1" dirty="0"/>
              <a:t>Unique multimodal approach using Transformer-based text classifier and a CNN-based image classifier.</a:t>
            </a:r>
            <a:endParaRPr lang="en-US" b="1" dirty="0"/>
          </a:p>
        </p:txBody>
      </p:sp>
    </p:spTree>
    <p:extLst>
      <p:ext uri="{BB962C8B-B14F-4D97-AF65-F5344CB8AC3E}">
        <p14:creationId xmlns:p14="http://schemas.microsoft.com/office/powerpoint/2010/main" val="200271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D1FB-C294-3C4B-B401-BCD4EAB87279}"/>
              </a:ext>
            </a:extLst>
          </p:cNvPr>
          <p:cNvSpPr>
            <a:spLocks noGrp="1"/>
          </p:cNvSpPr>
          <p:nvPr>
            <p:ph type="title"/>
          </p:nvPr>
        </p:nvSpPr>
        <p:spPr/>
        <p:txBody>
          <a:bodyPr/>
          <a:lstStyle/>
          <a:p>
            <a:r>
              <a:rPr lang="en-US" dirty="0"/>
              <a:t>KEY LITERATURE REVIEW PAPERS</a:t>
            </a:r>
          </a:p>
        </p:txBody>
      </p:sp>
      <p:sp>
        <p:nvSpPr>
          <p:cNvPr id="3" name="Content Placeholder 2">
            <a:extLst>
              <a:ext uri="{FF2B5EF4-FFF2-40B4-BE49-F238E27FC236}">
                <a16:creationId xmlns:a16="http://schemas.microsoft.com/office/drawing/2014/main" id="{C8D33C06-1C3D-C049-BF7B-C3BD430EDAE9}"/>
              </a:ext>
            </a:extLst>
          </p:cNvPr>
          <p:cNvSpPr>
            <a:spLocks noGrp="1"/>
          </p:cNvSpPr>
          <p:nvPr>
            <p:ph idx="1"/>
          </p:nvPr>
        </p:nvSpPr>
        <p:spPr/>
        <p:txBody>
          <a:bodyPr>
            <a:normAutofit lnSpcReduction="10000"/>
          </a:bodyPr>
          <a:lstStyle/>
          <a:p>
            <a:r>
              <a:rPr lang="en-IN" sz="1300" b="1" dirty="0"/>
              <a:t>Rodríguez, Á.I. and Iglesias, L.L., 2019. Fake news detection using deep learning. </a:t>
            </a:r>
            <a:r>
              <a:rPr lang="en-IN" sz="1300" b="1" dirty="0" err="1"/>
              <a:t>arXiv</a:t>
            </a:r>
            <a:r>
              <a:rPr lang="en-IN" sz="1300" b="1" dirty="0"/>
              <a:t> preprint arXiv:1910.03496. </a:t>
            </a:r>
            <a:r>
              <a:rPr lang="en-IN" dirty="0"/>
              <a:t> </a:t>
            </a:r>
          </a:p>
          <a:p>
            <a:pPr marL="0" indent="0">
              <a:buNone/>
            </a:pPr>
            <a:r>
              <a:rPr lang="en-IN" sz="1400" b="1" dirty="0"/>
              <a:t>Performed fake news detection using transformer-based model.</a:t>
            </a:r>
          </a:p>
          <a:p>
            <a:endParaRPr lang="en-IN" sz="1400" b="1" dirty="0"/>
          </a:p>
          <a:p>
            <a:r>
              <a:rPr lang="en-IN" sz="1300" b="1" dirty="0"/>
              <a:t>Diallo, B., </a:t>
            </a:r>
            <a:r>
              <a:rPr lang="en-IN" sz="1300" b="1" dirty="0" err="1"/>
              <a:t>Urruty</a:t>
            </a:r>
            <a:r>
              <a:rPr lang="en-IN" sz="1300" b="1" dirty="0"/>
              <a:t>, T., Bourdon, P. and Fernandez-</a:t>
            </a:r>
            <a:r>
              <a:rPr lang="en-IN" sz="1300" b="1" dirty="0" err="1"/>
              <a:t>Maloigne</a:t>
            </a:r>
            <a:r>
              <a:rPr lang="en-IN" sz="1300" b="1" dirty="0"/>
              <a:t>, C., 2020. Robust forgery detection for compressed images using CNN supervision. Forensic Science International: Reports, 2, p.100112. </a:t>
            </a:r>
          </a:p>
          <a:p>
            <a:pPr marL="0" indent="0">
              <a:buNone/>
            </a:pPr>
            <a:r>
              <a:rPr lang="en-IN" sz="1400" b="1" dirty="0"/>
              <a:t>Implemented a CNN-based image classifier for forged image detection</a:t>
            </a:r>
          </a:p>
          <a:p>
            <a:endParaRPr lang="en-IN" sz="1400" b="1" dirty="0"/>
          </a:p>
          <a:p>
            <a:r>
              <a:rPr lang="en-IN" sz="1300" b="1" dirty="0"/>
              <a:t>Sharma, D.K. and Garg, S., 2021. IFND: a benchmark dataset for fake news detection. Complex &amp; Intelligent Systems, pp.1-21. </a:t>
            </a:r>
            <a:r>
              <a:rPr lang="en-IN" dirty="0"/>
              <a:t> </a:t>
            </a:r>
            <a:r>
              <a:rPr lang="en-IN" sz="1400" b="1" dirty="0"/>
              <a:t> </a:t>
            </a:r>
          </a:p>
          <a:p>
            <a:pPr marL="0" indent="0">
              <a:buNone/>
            </a:pPr>
            <a:r>
              <a:rPr lang="en-IN" sz="1400" b="1" dirty="0"/>
              <a:t>Validation of multimodal approach to improve the performance in comparison to individual algorithms.</a:t>
            </a:r>
            <a:endParaRPr lang="en-US" sz="1400" b="1" dirty="0"/>
          </a:p>
        </p:txBody>
      </p:sp>
    </p:spTree>
    <p:extLst>
      <p:ext uri="{BB962C8B-B14F-4D97-AF65-F5344CB8AC3E}">
        <p14:creationId xmlns:p14="http://schemas.microsoft.com/office/powerpoint/2010/main" val="25479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230C-4FEE-6B4A-BBE0-2991C0F596E5}"/>
              </a:ext>
            </a:extLst>
          </p:cNvPr>
          <p:cNvSpPr>
            <a:spLocks noGrp="1"/>
          </p:cNvSpPr>
          <p:nvPr>
            <p:ph type="title"/>
          </p:nvPr>
        </p:nvSpPr>
        <p:spPr/>
        <p:txBody>
          <a:bodyPr/>
          <a:lstStyle/>
          <a:p>
            <a:r>
              <a:rPr lang="en-US"/>
              <a:t>PROCESS FLOW</a:t>
            </a:r>
            <a:endParaRPr lang="en-US" dirty="0"/>
          </a:p>
        </p:txBody>
      </p:sp>
      <p:pic>
        <p:nvPicPr>
          <p:cNvPr id="7" name="Picture 6" descr="Graphical user interface, application, Teams&#10;&#10;Description automatically generated">
            <a:extLst>
              <a:ext uri="{FF2B5EF4-FFF2-40B4-BE49-F238E27FC236}">
                <a16:creationId xmlns:a16="http://schemas.microsoft.com/office/drawing/2014/main" id="{7AE6907E-9E3D-4B43-8F72-BC6C77453E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661" y="1680632"/>
            <a:ext cx="8726538" cy="5029200"/>
          </a:xfrm>
          <a:prstGeom prst="rect">
            <a:avLst/>
          </a:prstGeom>
        </p:spPr>
      </p:pic>
    </p:spTree>
    <p:extLst>
      <p:ext uri="{BB962C8B-B14F-4D97-AF65-F5344CB8AC3E}">
        <p14:creationId xmlns:p14="http://schemas.microsoft.com/office/powerpoint/2010/main" val="390434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A6FC-C2E2-ED41-B6B7-25EE31D3FACB}"/>
              </a:ext>
            </a:extLst>
          </p:cNvPr>
          <p:cNvSpPr>
            <a:spLocks noGrp="1"/>
          </p:cNvSpPr>
          <p:nvPr>
            <p:ph type="title"/>
          </p:nvPr>
        </p:nvSpPr>
        <p:spPr/>
        <p:txBody>
          <a:bodyPr/>
          <a:lstStyle/>
          <a:p>
            <a:r>
              <a:rPr lang="en-US" dirty="0"/>
              <a:t>DETAILED MULTIMODAL ARCHITECTURE</a:t>
            </a:r>
          </a:p>
        </p:txBody>
      </p:sp>
      <p:pic>
        <p:nvPicPr>
          <p:cNvPr id="6" name="Content Placeholder 5" descr="Graphical user interface&#10;&#10;Description automatically generated">
            <a:extLst>
              <a:ext uri="{FF2B5EF4-FFF2-40B4-BE49-F238E27FC236}">
                <a16:creationId xmlns:a16="http://schemas.microsoft.com/office/drawing/2014/main" id="{AD79554E-6F5A-78F7-78D2-164F342CBBD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16045" y="2007661"/>
            <a:ext cx="9576022" cy="5064652"/>
          </a:xfrm>
          <a:prstGeom prst="rect">
            <a:avLst/>
          </a:prstGeom>
        </p:spPr>
      </p:pic>
    </p:spTree>
    <p:extLst>
      <p:ext uri="{BB962C8B-B14F-4D97-AF65-F5344CB8AC3E}">
        <p14:creationId xmlns:p14="http://schemas.microsoft.com/office/powerpoint/2010/main" val="85792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C638-5047-33DA-1703-41DEF718A2C6}"/>
              </a:ext>
            </a:extLst>
          </p:cNvPr>
          <p:cNvSpPr>
            <a:spLocks noGrp="1"/>
          </p:cNvSpPr>
          <p:nvPr>
            <p:ph type="title"/>
          </p:nvPr>
        </p:nvSpPr>
        <p:spPr/>
        <p:txBody>
          <a:bodyPr/>
          <a:lstStyle/>
          <a:p>
            <a:r>
              <a:rPr lang="en-US" dirty="0"/>
              <a:t>IMPLEMENTED MODEL SPECIFICATIONS</a:t>
            </a:r>
          </a:p>
        </p:txBody>
      </p:sp>
      <p:graphicFrame>
        <p:nvGraphicFramePr>
          <p:cNvPr id="5" name="Content Placeholder 4">
            <a:extLst>
              <a:ext uri="{FF2B5EF4-FFF2-40B4-BE49-F238E27FC236}">
                <a16:creationId xmlns:a16="http://schemas.microsoft.com/office/drawing/2014/main" id="{22166B81-6445-D41B-083D-7B15B0E01601}"/>
              </a:ext>
            </a:extLst>
          </p:cNvPr>
          <p:cNvGraphicFramePr>
            <a:graphicFrameLocks noGrp="1"/>
          </p:cNvGraphicFramePr>
          <p:nvPr>
            <p:ph idx="1"/>
            <p:extLst>
              <p:ext uri="{D42A27DB-BD31-4B8C-83A1-F6EECF244321}">
                <p14:modId xmlns:p14="http://schemas.microsoft.com/office/powerpoint/2010/main" val="2132596830"/>
              </p:ext>
            </p:extLst>
          </p:nvPr>
        </p:nvGraphicFramePr>
        <p:xfrm>
          <a:off x="1154954" y="2802003"/>
          <a:ext cx="7386373" cy="1499835"/>
        </p:xfrm>
        <a:graphic>
          <a:graphicData uri="http://schemas.openxmlformats.org/drawingml/2006/table">
            <a:tbl>
              <a:tblPr firstRow="1" firstCol="1" bandRow="1"/>
              <a:tblGrid>
                <a:gridCol w="2192042">
                  <a:extLst>
                    <a:ext uri="{9D8B030D-6E8A-4147-A177-3AD203B41FA5}">
                      <a16:colId xmlns:a16="http://schemas.microsoft.com/office/drawing/2014/main" val="612108196"/>
                    </a:ext>
                  </a:extLst>
                </a:gridCol>
                <a:gridCol w="1667565">
                  <a:extLst>
                    <a:ext uri="{9D8B030D-6E8A-4147-A177-3AD203B41FA5}">
                      <a16:colId xmlns:a16="http://schemas.microsoft.com/office/drawing/2014/main" val="2538363995"/>
                    </a:ext>
                  </a:extLst>
                </a:gridCol>
                <a:gridCol w="1668405">
                  <a:extLst>
                    <a:ext uri="{9D8B030D-6E8A-4147-A177-3AD203B41FA5}">
                      <a16:colId xmlns:a16="http://schemas.microsoft.com/office/drawing/2014/main" val="2096066194"/>
                    </a:ext>
                  </a:extLst>
                </a:gridCol>
                <a:gridCol w="1858361">
                  <a:extLst>
                    <a:ext uri="{9D8B030D-6E8A-4147-A177-3AD203B41FA5}">
                      <a16:colId xmlns:a16="http://schemas.microsoft.com/office/drawing/2014/main" val="1261011090"/>
                    </a:ext>
                  </a:extLst>
                </a:gridCol>
              </a:tblGrid>
              <a:tr h="221255">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Model Parameters</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BERT + CNN</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BERT + InceptionV3</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XML_RoBERTa + CNN</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2488315347"/>
                  </a:ext>
                </a:extLst>
              </a:tr>
              <a:tr h="211465">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Trainable Parameters</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74,71,745</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1,73,69,601</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3,54,34,945</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1971431"/>
                  </a:ext>
                </a:extLst>
              </a:tr>
              <a:tr h="211465">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Optimizer with Learning Rate</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Adam (0.001)</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Adam (0.001)</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Adam (0.001)</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312398"/>
                  </a:ext>
                </a:extLst>
              </a:tr>
              <a:tr h="211465">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Loss Function Used</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Binary Cross Entropy</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Binary Cross Entropy</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Binary Cross Entropy</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312930"/>
                  </a:ext>
                </a:extLst>
              </a:tr>
              <a:tr h="211465">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Early Stopping Patience</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4526691"/>
                  </a:ext>
                </a:extLst>
              </a:tr>
              <a:tr h="211465">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Batch Size</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64</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128</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596669"/>
                  </a:ext>
                </a:extLst>
              </a:tr>
              <a:tr h="221255">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Epochs</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335592"/>
                  </a:ext>
                </a:extLst>
              </a:tr>
            </a:tbl>
          </a:graphicData>
        </a:graphic>
      </p:graphicFrame>
      <p:sp>
        <p:nvSpPr>
          <p:cNvPr id="6" name="TextBox 5">
            <a:extLst>
              <a:ext uri="{FF2B5EF4-FFF2-40B4-BE49-F238E27FC236}">
                <a16:creationId xmlns:a16="http://schemas.microsoft.com/office/drawing/2014/main" id="{D5CE6B10-2AB6-D6E3-F2CD-B57F8607FCA2}"/>
              </a:ext>
            </a:extLst>
          </p:cNvPr>
          <p:cNvSpPr txBox="1"/>
          <p:nvPr/>
        </p:nvSpPr>
        <p:spPr>
          <a:xfrm>
            <a:off x="1154954" y="2358737"/>
            <a:ext cx="4248319" cy="338554"/>
          </a:xfrm>
          <a:prstGeom prst="rect">
            <a:avLst/>
          </a:prstGeom>
          <a:noFill/>
        </p:spPr>
        <p:txBody>
          <a:bodyPr wrap="square" rtlCol="0">
            <a:spAutoFit/>
          </a:bodyPr>
          <a:lstStyle/>
          <a:p>
            <a:r>
              <a:rPr lang="en-US" sz="1600" b="1" dirty="0"/>
              <a:t>Multimodal Algorithm Parameters</a:t>
            </a:r>
          </a:p>
        </p:txBody>
      </p:sp>
      <p:sp>
        <p:nvSpPr>
          <p:cNvPr id="7" name="TextBox 6">
            <a:extLst>
              <a:ext uri="{FF2B5EF4-FFF2-40B4-BE49-F238E27FC236}">
                <a16:creationId xmlns:a16="http://schemas.microsoft.com/office/drawing/2014/main" id="{BC8401AA-1EC4-8916-C3A2-33E724425967}"/>
              </a:ext>
            </a:extLst>
          </p:cNvPr>
          <p:cNvSpPr txBox="1"/>
          <p:nvPr/>
        </p:nvSpPr>
        <p:spPr>
          <a:xfrm>
            <a:off x="1154954" y="4507134"/>
            <a:ext cx="3874245" cy="338554"/>
          </a:xfrm>
          <a:prstGeom prst="rect">
            <a:avLst/>
          </a:prstGeom>
          <a:noFill/>
        </p:spPr>
        <p:txBody>
          <a:bodyPr wrap="square" rtlCol="0">
            <a:spAutoFit/>
          </a:bodyPr>
          <a:lstStyle/>
          <a:p>
            <a:r>
              <a:rPr lang="en-US" sz="1600" b="1" dirty="0"/>
              <a:t>Unimodal Algorithm Parameters</a:t>
            </a:r>
          </a:p>
        </p:txBody>
      </p:sp>
      <p:graphicFrame>
        <p:nvGraphicFramePr>
          <p:cNvPr id="9" name="Table 8">
            <a:extLst>
              <a:ext uri="{FF2B5EF4-FFF2-40B4-BE49-F238E27FC236}">
                <a16:creationId xmlns:a16="http://schemas.microsoft.com/office/drawing/2014/main" id="{DD402B27-4C3D-507C-2591-8D5511340381}"/>
              </a:ext>
            </a:extLst>
          </p:cNvPr>
          <p:cNvGraphicFramePr>
            <a:graphicFrameLocks noGrp="1"/>
          </p:cNvGraphicFramePr>
          <p:nvPr>
            <p:extLst>
              <p:ext uri="{D42A27DB-BD31-4B8C-83A1-F6EECF244321}">
                <p14:modId xmlns:p14="http://schemas.microsoft.com/office/powerpoint/2010/main" val="766460925"/>
              </p:ext>
            </p:extLst>
          </p:nvPr>
        </p:nvGraphicFramePr>
        <p:xfrm>
          <a:off x="1165344" y="4839643"/>
          <a:ext cx="5328973" cy="1363731"/>
        </p:xfrm>
        <a:graphic>
          <a:graphicData uri="http://schemas.openxmlformats.org/drawingml/2006/table">
            <a:tbl>
              <a:tblPr firstRow="1" firstCol="1" bandRow="1"/>
              <a:tblGrid>
                <a:gridCol w="2259701">
                  <a:extLst>
                    <a:ext uri="{9D8B030D-6E8A-4147-A177-3AD203B41FA5}">
                      <a16:colId xmlns:a16="http://schemas.microsoft.com/office/drawing/2014/main" val="2750710620"/>
                    </a:ext>
                  </a:extLst>
                </a:gridCol>
                <a:gridCol w="1556607">
                  <a:extLst>
                    <a:ext uri="{9D8B030D-6E8A-4147-A177-3AD203B41FA5}">
                      <a16:colId xmlns:a16="http://schemas.microsoft.com/office/drawing/2014/main" val="1970359608"/>
                    </a:ext>
                  </a:extLst>
                </a:gridCol>
                <a:gridCol w="1512665">
                  <a:extLst>
                    <a:ext uri="{9D8B030D-6E8A-4147-A177-3AD203B41FA5}">
                      <a16:colId xmlns:a16="http://schemas.microsoft.com/office/drawing/2014/main" val="1971579880"/>
                    </a:ext>
                  </a:extLst>
                </a:gridCol>
              </a:tblGrid>
              <a:tr h="203298">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Model Parameters</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BERT</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XML_RoBERTa</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98033267"/>
                  </a:ext>
                </a:extLst>
              </a:tr>
              <a:tr h="191427">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Trainable Parameters</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769</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769</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965897"/>
                  </a:ext>
                </a:extLst>
              </a:tr>
              <a:tr h="191427">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Optimizer with Learning Rate</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Adam (0.001)</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Adam (0.001)</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719181"/>
                  </a:ext>
                </a:extLst>
              </a:tr>
              <a:tr h="191427">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Loss Function Used</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Binary Cross Entropy</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Binary Cross Entropy</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677331"/>
                  </a:ext>
                </a:extLst>
              </a:tr>
              <a:tr h="191427">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Early Stopping Patience</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619446"/>
                  </a:ext>
                </a:extLst>
              </a:tr>
              <a:tr h="191427">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Batch Size</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32</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399839"/>
                  </a:ext>
                </a:extLst>
              </a:tr>
              <a:tr h="203298">
                <a:tc>
                  <a:txBody>
                    <a:bodyPr/>
                    <a:lstStyle/>
                    <a:p>
                      <a:pPr algn="ctr"/>
                      <a:r>
                        <a:rPr lang="en-IN" sz="9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Epochs</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a:r>
                        <a:rPr lang="en-IN" sz="9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IN"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9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IN"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089818"/>
                  </a:ext>
                </a:extLst>
              </a:tr>
            </a:tbl>
          </a:graphicData>
        </a:graphic>
      </p:graphicFrame>
    </p:spTree>
    <p:extLst>
      <p:ext uri="{BB962C8B-B14F-4D97-AF65-F5344CB8AC3E}">
        <p14:creationId xmlns:p14="http://schemas.microsoft.com/office/powerpoint/2010/main" val="276492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D289-B259-B94E-883B-31CDB31F79B6}"/>
              </a:ext>
            </a:extLst>
          </p:cNvPr>
          <p:cNvSpPr>
            <a:spLocks noGrp="1"/>
          </p:cNvSpPr>
          <p:nvPr>
            <p:ph type="title"/>
          </p:nvPr>
        </p:nvSpPr>
        <p:spPr/>
        <p:txBody>
          <a:bodyPr/>
          <a:lstStyle/>
          <a:p>
            <a:r>
              <a:rPr lang="en-US" dirty="0"/>
              <a:t>RESULTS AND EVALUATION</a:t>
            </a:r>
          </a:p>
        </p:txBody>
      </p:sp>
      <p:sp>
        <p:nvSpPr>
          <p:cNvPr id="10" name="TextBox 9">
            <a:extLst>
              <a:ext uri="{FF2B5EF4-FFF2-40B4-BE49-F238E27FC236}">
                <a16:creationId xmlns:a16="http://schemas.microsoft.com/office/drawing/2014/main" id="{B52A52C6-31E4-05A7-A430-F4E16B4B5E19}"/>
              </a:ext>
            </a:extLst>
          </p:cNvPr>
          <p:cNvSpPr txBox="1"/>
          <p:nvPr/>
        </p:nvSpPr>
        <p:spPr>
          <a:xfrm>
            <a:off x="716972" y="2234168"/>
            <a:ext cx="5453737" cy="307777"/>
          </a:xfrm>
          <a:prstGeom prst="rect">
            <a:avLst/>
          </a:prstGeom>
          <a:noFill/>
        </p:spPr>
        <p:txBody>
          <a:bodyPr wrap="square" rtlCol="0">
            <a:spAutoFit/>
          </a:bodyPr>
          <a:lstStyle/>
          <a:p>
            <a:r>
              <a:rPr lang="en-IN" sz="1400" b="1" dirty="0"/>
              <a:t>BERT_CNN Multimodal Accuracy and Loss Plots</a:t>
            </a:r>
            <a:r>
              <a:rPr lang="en-IN" sz="1400" dirty="0"/>
              <a:t> </a:t>
            </a:r>
            <a:endParaRPr lang="en-US" sz="1400" dirty="0"/>
          </a:p>
        </p:txBody>
      </p:sp>
      <p:pic>
        <p:nvPicPr>
          <p:cNvPr id="15" name="Picture 14" descr="Chart, line chart&#10;&#10;Description automatically generated">
            <a:extLst>
              <a:ext uri="{FF2B5EF4-FFF2-40B4-BE49-F238E27FC236}">
                <a16:creationId xmlns:a16="http://schemas.microsoft.com/office/drawing/2014/main" id="{08AD7232-1B38-12D7-EC82-4A60834921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717" y="2653635"/>
            <a:ext cx="2867892" cy="1817957"/>
          </a:xfrm>
          <a:prstGeom prst="rect">
            <a:avLst/>
          </a:prstGeom>
        </p:spPr>
      </p:pic>
      <p:pic>
        <p:nvPicPr>
          <p:cNvPr id="16" name="Picture 15" descr="Chart, line chart&#10;&#10;Description automatically generated">
            <a:extLst>
              <a:ext uri="{FF2B5EF4-FFF2-40B4-BE49-F238E27FC236}">
                <a16:creationId xmlns:a16="http://schemas.microsoft.com/office/drawing/2014/main" id="{0571534E-9B99-0EB1-5308-1A36AD68C7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6981" y="2653635"/>
            <a:ext cx="2763983" cy="1818391"/>
          </a:xfrm>
          <a:prstGeom prst="rect">
            <a:avLst/>
          </a:prstGeom>
        </p:spPr>
      </p:pic>
      <p:sp>
        <p:nvSpPr>
          <p:cNvPr id="17" name="TextBox 16">
            <a:extLst>
              <a:ext uri="{FF2B5EF4-FFF2-40B4-BE49-F238E27FC236}">
                <a16:creationId xmlns:a16="http://schemas.microsoft.com/office/drawing/2014/main" id="{6605E879-F1EF-167F-8BE1-09A2D59B3268}"/>
              </a:ext>
            </a:extLst>
          </p:cNvPr>
          <p:cNvSpPr txBox="1"/>
          <p:nvPr/>
        </p:nvSpPr>
        <p:spPr>
          <a:xfrm>
            <a:off x="716972" y="4583282"/>
            <a:ext cx="4932761" cy="307777"/>
          </a:xfrm>
          <a:prstGeom prst="rect">
            <a:avLst/>
          </a:prstGeom>
          <a:noFill/>
        </p:spPr>
        <p:txBody>
          <a:bodyPr wrap="none" rtlCol="0">
            <a:spAutoFit/>
          </a:bodyPr>
          <a:lstStyle/>
          <a:p>
            <a:r>
              <a:rPr lang="en-IN" sz="1400" b="1" dirty="0"/>
              <a:t>BERT_InceptionV3 Multimodal Accuracy and Loss Plots</a:t>
            </a:r>
            <a:r>
              <a:rPr lang="en-IN" sz="1400" dirty="0"/>
              <a:t> </a:t>
            </a:r>
            <a:endParaRPr lang="en-US" sz="1400" dirty="0"/>
          </a:p>
        </p:txBody>
      </p:sp>
      <p:pic>
        <p:nvPicPr>
          <p:cNvPr id="18" name="Picture 17" descr="Chart, line chart&#10;&#10;Description automatically generated">
            <a:extLst>
              <a:ext uri="{FF2B5EF4-FFF2-40B4-BE49-F238E27FC236}">
                <a16:creationId xmlns:a16="http://schemas.microsoft.com/office/drawing/2014/main" id="{9A763FFF-9C0D-1483-BD64-5B84D6FD47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972" y="4922233"/>
            <a:ext cx="2857501" cy="1924195"/>
          </a:xfrm>
          <a:prstGeom prst="rect">
            <a:avLst/>
          </a:prstGeom>
        </p:spPr>
      </p:pic>
      <p:pic>
        <p:nvPicPr>
          <p:cNvPr id="19" name="Picture 18" descr="Chart, line chart&#10;&#10;Description automatically generated">
            <a:extLst>
              <a:ext uri="{FF2B5EF4-FFF2-40B4-BE49-F238E27FC236}">
                <a16:creationId xmlns:a16="http://schemas.microsoft.com/office/drawing/2014/main" id="{E73A8C1E-EABD-7895-D798-1AECF84E33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584" y="4942163"/>
            <a:ext cx="2777068" cy="1884334"/>
          </a:xfrm>
          <a:prstGeom prst="rect">
            <a:avLst/>
          </a:prstGeom>
        </p:spPr>
      </p:pic>
      <p:sp>
        <p:nvSpPr>
          <p:cNvPr id="21" name="TextBox 20">
            <a:extLst>
              <a:ext uri="{FF2B5EF4-FFF2-40B4-BE49-F238E27FC236}">
                <a16:creationId xmlns:a16="http://schemas.microsoft.com/office/drawing/2014/main" id="{A12810E1-BC5C-63EF-F365-CB5ECDAC2C8B}"/>
              </a:ext>
            </a:extLst>
          </p:cNvPr>
          <p:cNvSpPr txBox="1"/>
          <p:nvPr/>
        </p:nvSpPr>
        <p:spPr>
          <a:xfrm>
            <a:off x="7034645" y="2653635"/>
            <a:ext cx="4727863" cy="1615827"/>
          </a:xfrm>
          <a:prstGeom prst="rect">
            <a:avLst/>
          </a:prstGeom>
          <a:noFill/>
        </p:spPr>
        <p:txBody>
          <a:bodyPr wrap="square" rtlCol="0">
            <a:spAutoFit/>
          </a:bodyPr>
          <a:lstStyle/>
          <a:p>
            <a:pPr algn="just"/>
            <a:r>
              <a:rPr lang="en-IN" sz="1100" b="1" dirty="0"/>
              <a:t>Among the 3 multimodal algorithms, the BERT + CNN model provided the best accuracy and loss plots. The first graph showed that, as the epochs increased, so did the accuracy for both the train and validation datasets which was close to 69%. Moreover, the corresponding loss in the 2</a:t>
            </a:r>
            <a:r>
              <a:rPr lang="en-IN" sz="1100" b="1" baseline="30000" dirty="0"/>
              <a:t>nd</a:t>
            </a:r>
            <a:r>
              <a:rPr lang="en-IN" sz="1100" b="1" dirty="0"/>
              <a:t> plot for both these datasets decreased below 0.59, indicating that the model trained itself correctly. Because of the early stopping, this model stopped at the 6</a:t>
            </a:r>
            <a:r>
              <a:rPr lang="en-IN" sz="1100" b="1" baseline="30000" dirty="0"/>
              <a:t>th</a:t>
            </a:r>
            <a:r>
              <a:rPr lang="en-IN" sz="1100" b="1" dirty="0"/>
              <a:t> epoch which indicated no new feature extraction from the available data.</a:t>
            </a:r>
            <a:r>
              <a:rPr lang="en-IN" sz="700" b="1" dirty="0"/>
              <a:t> </a:t>
            </a:r>
            <a:endParaRPr lang="en-US" sz="700" b="1" dirty="0"/>
          </a:p>
        </p:txBody>
      </p:sp>
      <p:sp>
        <p:nvSpPr>
          <p:cNvPr id="22" name="TextBox 21">
            <a:extLst>
              <a:ext uri="{FF2B5EF4-FFF2-40B4-BE49-F238E27FC236}">
                <a16:creationId xmlns:a16="http://schemas.microsoft.com/office/drawing/2014/main" id="{86D13D7E-FE68-8105-DE74-A2CFBB2D9812}"/>
              </a:ext>
            </a:extLst>
          </p:cNvPr>
          <p:cNvSpPr txBox="1"/>
          <p:nvPr/>
        </p:nvSpPr>
        <p:spPr>
          <a:xfrm>
            <a:off x="7034645" y="4973825"/>
            <a:ext cx="4727863" cy="1446550"/>
          </a:xfrm>
          <a:prstGeom prst="rect">
            <a:avLst/>
          </a:prstGeom>
          <a:noFill/>
        </p:spPr>
        <p:txBody>
          <a:bodyPr wrap="square" rtlCol="0">
            <a:spAutoFit/>
          </a:bodyPr>
          <a:lstStyle/>
          <a:p>
            <a:pPr algn="just"/>
            <a:r>
              <a:rPr lang="en-IN" sz="1100" b="1" dirty="0"/>
              <a:t>The model training for the BERT + InceptionV3 model lasted for only 3 epochs because of the use of early stopping. The accuracy plot indicated that the accuracy increased a bit for the first 2 epochs and then reduced and converged to approximately 67% for both the train and validation sets. However, in the loss plot, it was observed that after the 2nd epoch, the model showed an unusual behaviour where the loss increased for both the training and validation data. </a:t>
            </a:r>
            <a:endParaRPr lang="en-US" sz="700" b="1" dirty="0"/>
          </a:p>
        </p:txBody>
      </p:sp>
    </p:spTree>
    <p:extLst>
      <p:ext uri="{BB962C8B-B14F-4D97-AF65-F5344CB8AC3E}">
        <p14:creationId xmlns:p14="http://schemas.microsoft.com/office/powerpoint/2010/main" val="77409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D289-B259-B94E-883B-31CDB31F79B6}"/>
              </a:ext>
            </a:extLst>
          </p:cNvPr>
          <p:cNvSpPr>
            <a:spLocks noGrp="1"/>
          </p:cNvSpPr>
          <p:nvPr>
            <p:ph type="title"/>
          </p:nvPr>
        </p:nvSpPr>
        <p:spPr/>
        <p:txBody>
          <a:bodyPr/>
          <a:lstStyle/>
          <a:p>
            <a:r>
              <a:rPr lang="en-US" dirty="0"/>
              <a:t>RESULTS AND EVALUATION</a:t>
            </a:r>
          </a:p>
        </p:txBody>
      </p:sp>
      <p:sp>
        <p:nvSpPr>
          <p:cNvPr id="10" name="TextBox 9">
            <a:extLst>
              <a:ext uri="{FF2B5EF4-FFF2-40B4-BE49-F238E27FC236}">
                <a16:creationId xmlns:a16="http://schemas.microsoft.com/office/drawing/2014/main" id="{B52A52C6-31E4-05A7-A430-F4E16B4B5E19}"/>
              </a:ext>
            </a:extLst>
          </p:cNvPr>
          <p:cNvSpPr txBox="1"/>
          <p:nvPr/>
        </p:nvSpPr>
        <p:spPr>
          <a:xfrm>
            <a:off x="716972" y="2234168"/>
            <a:ext cx="5453737" cy="307777"/>
          </a:xfrm>
          <a:prstGeom prst="rect">
            <a:avLst/>
          </a:prstGeom>
          <a:noFill/>
        </p:spPr>
        <p:txBody>
          <a:bodyPr wrap="square" rtlCol="0">
            <a:spAutoFit/>
          </a:bodyPr>
          <a:lstStyle/>
          <a:p>
            <a:r>
              <a:rPr lang="en-IN" sz="1400" b="1" dirty="0" err="1"/>
              <a:t>XML_RoBERTa_CNN</a:t>
            </a:r>
            <a:r>
              <a:rPr lang="en-IN" sz="1400" b="1" dirty="0"/>
              <a:t> Multimodal Accuracy and Loss Plots </a:t>
            </a:r>
            <a:endParaRPr lang="en-US" sz="1400" dirty="0"/>
          </a:p>
        </p:txBody>
      </p:sp>
      <p:sp>
        <p:nvSpPr>
          <p:cNvPr id="21" name="TextBox 20">
            <a:extLst>
              <a:ext uri="{FF2B5EF4-FFF2-40B4-BE49-F238E27FC236}">
                <a16:creationId xmlns:a16="http://schemas.microsoft.com/office/drawing/2014/main" id="{A12810E1-BC5C-63EF-F365-CB5ECDAC2C8B}"/>
              </a:ext>
            </a:extLst>
          </p:cNvPr>
          <p:cNvSpPr txBox="1"/>
          <p:nvPr/>
        </p:nvSpPr>
        <p:spPr>
          <a:xfrm>
            <a:off x="7034645" y="2653635"/>
            <a:ext cx="4727863" cy="1785104"/>
          </a:xfrm>
          <a:prstGeom prst="rect">
            <a:avLst/>
          </a:prstGeom>
          <a:noFill/>
        </p:spPr>
        <p:txBody>
          <a:bodyPr wrap="square" rtlCol="0">
            <a:spAutoFit/>
          </a:bodyPr>
          <a:lstStyle/>
          <a:p>
            <a:pPr algn="just"/>
            <a:r>
              <a:rPr lang="en-IN" sz="1100" b="1" dirty="0"/>
              <a:t>The accuracy and loss plots for the final XML_RoBERTa + CNN multimodal algorithm lasted for 5 epochs because of the early stopping patience defined in the model training. The accuracy values for the train and validation data diverged substantially after the 2nd epoch wherein the training accuracy reached close to 73% and the validation accuracy reduced below 62% which represented overfitting of training data. The loss plot depicted that it reduced throughout the model training and reached a value of 0.51 and 0.72 at the final epoch for the train and validation data, respectively. </a:t>
            </a:r>
            <a:endParaRPr lang="en-US" sz="700" b="1" dirty="0"/>
          </a:p>
        </p:txBody>
      </p:sp>
      <p:pic>
        <p:nvPicPr>
          <p:cNvPr id="3" name="Picture 2" descr="Chart, line chart&#10;&#10;Description automatically generated">
            <a:extLst>
              <a:ext uri="{FF2B5EF4-FFF2-40B4-BE49-F238E27FC236}">
                <a16:creationId xmlns:a16="http://schemas.microsoft.com/office/drawing/2014/main" id="{64387B2C-80B2-04C9-4245-2F1DFBE220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971" y="2653635"/>
            <a:ext cx="2784477" cy="1818391"/>
          </a:xfrm>
          <a:prstGeom prst="rect">
            <a:avLst/>
          </a:prstGeom>
        </p:spPr>
      </p:pic>
      <p:pic>
        <p:nvPicPr>
          <p:cNvPr id="4" name="Picture 3" descr="Chart, line chart&#10;&#10;Description automatically generated">
            <a:extLst>
              <a:ext uri="{FF2B5EF4-FFF2-40B4-BE49-F238E27FC236}">
                <a16:creationId xmlns:a16="http://schemas.microsoft.com/office/drawing/2014/main" id="{F7C86E1A-65BB-9382-5C6D-CEF4243E8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8079" y="2635607"/>
            <a:ext cx="2679883" cy="1818391"/>
          </a:xfrm>
          <a:prstGeom prst="rect">
            <a:avLst/>
          </a:prstGeom>
        </p:spPr>
      </p:pic>
    </p:spTree>
    <p:extLst>
      <p:ext uri="{BB962C8B-B14F-4D97-AF65-F5344CB8AC3E}">
        <p14:creationId xmlns:p14="http://schemas.microsoft.com/office/powerpoint/2010/main" val="2967084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1451</TotalTime>
  <Words>1565</Words>
  <Application>Microsoft Macintosh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 Boardroom</vt:lpstr>
      <vt:lpstr>MULTI-MODAL FAKE NEWS AND TAMPERED IMAGE DETECTION USING TRANSFORMER AND CNN-BASED ALGORITHMS  </vt:lpstr>
      <vt:lpstr>INTRODUCTION</vt:lpstr>
      <vt:lpstr>OBJECTIVE &amp; RESEARCH MOTIVATION</vt:lpstr>
      <vt:lpstr>KEY LITERATURE REVIEW PAPERS</vt:lpstr>
      <vt:lpstr>PROCESS FLOW</vt:lpstr>
      <vt:lpstr>DETAILED MULTIMODAL ARCHITECTURE</vt:lpstr>
      <vt:lpstr>IMPLEMENTED MODEL SPECIFICATIONS</vt:lpstr>
      <vt:lpstr>RESULTS AND EVALUATION</vt:lpstr>
      <vt:lpstr>RESULTS AND EVALUATION</vt:lpstr>
      <vt:lpstr>RESULTS AND EVALUATION</vt:lpstr>
      <vt:lpstr>RESULTS AND EVALUATION</vt:lpstr>
      <vt:lpstr>DISCUSSION</vt:lpstr>
      <vt:lpstr>DISCUSSION &amp; CONCLUSION</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FAKE NEWS AND TAMPERED IMAGE DETECTION ACROSS DOMAINS IN MULTIPLE LANGUAGES </dc:title>
  <dc:creator>Prashant Digambar Waghela</dc:creator>
  <cp:lastModifiedBy>Prashant Digambar Waghela</cp:lastModifiedBy>
  <cp:revision>46</cp:revision>
  <dcterms:created xsi:type="dcterms:W3CDTF">2022-04-10T18:02:51Z</dcterms:created>
  <dcterms:modified xsi:type="dcterms:W3CDTF">2022-08-14T23:07:38Z</dcterms:modified>
</cp:coreProperties>
</file>