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8" r:id="rId4"/>
    <p:sldId id="267" r:id="rId5"/>
    <p:sldId id="264" r:id="rId6"/>
    <p:sldId id="265" r:id="rId7"/>
    <p:sldId id="266" r:id="rId8"/>
    <p:sldId id="258" r:id="rId9"/>
    <p:sldId id="262" r:id="rId10"/>
    <p:sldId id="259" r:id="rId11"/>
    <p:sldId id="260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978" y="1219200"/>
            <a:ext cx="10826044" cy="1182511"/>
          </a:xfrm>
        </p:spPr>
        <p:txBody>
          <a:bodyPr/>
          <a:lstStyle/>
          <a:p>
            <a:pPr algn="ctr"/>
            <a:r>
              <a:rPr lang="en-IN" sz="4000" dirty="0"/>
              <a:t>Suicidal Content Classification using Transformer-Based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3171" y="3770489"/>
            <a:ext cx="8825658" cy="1868311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Module</a:t>
            </a:r>
            <a:r>
              <a:rPr lang="en-US" dirty="0"/>
              <a:t>: data mining and machine learning 2</a:t>
            </a:r>
          </a:p>
          <a:p>
            <a:r>
              <a:rPr lang="en-US" b="1" dirty="0"/>
              <a:t>Lecturer</a:t>
            </a:r>
            <a:r>
              <a:rPr lang="en-US" dirty="0"/>
              <a:t>: DR. anu sahni </a:t>
            </a:r>
          </a:p>
          <a:p>
            <a:r>
              <a:rPr lang="en-US" b="1" dirty="0"/>
              <a:t>Student Name</a:t>
            </a:r>
            <a:r>
              <a:rPr lang="en-US" dirty="0"/>
              <a:t>: Prashant Waghela (x20207786)</a:t>
            </a:r>
          </a:p>
          <a:p>
            <a:r>
              <a:rPr lang="en-US" dirty="0"/>
              <a:t>                     	Tanmay Paranjape (</a:t>
            </a:r>
            <a:r>
              <a:rPr lang="en-IN" dirty="0"/>
              <a:t>x20101015 </a:t>
            </a:r>
            <a:r>
              <a:rPr lang="en-US" dirty="0"/>
              <a:t>)</a:t>
            </a:r>
          </a:p>
          <a:p>
            <a:r>
              <a:rPr lang="en-US" dirty="0"/>
              <a:t>			Vishal Patwardhan (</a:t>
            </a:r>
            <a:r>
              <a:rPr lang="en-IN" dirty="0"/>
              <a:t>x18190839 </a:t>
            </a:r>
            <a:r>
              <a:rPr lang="en-US" dirty="0"/>
              <a:t>)</a:t>
            </a:r>
          </a:p>
          <a:p>
            <a:r>
              <a:rPr lang="en-US" dirty="0"/>
              <a:t>                     	ankit nandwani (</a:t>
            </a:r>
            <a:r>
              <a:rPr lang="en-IE" dirty="0"/>
              <a:t>x20221266</a:t>
            </a:r>
            <a:r>
              <a:rPr lang="en-IN" dirty="0"/>
              <a:t> </a:t>
            </a:r>
            <a:r>
              <a:rPr lang="en-US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350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200"/>
              <a:t>Basic Understanding of USE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451" y="2702585"/>
            <a:ext cx="6495847" cy="206242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8626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Universal Sentence Encoder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Specifically trained for sentence Embedding</a:t>
            </a:r>
          </a:p>
          <a:p>
            <a:r>
              <a:rPr lang="en-IN" dirty="0"/>
              <a:t>It supports 16 different languages</a:t>
            </a:r>
          </a:p>
          <a:p>
            <a:r>
              <a:rPr lang="en-IN" dirty="0"/>
              <a:t>USE supports large texts hence it was ideal for this problem</a:t>
            </a:r>
          </a:p>
          <a:p>
            <a:r>
              <a:rPr lang="en-IN" dirty="0"/>
              <a:t>USE version 3 has been used which is of 800 MB</a:t>
            </a:r>
          </a:p>
          <a:p>
            <a:r>
              <a:rPr lang="en-IN" dirty="0"/>
              <a:t>The output of USE is in the form of 512 dimensional vector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93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3C2F-B764-7446-8CA0-9E9912A3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AA72E-D416-38F2-FF73-BBF220F1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62" y="1164658"/>
            <a:ext cx="9645592" cy="5083742"/>
          </a:xfrm>
        </p:spPr>
        <p:txBody>
          <a:bodyPr/>
          <a:lstStyle/>
          <a:p>
            <a:r>
              <a:rPr lang="en-IN" dirty="0"/>
              <a:t>LSTM with NLTK Results</a:t>
            </a:r>
          </a:p>
          <a:p>
            <a:pPr marL="0" indent="0">
              <a:buNone/>
            </a:pPr>
            <a:r>
              <a:rPr lang="en-IN" sz="1600" dirty="0"/>
              <a:t>Overall Accuracy:-  91%</a:t>
            </a:r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F66A0-89C5-7640-1660-F7D1D4DA4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19" y="2266382"/>
            <a:ext cx="5319513" cy="4138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B8133E-19A6-81E0-3EC9-223980870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721" y="2266382"/>
            <a:ext cx="5454259" cy="41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57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3C2F-B764-7446-8CA0-9E9912A3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AA72E-D416-38F2-FF73-BBF220F1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62" y="1164658"/>
            <a:ext cx="9645592" cy="5083742"/>
          </a:xfrm>
        </p:spPr>
        <p:txBody>
          <a:bodyPr/>
          <a:lstStyle/>
          <a:p>
            <a:r>
              <a:rPr lang="en-IN" dirty="0"/>
              <a:t>BERT with NLTK</a:t>
            </a:r>
          </a:p>
          <a:p>
            <a:pPr marL="0" indent="0">
              <a:buNone/>
            </a:pPr>
            <a:r>
              <a:rPr lang="en-IN" sz="1600" dirty="0"/>
              <a:t>Overall Accuracy:-  86.38%</a:t>
            </a:r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666CD9-226B-6F17-E181-EA8E1FF2D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37" y="2079057"/>
            <a:ext cx="5636457" cy="4326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038A39-BD49-A128-D382-1A5EFFEC0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429" y="2079057"/>
            <a:ext cx="5476775" cy="432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8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3C2F-B764-7446-8CA0-9E9912A3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AA72E-D416-38F2-FF73-BBF220F1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62" y="1164658"/>
            <a:ext cx="9645592" cy="5083742"/>
          </a:xfrm>
        </p:spPr>
        <p:txBody>
          <a:bodyPr/>
          <a:lstStyle/>
          <a:p>
            <a:r>
              <a:rPr lang="en-IN" dirty="0"/>
              <a:t>USE with NLTK</a:t>
            </a:r>
          </a:p>
          <a:p>
            <a:pPr marL="0" indent="0">
              <a:buNone/>
            </a:pPr>
            <a:r>
              <a:rPr lang="en-IN" sz="1600" dirty="0"/>
              <a:t>Overall Accuracy:-  91%</a:t>
            </a:r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2576D5-0BCD-2FCF-3B2A-E3A100141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12" y="2291783"/>
            <a:ext cx="5460027" cy="41134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1812AC-A348-100F-CC69-CFF15F589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750" y="2291783"/>
            <a:ext cx="5212738" cy="411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63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3C2F-B764-7446-8CA0-9E9912A3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AA72E-D416-38F2-FF73-BBF220F1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62" y="1164658"/>
            <a:ext cx="9645592" cy="5083742"/>
          </a:xfrm>
        </p:spPr>
        <p:txBody>
          <a:bodyPr/>
          <a:lstStyle/>
          <a:p>
            <a:r>
              <a:rPr lang="en-IN" sz="1600" dirty="0"/>
              <a:t>Accuracy is high and validation loss is comparatively low for the USE model in both testing and training phases.</a:t>
            </a:r>
          </a:p>
          <a:p>
            <a:r>
              <a:rPr lang="en-IN" sz="1600" dirty="0"/>
              <a:t>USE outperforms both LSTM &amp; BERT.</a:t>
            </a:r>
          </a:p>
          <a:p>
            <a:r>
              <a:rPr lang="en-IN" sz="1600" dirty="0"/>
              <a:t>For future reference, the USE model can be implemented with a notification module.</a:t>
            </a:r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D4B286-EB8B-165F-60A3-055442F7F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2726767"/>
            <a:ext cx="10789920" cy="274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04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A7F7-9DCD-752A-8648-75C9A518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en-IN" sz="6600" dirty="0">
                <a:solidFill>
                  <a:srgbClr val="92D05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297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25AE-61D4-2A40-A73E-57F3A18C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E6116-75E6-6E4B-9C0A-1EB1CB986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high suicide rate among people is due to multiple reasons. (Root Cause - Depression)</a:t>
            </a:r>
          </a:p>
          <a:p>
            <a:r>
              <a:rPr lang="en-IN" dirty="0"/>
              <a:t>If detected early a likely suicide attempt can be prevented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Research question: </a:t>
            </a:r>
            <a:endParaRPr lang="en-IN" b="1" dirty="0"/>
          </a:p>
          <a:p>
            <a:pPr marL="0" indent="0" algn="just">
              <a:buNone/>
            </a:pPr>
            <a:r>
              <a:rPr lang="en-IN" b="1" dirty="0"/>
              <a:t>To what extent will a Transformer based BERT and USE models effectively identify suicidal thoughts from the social media posts?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0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6341-4622-6E9A-D920-C577D1D1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9615D-9A14-0847-CD81-8A90D4874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Multiple ideas from the literature review were incorporated such as the use of NLTK for ideal text transformation, target class balancing, and the use of pre-trained Transformer based models for robust performance.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Papers: </a:t>
            </a:r>
          </a:p>
          <a:p>
            <a:pPr marL="0" indent="0" algn="just">
              <a:buNone/>
            </a:pPr>
            <a:r>
              <a:rPr lang="en-IN" sz="1100" dirty="0"/>
              <a:t>[3] “Fake news detection: A hybrid CNN-RNN based deep learning approach,” International Journal of Information Management Data Insights, vol. 1, no. 1, p. 100007, Apr. 2021, </a:t>
            </a:r>
            <a:r>
              <a:rPr lang="en-IN" sz="1100" dirty="0" err="1"/>
              <a:t>doi</a:t>
            </a:r>
            <a:r>
              <a:rPr lang="en-IN" sz="1100" dirty="0"/>
              <a:t>: 10.1016/j.jjimei.2020.100007.</a:t>
            </a:r>
            <a:r>
              <a:rPr lang="en-IN" dirty="0"/>
              <a:t>  </a:t>
            </a:r>
            <a:r>
              <a:rPr lang="en-IN" sz="1400" b="1" dirty="0"/>
              <a:t>(NLTK)</a:t>
            </a:r>
          </a:p>
          <a:p>
            <a:pPr marL="0" indent="0" algn="just">
              <a:buNone/>
            </a:pPr>
            <a:r>
              <a:rPr lang="en-IN" sz="1100" dirty="0"/>
              <a:t>[15] </a:t>
            </a:r>
            <a:r>
              <a:rPr lang="en-US" sz="1100" dirty="0" err="1"/>
              <a:t>Nikhileswar</a:t>
            </a:r>
            <a:r>
              <a:rPr lang="en-US" sz="1100" dirty="0"/>
              <a:t>, K., Vishal, D., </a:t>
            </a:r>
            <a:r>
              <a:rPr lang="en-US" sz="1100" dirty="0" err="1"/>
              <a:t>Sphoorthi</a:t>
            </a:r>
            <a:r>
              <a:rPr lang="en-US" sz="1100" dirty="0"/>
              <a:t>, L., &amp; </a:t>
            </a:r>
            <a:r>
              <a:rPr lang="en-US" sz="1100" dirty="0" err="1"/>
              <a:t>Fathimabi</a:t>
            </a:r>
            <a:r>
              <a:rPr lang="en-US" sz="1100" dirty="0"/>
              <a:t>, S. (2021). Suicide Ideation Detection in Social Media Forums. 2021 2nd International Conference on Smart Electronics and Communication (ICOSEC), 1741–1747. https://</a:t>
            </a:r>
            <a:r>
              <a:rPr lang="en-US" sz="1100" dirty="0" err="1"/>
              <a:t>doi.org</a:t>
            </a:r>
            <a:r>
              <a:rPr lang="en-US" sz="1100" dirty="0"/>
              <a:t>/10.1109/ICOSEC51865.2021.9591887  </a:t>
            </a:r>
            <a:r>
              <a:rPr lang="en-US" sz="1400" b="1" dirty="0"/>
              <a:t>(USE and target column balance</a:t>
            </a:r>
            <a:r>
              <a:rPr lang="en-US" sz="1400" dirty="0"/>
              <a:t>)</a:t>
            </a:r>
            <a:endParaRPr lang="en-IN" sz="1200" dirty="0"/>
          </a:p>
          <a:p>
            <a:pPr marL="0" indent="0" algn="just">
              <a:buNone/>
            </a:pPr>
            <a:endParaRPr lang="en-IN" sz="10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018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91FB-642D-85EF-4BCB-2B5AFC2D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2700"/>
              <a:t>Implementation FLow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834258-80DF-14B7-BE08-451EFC1E5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6" y="3072385"/>
            <a:ext cx="2869752" cy="2947415"/>
          </a:xfrm>
        </p:spPr>
        <p:txBody>
          <a:bodyPr>
            <a:normAutofit/>
          </a:bodyPr>
          <a:lstStyle/>
          <a:p>
            <a:endParaRPr lang="en-US" sz="1400" dirty="0"/>
          </a:p>
          <a:p>
            <a:pPr algn="just"/>
            <a:r>
              <a:rPr lang="en-US" sz="1400" dirty="0"/>
              <a:t>The diagram represents complete implementation flow mapped into 5-step KDD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64E34B-B844-3BC9-B684-3E21987B0B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51" y="1825644"/>
            <a:ext cx="6495847" cy="381631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8079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3CB10-6BA8-794A-8B2D-63DD9D50B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Data Mining Technique</a:t>
            </a:r>
            <a:br>
              <a:rPr lang="en-US" sz="3300"/>
            </a:br>
            <a:r>
              <a:rPr lang="en-US" sz="3300"/>
              <a:t>Model 1 - LSTM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E91F1-1C30-884A-9B46-4F9C2A6D1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 is LSTM (Long Short-Term Memory)?</a:t>
            </a:r>
          </a:p>
          <a:p>
            <a:r>
              <a:rPr lang="en-US">
                <a:solidFill>
                  <a:schemeClr val="bg1"/>
                </a:solidFill>
              </a:rPr>
              <a:t>How LSTM works?</a:t>
            </a:r>
          </a:p>
          <a:p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909EF3-A117-CA42-9969-D2EFD9DDE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3084529"/>
            <a:ext cx="5451627" cy="258952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137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1376-30A0-F440-8CDF-1E4A0319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Technique</a:t>
            </a:r>
            <a:br>
              <a:rPr lang="en-US" dirty="0"/>
            </a:br>
            <a:r>
              <a:rPr lang="en-US" dirty="0"/>
              <a:t>Model 1 -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0A0D4-1E34-6E49-A688-A2C53CB9D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layer -  Embedded layer which defines each word with a vector length of 40.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layer – LSTM layer with 200 memory units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layer – Dropout layer with the rate of 0.7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4</a:t>
            </a:r>
            <a:r>
              <a:rPr lang="en-GB" baseline="30000" dirty="0"/>
              <a:t>th</a:t>
            </a:r>
            <a:r>
              <a:rPr lang="en-GB" dirty="0"/>
              <a:t> layer – Dense layer with 64 neurons with sigmoid function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5</a:t>
            </a:r>
            <a:r>
              <a:rPr lang="en-GB" baseline="30000" dirty="0"/>
              <a:t>th</a:t>
            </a:r>
            <a:r>
              <a:rPr lang="en-GB" dirty="0"/>
              <a:t> layer - Dropout layer with the rate of 0.7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6</a:t>
            </a:r>
            <a:r>
              <a:rPr lang="en-GB" baseline="30000" dirty="0"/>
              <a:t>th</a:t>
            </a:r>
            <a:r>
              <a:rPr lang="en-GB" dirty="0"/>
              <a:t> layer – Dense layer with single neuron with sigmoid function to predict the output in the between -1 and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65B2-5BC3-684D-B10B-BD6D4112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Technique</a:t>
            </a:r>
            <a:br>
              <a:rPr lang="en-US" dirty="0"/>
            </a:br>
            <a:r>
              <a:rPr lang="en-US" dirty="0"/>
              <a:t>Model 1 -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B1F77-255B-B84E-BB6C-A24F85F57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Compilation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Log Loss function – binary </a:t>
            </a:r>
            <a:r>
              <a:rPr lang="en-US" dirty="0" err="1"/>
              <a:t>crossentropy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Optimizer – ADAM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Epochs – 10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Batch size - 12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0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BERT Works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BERT ( Bidirectional Encoder Representations from Transformers)</a:t>
            </a:r>
          </a:p>
          <a:p>
            <a:r>
              <a:rPr lang="en-IN" dirty="0"/>
              <a:t>Developed by Google using 2500M words of </a:t>
            </a:r>
            <a:r>
              <a:rPr lang="en-IN" dirty="0" err="1"/>
              <a:t>wikipedia</a:t>
            </a:r>
            <a:endParaRPr lang="en-IN" dirty="0"/>
          </a:p>
          <a:p>
            <a:r>
              <a:rPr lang="en-IN" dirty="0"/>
              <a:t>Pretrained using Mask Language Modeling (MLM) &amp; Next sentence prediction (NSP)</a:t>
            </a:r>
          </a:p>
          <a:p>
            <a:r>
              <a:rPr lang="en-IN" dirty="0"/>
              <a:t>Widely used for Language representations, sensitive content detection as well as for Time series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54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600"/>
              <a:t>Basic Understanding of BERT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6BDDC1-3B8A-4ED1-9384-28046DA7D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A4C54E1D-046B-434B-8B3E-C179D991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031" y="965595"/>
            <a:ext cx="5587410" cy="4773591"/>
          </a:xfrm>
          <a:prstGeom prst="rect">
            <a:avLst/>
          </a:prstGeom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D62FCDA-81D0-4D28-B17F-CC6E32068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0602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271</TotalTime>
  <Words>585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3</vt:lpstr>
      <vt:lpstr>Ion</vt:lpstr>
      <vt:lpstr>Suicidal Content Classification using Transformer-Based Algorithms</vt:lpstr>
      <vt:lpstr>Introduction</vt:lpstr>
      <vt:lpstr>Literature Review</vt:lpstr>
      <vt:lpstr>Implementation FLow</vt:lpstr>
      <vt:lpstr>Data Mining Technique Model 1 - LSTM</vt:lpstr>
      <vt:lpstr>Data Mining Technique Model 1 - LSTM</vt:lpstr>
      <vt:lpstr>Data Mining Technique Model 1 - LSTM</vt:lpstr>
      <vt:lpstr>How BERT Works ?</vt:lpstr>
      <vt:lpstr>Basic Understanding of BERT</vt:lpstr>
      <vt:lpstr>Basic Understanding of USE</vt:lpstr>
      <vt:lpstr>Universal Sentence Encoder</vt:lpstr>
      <vt:lpstr>Results</vt:lpstr>
      <vt:lpstr>Results</vt:lpstr>
      <vt:lpstr>Results</vt:lpstr>
      <vt:lpstr>Conclusion &amp;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Ankit Nandwani</cp:lastModifiedBy>
  <cp:revision>32</cp:revision>
  <dcterms:created xsi:type="dcterms:W3CDTF">2022-05-09T09:30:17Z</dcterms:created>
  <dcterms:modified xsi:type="dcterms:W3CDTF">2022-05-09T17:47:10Z</dcterms:modified>
</cp:coreProperties>
</file>