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F9F97-20C7-459F-A040-E65DB4ABE93A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ACE3-973D-40BA-A274-9807D7157B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9C82C0-2F8C-4E03-9506-A2887B9AE2A8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4C8CA6-542A-4B27-93E5-818DC8195CB6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92FBB2-EC19-4043-B3C2-D5BF5598EC88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CCDDAA-AE78-47AE-981A-918E7ECCFBCB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9EA469-F7F2-4537-BA50-C6A6054FFC5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3A709F-C833-4519-91B8-701917940BB9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596186-BD78-4EE4-AFAD-43E0141CE016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015E57-499C-4535-8BED-665248A32C2B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ED3F5A-102F-4DA4-83CC-CF0ADD97B782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B104F4-F6E0-48CC-B73D-310DAEB48365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03A3D3-0025-4BAB-AF70-57A48DB794AE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275EC4-9168-4771-B581-9ADF64DC6269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A8A381-23CB-4E08-B25F-067B36C22012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AD512F-BA35-4386-BBD9-0D82E2A610DA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22A8-1B92-47BA-8807-227190A5B628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CC3A-2729-4B55-8A2B-181FA9BC2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/>
              <a:t>Hill Climbing</a:t>
            </a:r>
            <a:endParaRPr lang="en-GB" b="1" i="0" u="sng">
              <a:solidFill>
                <a:schemeClr val="tx1"/>
              </a:solidFill>
            </a:endParaRP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295400" y="1066800"/>
          <a:ext cx="7086600" cy="5437188"/>
        </p:xfrm>
        <a:graphic>
          <a:graphicData uri="http://schemas.openxmlformats.org/presentationml/2006/ole">
            <p:oleObj spid="_x0000_s1026" name="Worksheet" r:id="rId3" imgW="5210556" imgH="3210154" progId="Excel.Sheet.8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Other drawbacks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09600" y="4038600"/>
            <a:ext cx="784860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Ridge = sequence of local maxima difficult for greedy algorithms to navigate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Plateau = an area of the state space where the evaluation function is flat.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295400"/>
            <a:ext cx="3810000" cy="2416175"/>
          </a:xfrm>
        </p:spPr>
      </p:pic>
      <p:pic>
        <p:nvPicPr>
          <p:cNvPr id="1434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187950" y="1143000"/>
            <a:ext cx="2254250" cy="24161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Performance of hill-climbing on 8-queens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Randomly generated 8-queens starting states…</a:t>
            </a:r>
          </a:p>
          <a:p>
            <a:pPr eaLnBrk="1" hangingPunct="1"/>
            <a:r>
              <a:rPr lang="en-US" dirty="0" smtClean="0"/>
              <a:t>14</a:t>
            </a:r>
            <a:r>
              <a:rPr lang="en-US" dirty="0" smtClean="0"/>
              <a:t>% the time it solves the problem</a:t>
            </a:r>
          </a:p>
          <a:p>
            <a:pPr eaLnBrk="1" hangingPunct="1"/>
            <a:r>
              <a:rPr lang="en-US" dirty="0" smtClean="0"/>
              <a:t>86</a:t>
            </a:r>
            <a:r>
              <a:rPr lang="en-US" dirty="0" smtClean="0"/>
              <a:t>% of the time it get stuck at a local minimum</a:t>
            </a:r>
          </a:p>
          <a:p>
            <a:pPr eaLnBrk="1" hangingPunct="1"/>
            <a:r>
              <a:rPr lang="en-US" dirty="0" smtClean="0"/>
              <a:t>However</a:t>
            </a:r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Takes only 4 steps on average when it succeeds </a:t>
            </a:r>
          </a:p>
          <a:p>
            <a:pPr lvl="1" eaLnBrk="1" hangingPunct="1"/>
            <a:r>
              <a:rPr lang="en-US" dirty="0" smtClean="0"/>
              <a:t>And 3 on average when it gets stuck</a:t>
            </a:r>
          </a:p>
          <a:p>
            <a:pPr lvl="1" eaLnBrk="1" hangingPunct="1"/>
            <a:r>
              <a:rPr lang="en-US" dirty="0" smtClean="0"/>
              <a:t>(for a state space with ~17 million states)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solution…sideways moves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If no downhill (uphill) moves, allow sideways moves in hope that algorithm can escape</a:t>
            </a:r>
          </a:p>
          <a:p>
            <a:pPr lvl="1" eaLnBrk="1" hangingPunct="1"/>
            <a:r>
              <a:rPr lang="en-US" dirty="0" smtClean="0"/>
              <a:t>Need to place a limit on the possible number of sideways moves to avoid infinite loops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/>
              <a:t>8-queens</a:t>
            </a:r>
          </a:p>
          <a:p>
            <a:pPr lvl="1" eaLnBrk="1" hangingPunct="1"/>
            <a:r>
              <a:rPr lang="en-US" dirty="0" smtClean="0"/>
              <a:t>Now allow sideways moves with a limit of 100</a:t>
            </a:r>
          </a:p>
          <a:p>
            <a:pPr lvl="1" eaLnBrk="1" hangingPunct="1"/>
            <a:r>
              <a:rPr lang="en-US" dirty="0" smtClean="0"/>
              <a:t>Raises percentage of problem instances solved  from 14 to 94%</a:t>
            </a:r>
          </a:p>
          <a:p>
            <a:pPr lvl="1" eaLnBrk="1" hangingPunct="1"/>
            <a:r>
              <a:rPr lang="en-US" dirty="0" smtClean="0"/>
              <a:t>However</a:t>
            </a:r>
            <a:r>
              <a:rPr lang="en-US" dirty="0" smtClean="0"/>
              <a:t>….</a:t>
            </a:r>
          </a:p>
          <a:p>
            <a:pPr lvl="2" eaLnBrk="1" hangingPunct="1"/>
            <a:r>
              <a:rPr lang="en-US" dirty="0" smtClean="0"/>
              <a:t>21 steps for every successful solution</a:t>
            </a:r>
          </a:p>
          <a:p>
            <a:pPr lvl="2" eaLnBrk="1" hangingPunct="1"/>
            <a:r>
              <a:rPr lang="en-US" dirty="0" smtClean="0"/>
              <a:t>64 for each failure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variations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Stochastic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Random selection among the uphill moves.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The selection probability can vary with the steepness of the uphill move.</a:t>
            </a:r>
          </a:p>
          <a:p>
            <a:pPr lvl="1" eaLnBrk="1" hangingPunct="1">
              <a:lnSpc>
                <a:spcPct val="90000"/>
              </a:lnSpc>
            </a:pPr>
            <a:endParaRPr lang="en-US" sz="15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First-choice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stochastic hill climbing by generating successors randomly until a better one is found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Useful when there are a very large number of successors</a:t>
            </a:r>
          </a:p>
          <a:p>
            <a:pPr lvl="1" eaLnBrk="1" hangingPunct="1">
              <a:lnSpc>
                <a:spcPct val="90000"/>
              </a:lnSpc>
            </a:pPr>
            <a:endParaRPr lang="en-US" sz="15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Random-restart hill-climbing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Tries to avoid getting stuck in local maxima</a:t>
            </a:r>
            <a:r>
              <a:rPr lang="en-US" sz="170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with random restarts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Different variations</a:t>
            </a:r>
          </a:p>
          <a:p>
            <a:pPr lvl="1" eaLnBrk="1" hangingPunct="1"/>
            <a:r>
              <a:rPr lang="en-US" smtClean="0"/>
              <a:t>For each restart: run until termination v. run for a fixed time</a:t>
            </a:r>
          </a:p>
          <a:p>
            <a:pPr lvl="1" eaLnBrk="1" hangingPunct="1"/>
            <a:r>
              <a:rPr lang="en-US" smtClean="0"/>
              <a:t>Run a fixed number of restarts or run indefinitely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Analysis</a:t>
            </a:r>
          </a:p>
          <a:p>
            <a:pPr lvl="1" eaLnBrk="1" hangingPunct="1"/>
            <a:r>
              <a:rPr lang="en-US" smtClean="0"/>
              <a:t>Say each search has probability p of success</a:t>
            </a:r>
          </a:p>
          <a:p>
            <a:pPr lvl="2" eaLnBrk="1" hangingPunct="1"/>
            <a:r>
              <a:rPr lang="en-US" smtClean="0"/>
              <a:t>E.g., for 8-queens, p = 0.14 with no sideways moves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Expected number of restarts?</a:t>
            </a:r>
          </a:p>
          <a:p>
            <a:pPr lvl="1" eaLnBrk="1" hangingPunct="1"/>
            <a:r>
              <a:rPr lang="en-US" smtClean="0"/>
              <a:t>Expected number of steps taken? 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beam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Keep track of </a:t>
            </a:r>
            <a:r>
              <a:rPr lang="en-US" sz="1600" i="1" smtClean="0"/>
              <a:t>k</a:t>
            </a:r>
            <a:r>
              <a:rPr lang="en-US" sz="1600" smtClean="0"/>
              <a:t> states instead of one</a:t>
            </a:r>
          </a:p>
          <a:p>
            <a:pPr lvl="1" eaLnBrk="1" hangingPunct="1"/>
            <a:r>
              <a:rPr lang="en-US" sz="1500" smtClean="0"/>
              <a:t>Initially: </a:t>
            </a:r>
            <a:r>
              <a:rPr lang="en-US" sz="1500" i="1" smtClean="0"/>
              <a:t>k</a:t>
            </a:r>
            <a:r>
              <a:rPr lang="en-US" sz="1500" smtClean="0"/>
              <a:t> randomly selected states</a:t>
            </a:r>
          </a:p>
          <a:p>
            <a:pPr lvl="1" eaLnBrk="1" hangingPunct="1"/>
            <a:r>
              <a:rPr lang="en-US" sz="1500" smtClean="0"/>
              <a:t>Next: determine all  successors of </a:t>
            </a:r>
            <a:r>
              <a:rPr lang="en-US" sz="1500" i="1" smtClean="0"/>
              <a:t>k</a:t>
            </a:r>
            <a:r>
              <a:rPr lang="en-US" sz="1500" smtClean="0"/>
              <a:t> states</a:t>
            </a:r>
          </a:p>
          <a:p>
            <a:pPr lvl="1" eaLnBrk="1" hangingPunct="1"/>
            <a:r>
              <a:rPr lang="en-US" sz="1500" smtClean="0"/>
              <a:t>If any of successors is goal </a:t>
            </a:r>
            <a:r>
              <a:rPr lang="en-US" sz="1500" smtClean="0">
                <a:sym typeface="Symbol" pitchFamily="18" charset="2"/>
              </a:rPr>
              <a:t></a:t>
            </a:r>
            <a:r>
              <a:rPr lang="en-US" sz="1500" smtClean="0"/>
              <a:t> finished</a:t>
            </a:r>
          </a:p>
          <a:p>
            <a:pPr lvl="1" eaLnBrk="1" hangingPunct="1"/>
            <a:r>
              <a:rPr lang="en-US" sz="1500" smtClean="0"/>
              <a:t>Else select </a:t>
            </a:r>
            <a:r>
              <a:rPr lang="en-US" sz="1500" i="1" smtClean="0"/>
              <a:t>k</a:t>
            </a:r>
            <a:r>
              <a:rPr lang="en-US" sz="1500" smtClean="0"/>
              <a:t> best  from successors and repeat.</a:t>
            </a:r>
          </a:p>
          <a:p>
            <a:pPr lvl="1" eaLnBrk="1" hangingPunct="1"/>
            <a:endParaRPr lang="en-US" sz="1500" smtClean="0"/>
          </a:p>
          <a:p>
            <a:pPr eaLnBrk="1" hangingPunct="1"/>
            <a:r>
              <a:rPr lang="en-US" sz="1600" smtClean="0"/>
              <a:t>Major difference with random-restart search</a:t>
            </a:r>
          </a:p>
          <a:p>
            <a:pPr lvl="1" eaLnBrk="1" hangingPunct="1"/>
            <a:r>
              <a:rPr lang="en-US" sz="1500" smtClean="0"/>
              <a:t>Information is shared among </a:t>
            </a:r>
            <a:r>
              <a:rPr lang="en-US" sz="1500" i="1" smtClean="0"/>
              <a:t>k</a:t>
            </a:r>
            <a:r>
              <a:rPr lang="en-US" sz="1500" smtClean="0"/>
              <a:t> search threads.</a:t>
            </a:r>
          </a:p>
          <a:p>
            <a:pPr lvl="1" eaLnBrk="1" hangingPunct="1"/>
            <a:endParaRPr lang="en-US" sz="1500" smtClean="0"/>
          </a:p>
          <a:p>
            <a:pPr eaLnBrk="1" hangingPunct="1"/>
            <a:r>
              <a:rPr lang="en-US" sz="1600" smtClean="0"/>
              <a:t>Can suffer from lack of diversity.</a:t>
            </a:r>
          </a:p>
          <a:p>
            <a:pPr lvl="1" eaLnBrk="1" hangingPunct="1"/>
            <a:r>
              <a:rPr lang="en-US" sz="1500" smtClean="0"/>
              <a:t>Stochastic beam search</a:t>
            </a:r>
          </a:p>
          <a:p>
            <a:pPr lvl="2" eaLnBrk="1" hangingPunct="1"/>
            <a:r>
              <a:rPr lang="en-US" sz="1500" smtClean="0"/>
              <a:t>choose k successors proportional to state quality.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Search using Simulated Annealing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919163"/>
            <a:ext cx="7848600" cy="50292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1600" dirty="0" smtClean="0"/>
              <a:t>Simulated Annealing = hill-climbing with non-deterministic search</a:t>
            </a:r>
            <a:br>
              <a:rPr lang="en-US" sz="1600" dirty="0" smtClean="0"/>
            </a:br>
            <a:r>
              <a:rPr lang="en-US" dirty="0" smtClean="0"/>
              <a:t>Basic </a:t>
            </a:r>
            <a:r>
              <a:rPr lang="en-US" dirty="0" smtClean="0"/>
              <a:t>ideas:</a:t>
            </a:r>
          </a:p>
          <a:p>
            <a:pPr lvl="1" eaLnBrk="1" hangingPunct="1"/>
            <a:r>
              <a:rPr lang="en-US" dirty="0" smtClean="0"/>
              <a:t>like hill-climbing identify the quality of the local improvements</a:t>
            </a:r>
          </a:p>
          <a:p>
            <a:pPr lvl="1" eaLnBrk="1" hangingPunct="1"/>
            <a:r>
              <a:rPr lang="en-US" dirty="0" smtClean="0"/>
              <a:t>instead of picking the best move, pick one randomly </a:t>
            </a:r>
          </a:p>
          <a:p>
            <a:pPr lvl="1" eaLnBrk="1" hangingPunct="1"/>
            <a:r>
              <a:rPr lang="en-US" dirty="0" smtClean="0"/>
              <a:t>say the change in objective function is </a:t>
            </a:r>
            <a:r>
              <a:rPr lang="en-US" dirty="0" smtClean="0">
                <a:latin typeface="Symbol" pitchFamily="18" charset="2"/>
              </a:rPr>
              <a:t>d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is positive, then move to that state</a:t>
            </a:r>
          </a:p>
          <a:p>
            <a:pPr lvl="1" eaLnBrk="1" hangingPunct="1"/>
            <a:r>
              <a:rPr lang="en-US" dirty="0" smtClean="0"/>
              <a:t>otherwise: </a:t>
            </a:r>
          </a:p>
          <a:p>
            <a:pPr lvl="2" eaLnBrk="1" hangingPunct="1"/>
            <a:r>
              <a:rPr lang="en-US" dirty="0" smtClean="0"/>
              <a:t>move to this state with probability proportional to </a:t>
            </a:r>
            <a:r>
              <a:rPr lang="en-US" dirty="0" smtClean="0">
                <a:latin typeface="Symbol" pitchFamily="18" charset="2"/>
              </a:rPr>
              <a:t>d</a:t>
            </a:r>
          </a:p>
          <a:p>
            <a:pPr lvl="2" eaLnBrk="1" hangingPunct="1"/>
            <a:r>
              <a:rPr lang="en-US" dirty="0" smtClean="0"/>
              <a:t>thus: worse moves (very large negative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) are executed less often</a:t>
            </a:r>
          </a:p>
          <a:p>
            <a:pPr lvl="1" eaLnBrk="1" hangingPunct="1"/>
            <a:r>
              <a:rPr lang="en-US" dirty="0" smtClean="0"/>
              <a:t>however, there is always a chance of escaping from local maxima</a:t>
            </a:r>
          </a:p>
          <a:p>
            <a:pPr lvl="1" eaLnBrk="1" hangingPunct="1"/>
            <a:r>
              <a:rPr lang="en-US" dirty="0" smtClean="0"/>
              <a:t>over time, make it less likely to accept locally bad moves</a:t>
            </a:r>
          </a:p>
          <a:p>
            <a:pPr lvl="1" eaLnBrk="1" hangingPunct="1"/>
            <a:r>
              <a:rPr lang="en-US" dirty="0" smtClean="0"/>
              <a:t>(Can also make the size of the move random as well, i.e., allow “large” steps in state space)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000" smtClean="0"/>
              <a:t>Physical Interpretation of Simulated Annealing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Annealing = physical process of cooling a liquid or metal until particles achieve a certain frozen crystal state</a:t>
            </a:r>
          </a:p>
          <a:p>
            <a:pPr lvl="2" eaLnBrk="1" hangingPunct="1">
              <a:defRPr/>
            </a:pPr>
            <a:r>
              <a:rPr lang="en-US" dirty="0" smtClean="0"/>
              <a:t>simulated annealing:</a:t>
            </a:r>
          </a:p>
          <a:p>
            <a:pPr lvl="3" eaLnBrk="1" hangingPunct="1">
              <a:defRPr/>
            </a:pPr>
            <a:r>
              <a:rPr lang="en-US" dirty="0" smtClean="0"/>
              <a:t> free variables are like particles</a:t>
            </a:r>
          </a:p>
          <a:p>
            <a:pPr lvl="3" eaLnBrk="1" hangingPunct="1">
              <a:defRPr/>
            </a:pPr>
            <a:r>
              <a:rPr lang="en-US" dirty="0" smtClean="0"/>
              <a:t> seek “low energy” (high quality) configuration</a:t>
            </a:r>
          </a:p>
          <a:p>
            <a:pPr lvl="3" eaLnBrk="1" hangingPunct="1">
              <a:defRPr/>
            </a:pPr>
            <a:r>
              <a:rPr lang="en-US" dirty="0" smtClean="0"/>
              <a:t>get this by slowly reducing temperature T, which particles move around randomly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Simulated annealing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/>
              <a:t>function</a:t>
            </a:r>
            <a:r>
              <a:rPr lang="en-US" sz="1400" smtClean="0"/>
              <a:t> SIMULATED-ANNEALING( </a:t>
            </a:r>
            <a:r>
              <a:rPr lang="en-US" sz="1400" i="1" smtClean="0"/>
              <a:t>problem, schedule</a:t>
            </a:r>
            <a:r>
              <a:rPr lang="en-US" sz="1400" smtClean="0"/>
              <a:t>) </a:t>
            </a:r>
            <a:r>
              <a:rPr lang="en-US" sz="1400" b="1" smtClean="0"/>
              <a:t>return</a:t>
            </a:r>
            <a:r>
              <a:rPr lang="en-US" sz="1400" smtClean="0"/>
              <a:t> a solution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</a:t>
            </a:r>
            <a:r>
              <a:rPr lang="en-US" sz="1400" b="1" smtClean="0"/>
              <a:t>input:</a:t>
            </a:r>
            <a:r>
              <a:rPr lang="en-US" sz="1400" smtClean="0"/>
              <a:t> </a:t>
            </a:r>
            <a:r>
              <a:rPr lang="en-US" sz="1400" i="1" smtClean="0"/>
              <a:t>problem</a:t>
            </a:r>
            <a:r>
              <a:rPr lang="en-US" sz="1400" smtClean="0"/>
              <a:t>, a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	</a:t>
            </a:r>
            <a:r>
              <a:rPr lang="en-US" sz="1400" i="1" smtClean="0"/>
              <a:t>schedule</a:t>
            </a:r>
            <a:r>
              <a:rPr lang="en-US" sz="1400" smtClean="0"/>
              <a:t>, a mapping from time to temperature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i="1" smtClean="0"/>
              <a:t>	</a:t>
            </a:r>
            <a:r>
              <a:rPr lang="en-US" sz="1400" b="1" smtClean="0"/>
              <a:t>local variables: </a:t>
            </a:r>
            <a:r>
              <a:rPr lang="en-US" sz="1400" i="1" smtClean="0"/>
              <a:t>current</a:t>
            </a:r>
            <a:r>
              <a:rPr lang="en-US" sz="1400" b="1" smtClean="0"/>
              <a:t>, </a:t>
            </a:r>
            <a:r>
              <a:rPr lang="en-US" sz="1400" smtClean="0"/>
              <a:t>a node.</a:t>
            </a:r>
            <a:endParaRPr lang="en-US" sz="1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/>
              <a:t>			 </a:t>
            </a:r>
            <a:r>
              <a:rPr lang="en-US" sz="1400" i="1" smtClean="0"/>
              <a:t>next</a:t>
            </a:r>
            <a:r>
              <a:rPr lang="en-US" sz="1400" b="1" smtClean="0"/>
              <a:t>, </a:t>
            </a:r>
            <a:r>
              <a:rPr lang="en-US" sz="1400" smtClean="0"/>
              <a:t>a node.</a:t>
            </a:r>
            <a:endParaRPr lang="en-US" sz="1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/>
              <a:t>			</a:t>
            </a:r>
            <a:r>
              <a:rPr lang="en-US" sz="1400" i="1" smtClean="0"/>
              <a:t>T</a:t>
            </a:r>
            <a:r>
              <a:rPr lang="en-US" sz="1400" b="1" smtClean="0"/>
              <a:t>, </a:t>
            </a:r>
            <a:r>
              <a:rPr lang="en-US" sz="1400" smtClean="0"/>
              <a:t>a “temperature” controlling the probability of downward steps</a:t>
            </a:r>
            <a:endParaRPr lang="en-US" sz="1400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i="1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i="1" smtClean="0"/>
              <a:t>	current </a:t>
            </a:r>
            <a:r>
              <a:rPr lang="en-US" sz="1400" i="1" smtClean="0">
                <a:sym typeface="Symbol" pitchFamily="18" charset="2"/>
              </a:rPr>
              <a:t> </a:t>
            </a:r>
            <a:r>
              <a:rPr lang="en-US" sz="1400" smtClean="0"/>
              <a:t>MAKE-NODE(INITIAL-STATE[</a:t>
            </a:r>
            <a:r>
              <a:rPr lang="en-US" sz="1400" i="1" smtClean="0"/>
              <a:t>problem</a:t>
            </a:r>
            <a:r>
              <a:rPr lang="en-US" sz="1400" smtClean="0"/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</a:t>
            </a:r>
            <a:r>
              <a:rPr lang="en-US" sz="1400" b="1" smtClean="0"/>
              <a:t>for t </a:t>
            </a:r>
            <a:r>
              <a:rPr lang="en-US" sz="1400" b="1" smtClean="0">
                <a:sym typeface="Symbol" pitchFamily="18" charset="2"/>
              </a:rPr>
              <a:t> </a:t>
            </a:r>
            <a:r>
              <a:rPr lang="en-US" sz="1400" b="1" smtClean="0"/>
              <a:t>1 to ∞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/>
              <a:t>		</a:t>
            </a:r>
            <a:r>
              <a:rPr lang="en-US" sz="1400" i="1" smtClean="0"/>
              <a:t>T </a:t>
            </a:r>
            <a:r>
              <a:rPr lang="en-US" sz="1400" i="1" smtClean="0">
                <a:sym typeface="Symbol" pitchFamily="18" charset="2"/>
              </a:rPr>
              <a:t> </a:t>
            </a:r>
            <a:r>
              <a:rPr lang="en-US" sz="1400" i="1" smtClean="0"/>
              <a:t>schedule</a:t>
            </a:r>
            <a:r>
              <a:rPr lang="en-US" sz="1400" smtClean="0"/>
              <a:t>[</a:t>
            </a:r>
            <a:r>
              <a:rPr lang="en-US" sz="1400" i="1" smtClean="0"/>
              <a:t>t</a:t>
            </a:r>
            <a:r>
              <a:rPr lang="en-US" sz="1400" smtClean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	</a:t>
            </a:r>
            <a:r>
              <a:rPr lang="en-US" sz="1400" b="1" smtClean="0"/>
              <a:t>if</a:t>
            </a:r>
            <a:r>
              <a:rPr lang="en-US" sz="1400" smtClean="0"/>
              <a:t> </a:t>
            </a:r>
            <a:r>
              <a:rPr lang="en-US" sz="1400" i="1" smtClean="0"/>
              <a:t>T = 0</a:t>
            </a:r>
            <a:r>
              <a:rPr lang="en-US" sz="1400" smtClean="0"/>
              <a:t> </a:t>
            </a:r>
            <a:r>
              <a:rPr lang="en-US" sz="1400" b="1" smtClean="0"/>
              <a:t>then return</a:t>
            </a:r>
            <a:r>
              <a:rPr lang="en-US" sz="1400" smtClean="0"/>
              <a:t> </a:t>
            </a:r>
            <a:r>
              <a:rPr lang="en-US" sz="1400" i="1" smtClean="0"/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/>
              <a:t>		</a:t>
            </a:r>
            <a:r>
              <a:rPr lang="en-US" sz="1400" i="1" smtClean="0"/>
              <a:t>next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 </a:t>
            </a:r>
            <a:r>
              <a:rPr lang="en-US" sz="1400" smtClean="0"/>
              <a:t>a randomly selected successor of </a:t>
            </a:r>
            <a:r>
              <a:rPr lang="en-US" sz="1400" i="1" smtClean="0"/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i="1" smtClean="0"/>
              <a:t>		∆E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 </a:t>
            </a:r>
            <a:r>
              <a:rPr lang="en-US" sz="1400" i="1" smtClean="0"/>
              <a:t> </a:t>
            </a:r>
            <a:r>
              <a:rPr lang="en-US" sz="1400" smtClean="0"/>
              <a:t>VALUE[</a:t>
            </a:r>
            <a:r>
              <a:rPr lang="en-US" sz="1400" i="1" smtClean="0"/>
              <a:t>next</a:t>
            </a:r>
            <a:r>
              <a:rPr lang="en-US" sz="1400" smtClean="0"/>
              <a:t>] - VALUE[</a:t>
            </a:r>
            <a:r>
              <a:rPr lang="en-US" sz="1400" i="1" smtClean="0"/>
              <a:t>current</a:t>
            </a:r>
            <a:r>
              <a:rPr lang="en-US" sz="1400" smtClean="0"/>
              <a:t>]</a:t>
            </a:r>
            <a:endParaRPr lang="en-US" sz="1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	</a:t>
            </a:r>
            <a:r>
              <a:rPr lang="en-US" sz="1400" b="1" smtClean="0"/>
              <a:t>if</a:t>
            </a:r>
            <a:r>
              <a:rPr lang="en-US" sz="1400" smtClean="0"/>
              <a:t> </a:t>
            </a:r>
            <a:r>
              <a:rPr lang="en-US" sz="1400" i="1" smtClean="0"/>
              <a:t>∆E &gt; </a:t>
            </a:r>
            <a:r>
              <a:rPr lang="en-US" sz="1400" smtClean="0"/>
              <a:t>0 </a:t>
            </a:r>
            <a:r>
              <a:rPr lang="en-US" sz="1400" b="1" smtClean="0"/>
              <a:t>then </a:t>
            </a:r>
            <a:r>
              <a:rPr lang="en-US" sz="1400" i="1" smtClean="0"/>
              <a:t>current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 </a:t>
            </a:r>
            <a:r>
              <a:rPr lang="en-US" sz="1400" i="1" smtClean="0"/>
              <a:t>next </a:t>
            </a:r>
            <a:endParaRPr lang="en-US" sz="1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		</a:t>
            </a:r>
            <a:r>
              <a:rPr lang="en-US" sz="1400" b="1" smtClean="0"/>
              <a:t>else</a:t>
            </a:r>
            <a:r>
              <a:rPr lang="en-US" sz="1400" smtClean="0"/>
              <a:t> </a:t>
            </a:r>
            <a:r>
              <a:rPr lang="en-US" sz="1400" i="1" smtClean="0"/>
              <a:t>current</a:t>
            </a:r>
            <a:r>
              <a:rPr lang="en-US" sz="1400" smtClean="0"/>
              <a:t> </a:t>
            </a:r>
            <a:r>
              <a:rPr lang="en-US" sz="1400" smtClean="0">
                <a:sym typeface="Symbol" pitchFamily="18" charset="2"/>
              </a:rPr>
              <a:t> </a:t>
            </a:r>
            <a:r>
              <a:rPr lang="en-US" sz="1400" i="1" smtClean="0"/>
              <a:t>next </a:t>
            </a:r>
            <a:r>
              <a:rPr lang="en-US" sz="1400" smtClean="0"/>
              <a:t>only with probability </a:t>
            </a:r>
            <a:r>
              <a:rPr lang="en-US" sz="1400" i="1" smtClean="0"/>
              <a:t>e</a:t>
            </a:r>
            <a:r>
              <a:rPr lang="en-US" sz="1400" i="1" baseline="30000" smtClean="0"/>
              <a:t>∆E /T</a:t>
            </a:r>
            <a:endParaRPr lang="en-US" sz="1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“Landscape” of search for max value 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447800"/>
            <a:ext cx="6324600" cy="3098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/>
              <a:t>Hill Climbing - Algorithm</a:t>
            </a:r>
            <a:endParaRPr lang="en-GB" b="1" i="0" u="sng">
              <a:solidFill>
                <a:schemeClr val="tx1"/>
              </a:solidFill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b="1">
                <a:solidFill>
                  <a:srgbClr val="00FF00"/>
                </a:solidFill>
              </a:rPr>
              <a:t>1.	Pick a random point in the search space</a:t>
            </a:r>
          </a:p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b="1">
                <a:solidFill>
                  <a:srgbClr val="00FF00"/>
                </a:solidFill>
              </a:rPr>
              <a:t>2.	Consider all the neighbours of the current state</a:t>
            </a:r>
          </a:p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b="1">
                <a:solidFill>
                  <a:srgbClr val="00FF00"/>
                </a:solidFill>
              </a:rPr>
              <a:t>3.	Choose the neighbour with the best quality and move to that state</a:t>
            </a:r>
          </a:p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b="1">
                <a:solidFill>
                  <a:srgbClr val="00FF00"/>
                </a:solidFill>
              </a:rPr>
              <a:t>4.	Repeat 2 thru 4 until all the neighbouring states are of lower quality</a:t>
            </a:r>
          </a:p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b="1">
                <a:solidFill>
                  <a:srgbClr val="00FF00"/>
                </a:solidFill>
              </a:rPr>
              <a:t>5.	Return the current state as the solution state</a:t>
            </a:r>
            <a:r>
              <a:rPr lang="en-GB" b="1">
                <a:solidFill>
                  <a:srgbClr val="00FF00"/>
                </a:solidFill>
              </a:rPr>
              <a:t/>
            </a:r>
            <a:br>
              <a:rPr lang="en-GB" b="1">
                <a:solidFill>
                  <a:srgbClr val="00FF00"/>
                </a:solidFill>
              </a:rPr>
            </a:br>
            <a:endParaRPr lang="en-GB" b="1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/>
              <a:t>Hill Climbing - Algorithm</a:t>
            </a:r>
            <a:endParaRPr lang="en-GB" b="1" i="0" u="sng">
              <a:solidFill>
                <a:schemeClr val="tx1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574675" indent="-574675">
              <a:buFontTx/>
              <a:buNone/>
              <a:tabLst>
                <a:tab pos="574675" algn="l"/>
              </a:tabLst>
            </a:pPr>
            <a:r>
              <a:rPr lang="en-US" sz="2400" b="1"/>
              <a:t>Function HILL-CLIMBING(</a:t>
            </a:r>
            <a:r>
              <a:rPr lang="en-US" sz="2400" b="1" i="1"/>
              <a:t>Problem</a:t>
            </a:r>
            <a:r>
              <a:rPr lang="en-US" sz="2400" b="1"/>
              <a:t>) returns a solution state</a:t>
            </a:r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/>
              <a:t>Inputs:</a:t>
            </a:r>
            <a:r>
              <a:rPr lang="en-US" i="1"/>
              <a:t>Problem</a:t>
            </a:r>
            <a:r>
              <a:rPr lang="en-US"/>
              <a:t>,  problem</a:t>
            </a:r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/>
              <a:t>Local variables:</a:t>
            </a:r>
            <a:r>
              <a:rPr lang="en-US" i="1"/>
              <a:t>Current</a:t>
            </a:r>
            <a:r>
              <a:rPr lang="en-US"/>
              <a:t>, a node</a:t>
            </a:r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 i="1"/>
              <a:t>Next</a:t>
            </a:r>
            <a:r>
              <a:rPr lang="en-US"/>
              <a:t>, a node</a:t>
            </a:r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 i="1"/>
              <a:t>Current</a:t>
            </a:r>
            <a:r>
              <a:rPr lang="en-US"/>
              <a:t> = MAKE-NODE(INITIAL-STATE[</a:t>
            </a:r>
            <a:r>
              <a:rPr lang="en-US" i="1"/>
              <a:t>Problem</a:t>
            </a:r>
            <a:r>
              <a:rPr lang="en-US"/>
              <a:t>])</a:t>
            </a:r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/>
              <a:t>Loop do</a:t>
            </a:r>
          </a:p>
          <a:p>
            <a:pPr marL="1423988" lvl="2" indent="0">
              <a:buFontTx/>
              <a:buNone/>
              <a:tabLst>
                <a:tab pos="574675" algn="l"/>
              </a:tabLst>
            </a:pPr>
            <a:r>
              <a:rPr lang="en-US" sz="2400" i="1"/>
              <a:t>Next</a:t>
            </a:r>
            <a:r>
              <a:rPr lang="en-US" sz="2400"/>
              <a:t> = a highest-valued successor of </a:t>
            </a:r>
            <a:r>
              <a:rPr lang="en-US" sz="2400" i="1"/>
              <a:t>Current</a:t>
            </a:r>
            <a:endParaRPr lang="en-US" sz="2400"/>
          </a:p>
          <a:p>
            <a:pPr marL="1423988" lvl="2" indent="0">
              <a:buFontTx/>
              <a:buNone/>
              <a:tabLst>
                <a:tab pos="574675" algn="l"/>
              </a:tabLst>
            </a:pPr>
            <a:r>
              <a:rPr lang="en-US" sz="2400"/>
              <a:t>If VALUE[Next] &lt; VALUE[Current] then return </a:t>
            </a:r>
            <a:r>
              <a:rPr lang="en-US" sz="2400" i="1"/>
              <a:t>Current</a:t>
            </a:r>
            <a:endParaRPr lang="en-US" sz="2400"/>
          </a:p>
          <a:p>
            <a:pPr marL="1423988" lvl="2" indent="0">
              <a:buFontTx/>
              <a:buNone/>
              <a:tabLst>
                <a:tab pos="574675" algn="l"/>
              </a:tabLst>
            </a:pPr>
            <a:r>
              <a:rPr lang="en-US" sz="2400" i="1"/>
              <a:t>Current</a:t>
            </a:r>
            <a:r>
              <a:rPr lang="en-US" sz="2400"/>
              <a:t> = </a:t>
            </a:r>
            <a:r>
              <a:rPr lang="en-US" sz="2400" i="1"/>
              <a:t>Next</a:t>
            </a:r>
            <a:endParaRPr lang="en-US" sz="2400"/>
          </a:p>
          <a:p>
            <a:pPr marL="1233488" lvl="1">
              <a:buFontTx/>
              <a:buNone/>
              <a:tabLst>
                <a:tab pos="574675" algn="l"/>
              </a:tabLst>
            </a:pPr>
            <a:r>
              <a:rPr lang="en-US"/>
              <a:t>End</a:t>
            </a:r>
            <a:endParaRPr lang="en-GB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“a loop that continuously moves in the direction of increasing value”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terminates when a peak is reached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Aka greedy local search</a:t>
            </a:r>
          </a:p>
          <a:p>
            <a:pPr lvl="1" eaLnBrk="1" hangingPunct="1">
              <a:lnSpc>
                <a:spcPct val="90000"/>
              </a:lnSpc>
            </a:pPr>
            <a:endParaRPr lang="en-US" sz="1500" smtClean="0"/>
          </a:p>
          <a:p>
            <a:pPr eaLnBrk="1" hangingPunct="1">
              <a:lnSpc>
                <a:spcPct val="90000"/>
              </a:lnSpc>
            </a:pPr>
            <a:r>
              <a:rPr lang="en-US" sz="1500" smtClean="0"/>
              <a:t>Value can be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Objective function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Heuristic function value (minimized)</a:t>
            </a:r>
          </a:p>
          <a:p>
            <a:pPr lvl="1" eaLnBrk="1" hangingPunct="1">
              <a:lnSpc>
                <a:spcPct val="90000"/>
              </a:lnSpc>
            </a:pPr>
            <a:endParaRPr lang="en-US" sz="15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Hill climbing does not look ahead of the immediate neighbors of the current state.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Can randomly choose among the set of best successors, if multiple have the best value</a:t>
            </a:r>
          </a:p>
          <a:p>
            <a:pPr eaLnBrk="1" hangingPunct="1">
              <a:lnSpc>
                <a:spcPct val="90000"/>
              </a:lnSpc>
            </a:pPr>
            <a:endParaRPr lang="en-US" sz="1600" i="1" smtClean="0"/>
          </a:p>
          <a:p>
            <a:pPr eaLnBrk="1" hangingPunct="1">
              <a:lnSpc>
                <a:spcPct val="90000"/>
              </a:lnSpc>
            </a:pPr>
            <a:endParaRPr lang="en-US" sz="1600" i="1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Characterized as “trying to find the top of Mount Everest while in a thick fog”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/>
              <a:t>Hill Climbing</a:t>
            </a:r>
            <a:endParaRPr lang="en-GB" b="1" i="0" u="sng">
              <a:solidFill>
                <a:schemeClr val="tx1"/>
              </a:solidFill>
            </a:endParaRP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066800" y="1066800"/>
          <a:ext cx="7086600" cy="5602288"/>
        </p:xfrm>
        <a:graphic>
          <a:graphicData uri="http://schemas.openxmlformats.org/presentationml/2006/ole">
            <p:oleObj spid="_x0000_s2050" name="Bitmap Image" r:id="rId3" imgW="4866667" imgH="384761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8-queens problem, complete-state formulation</a:t>
            </a:r>
          </a:p>
          <a:p>
            <a:pPr lvl="1" eaLnBrk="1" hangingPunct="1"/>
            <a:r>
              <a:rPr lang="en-US" dirty="0" smtClean="0"/>
              <a:t>All 8 queens on the board in some configuration</a:t>
            </a:r>
          </a:p>
          <a:p>
            <a:pPr eaLnBrk="1" hangingPunct="1"/>
            <a:r>
              <a:rPr lang="en-US" dirty="0" smtClean="0"/>
              <a:t>Successor </a:t>
            </a:r>
            <a:r>
              <a:rPr lang="en-US" dirty="0" smtClean="0"/>
              <a:t>function: </a:t>
            </a:r>
          </a:p>
          <a:p>
            <a:pPr lvl="1" eaLnBrk="1" hangingPunct="1"/>
            <a:r>
              <a:rPr lang="en-US" dirty="0" smtClean="0"/>
              <a:t>move a single queen to another square in the same column.</a:t>
            </a:r>
          </a:p>
          <a:p>
            <a:pPr eaLnBrk="1" hangingPunct="1"/>
            <a:r>
              <a:rPr lang="en-US" dirty="0" smtClean="0"/>
              <a:t>Example </a:t>
            </a:r>
            <a:r>
              <a:rPr lang="en-US" dirty="0" smtClean="0"/>
              <a:t>of a heuristic function </a:t>
            </a:r>
            <a:r>
              <a:rPr lang="en-US" i="1" dirty="0" smtClean="0"/>
              <a:t>h(n)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the number of pairs of queens that are attacking each other (directly or indirectly)</a:t>
            </a:r>
          </a:p>
          <a:p>
            <a:pPr lvl="1" eaLnBrk="1" hangingPunct="1"/>
            <a:r>
              <a:rPr lang="en-US" dirty="0" smtClean="0"/>
              <a:t>(so we want to minimize this)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Hill-climbing example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5105400"/>
            <a:ext cx="7848600" cy="1349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smtClean="0"/>
              <a:t>Current state:  h=17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n-US" sz="1600" smtClean="0"/>
              <a:t>Shown is the h-value for each possible successor in each column 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95400" y="1382713"/>
            <a:ext cx="2755900" cy="2873375"/>
          </a:xfrm>
        </p:spPr>
      </p:pic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1143000" y="4287838"/>
            <a:ext cx="5280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(c</a:t>
            </a:r>
            <a:r>
              <a:rPr lang="en-US" sz="2400" baseline="-25000"/>
              <a:t>1</a:t>
            </a:r>
            <a:r>
              <a:rPr lang="en-US" sz="2400"/>
              <a:t> c</a:t>
            </a:r>
            <a:r>
              <a:rPr lang="en-US" sz="2400" baseline="-25000"/>
              <a:t>2</a:t>
            </a:r>
            <a:r>
              <a:rPr lang="en-US" sz="2400"/>
              <a:t> c</a:t>
            </a:r>
            <a:r>
              <a:rPr lang="en-US" sz="2400" baseline="-25000"/>
              <a:t>3</a:t>
            </a:r>
            <a:r>
              <a:rPr lang="en-US" sz="2400"/>
              <a:t> c</a:t>
            </a:r>
            <a:r>
              <a:rPr lang="en-US" sz="2400" baseline="-25000"/>
              <a:t>4</a:t>
            </a:r>
            <a:r>
              <a:rPr lang="en-US" sz="2400"/>
              <a:t> c</a:t>
            </a:r>
            <a:r>
              <a:rPr lang="en-US" sz="2400" baseline="-25000"/>
              <a:t>5</a:t>
            </a:r>
            <a:r>
              <a:rPr lang="en-US" sz="2400"/>
              <a:t> c</a:t>
            </a:r>
            <a:r>
              <a:rPr lang="en-US" sz="2400" baseline="-25000"/>
              <a:t>6</a:t>
            </a:r>
            <a:r>
              <a:rPr lang="en-US" sz="2400"/>
              <a:t> c</a:t>
            </a:r>
            <a:r>
              <a:rPr lang="en-US" sz="2400" baseline="-25000"/>
              <a:t>7</a:t>
            </a:r>
            <a:r>
              <a:rPr lang="en-US" sz="2400"/>
              <a:t> c</a:t>
            </a:r>
            <a:r>
              <a:rPr lang="en-US" sz="2400" baseline="-25000"/>
              <a:t>8</a:t>
            </a:r>
            <a:r>
              <a:rPr lang="en-US" sz="2400"/>
              <a:t>) = </a:t>
            </a:r>
            <a:r>
              <a:rPr lang="en-US" sz="2000"/>
              <a:t>(5 6 7 4 5 6 7 6)</a:t>
            </a:r>
            <a:endParaRPr lang="en-US" sz="2000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local minimum for 8-queens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447800" y="4267200"/>
            <a:ext cx="7848600" cy="2416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200" smtClean="0"/>
              <a:t> </a:t>
            </a:r>
          </a:p>
          <a:p>
            <a:pPr eaLnBrk="1" hangingPunct="1">
              <a:buFontTx/>
              <a:buNone/>
            </a:pPr>
            <a:r>
              <a:rPr lang="en-US" sz="1600" smtClean="0"/>
              <a:t>A local minimum in the 8-queens state space (h=1)</a:t>
            </a:r>
          </a:p>
        </p:txBody>
      </p:sp>
      <p:pic>
        <p:nvPicPr>
          <p:cNvPr id="13316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295400"/>
            <a:ext cx="2971800" cy="29479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On-screen Show (4:3)</PresentationFormat>
  <Paragraphs>156</Paragraphs>
  <Slides>18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Microsoft Excel Worksheet</vt:lpstr>
      <vt:lpstr>Bitmap Image</vt:lpstr>
      <vt:lpstr>Hill Climbing</vt:lpstr>
      <vt:lpstr>“Landscape” of search for max value </vt:lpstr>
      <vt:lpstr>Hill Climbing - Algorithm</vt:lpstr>
      <vt:lpstr>Hill Climbing - Algorithm</vt:lpstr>
      <vt:lpstr>Hill-climbing search</vt:lpstr>
      <vt:lpstr>Hill Climbing</vt:lpstr>
      <vt:lpstr>Hill-climbing example</vt:lpstr>
      <vt:lpstr>Hill-climbing example </vt:lpstr>
      <vt:lpstr>A local minimum for 8-queens </vt:lpstr>
      <vt:lpstr>Other drawbacks</vt:lpstr>
      <vt:lpstr>Performance of hill-climbing on 8-queens</vt:lpstr>
      <vt:lpstr>Possible solution…sideways moves</vt:lpstr>
      <vt:lpstr>Hill-climbing variations</vt:lpstr>
      <vt:lpstr>Hill-climbing with random restarts</vt:lpstr>
      <vt:lpstr>Local beam search</vt:lpstr>
      <vt:lpstr>Search using Simulated Annealing</vt:lpstr>
      <vt:lpstr>Physical Interpretation of Simulated Annealing</vt:lpstr>
      <vt:lpstr>Simulated annealing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</dc:title>
  <dc:creator>admin</dc:creator>
  <cp:lastModifiedBy>admin</cp:lastModifiedBy>
  <cp:revision>1</cp:revision>
  <dcterms:created xsi:type="dcterms:W3CDTF">2018-08-05T07:26:39Z</dcterms:created>
  <dcterms:modified xsi:type="dcterms:W3CDTF">2018-08-05T07:27:31Z</dcterms:modified>
</cp:coreProperties>
</file>