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396" r:id="rId2"/>
    <p:sldId id="397" r:id="rId3"/>
    <p:sldId id="398" r:id="rId4"/>
    <p:sldId id="399" r:id="rId5"/>
    <p:sldId id="423" r:id="rId6"/>
    <p:sldId id="428" r:id="rId7"/>
    <p:sldId id="437" r:id="rId8"/>
    <p:sldId id="439" r:id="rId9"/>
    <p:sldId id="441" r:id="rId10"/>
    <p:sldId id="430" r:id="rId11"/>
    <p:sldId id="432" r:id="rId12"/>
    <p:sldId id="435" r:id="rId13"/>
    <p:sldId id="400" r:id="rId14"/>
    <p:sldId id="401" r:id="rId15"/>
    <p:sldId id="402" r:id="rId16"/>
    <p:sldId id="412" r:id="rId17"/>
    <p:sldId id="414" r:id="rId18"/>
    <p:sldId id="413" r:id="rId19"/>
    <p:sldId id="415" r:id="rId20"/>
    <p:sldId id="421" r:id="rId21"/>
    <p:sldId id="403" r:id="rId22"/>
    <p:sldId id="404" r:id="rId23"/>
    <p:sldId id="405" r:id="rId24"/>
    <p:sldId id="406" r:id="rId25"/>
    <p:sldId id="407" r:id="rId26"/>
    <p:sldId id="408" r:id="rId27"/>
    <p:sldId id="409" r:id="rId28"/>
    <p:sldId id="410" r:id="rId29"/>
    <p:sldId id="418" r:id="rId30"/>
    <p:sldId id="419" r:id="rId31"/>
    <p:sldId id="416" r:id="rId32"/>
    <p:sldId id="411" r:id="rId33"/>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ET" initials="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6FF"/>
    <a:srgbClr val="FFCC00"/>
    <a:srgbClr val="990099"/>
    <a:srgbClr val="FF9900"/>
    <a:srgbClr val="990033"/>
    <a:srgbClr val="CC0066"/>
    <a:srgbClr val="CC0099"/>
    <a:srgbClr val="D60093"/>
    <a:srgbClr val="FF3399"/>
    <a:srgbClr val="0000A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993" autoAdjust="0"/>
    <p:restoredTop sz="98589" autoAdjust="0"/>
  </p:normalViewPr>
  <p:slideViewPr>
    <p:cSldViewPr>
      <p:cViewPr varScale="1">
        <p:scale>
          <a:sx n="85" d="100"/>
          <a:sy n="85" d="100"/>
        </p:scale>
        <p:origin x="-834"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2D96A0AF-F8E2-46B7-9E18-9F610D4C86D0}" type="datetimeFigureOut">
              <a:rPr lang="en-US" smtClean="0"/>
              <a:pPr/>
              <a:t>05/08/2018</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0C4171B-D8B2-4ED0-AF62-4D84A6B12AE1}" type="slidenum">
              <a:rPr lang="en-US" smtClean="0"/>
              <a:pPr/>
              <a:t>‹#›</a:t>
            </a:fld>
            <a:endParaRPr lang="en-US"/>
          </a:p>
        </p:txBody>
      </p:sp>
    </p:spTree>
    <p:extLst>
      <p:ext uri="{BB962C8B-B14F-4D97-AF65-F5344CB8AC3E}">
        <p14:creationId xmlns:p14="http://schemas.microsoft.com/office/powerpoint/2010/main" xmlns="" val="130905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1</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14</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15</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16</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17</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18</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19</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20</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21</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22</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23</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2</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24</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25</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26</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27</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28</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29</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30</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31</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32</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3</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4</a:t>
            </a:fld>
            <a:endParaRPr lang="en-US"/>
          </a:p>
        </p:txBody>
      </p:sp>
    </p:spTree>
    <p:extLst>
      <p:ext uri="{BB962C8B-B14F-4D97-AF65-F5344CB8AC3E}">
        <p14:creationId xmlns:p14="http://schemas.microsoft.com/office/powerpoint/2010/main" xmlns="" val="3222676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55B564-7F25-460B-A873-F1F39B8A03AE}" type="slidenum">
              <a:rPr lang="fr-FR" smtClean="0"/>
              <a:pPr/>
              <a:t>6</a:t>
            </a:fld>
            <a:endParaRPr lang="fr-FR"/>
          </a:p>
        </p:txBody>
      </p:sp>
    </p:spTree>
    <p:extLst>
      <p:ext uri="{BB962C8B-B14F-4D97-AF65-F5344CB8AC3E}">
        <p14:creationId xmlns:p14="http://schemas.microsoft.com/office/powerpoint/2010/main" xmlns="" val="1644953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55B564-7F25-460B-A873-F1F39B8A03AE}" type="slidenum">
              <a:rPr lang="fr-FR" smtClean="0"/>
              <a:pPr/>
              <a:t>7</a:t>
            </a:fld>
            <a:endParaRPr lang="fr-FR"/>
          </a:p>
        </p:txBody>
      </p:sp>
    </p:spTree>
    <p:extLst>
      <p:ext uri="{BB962C8B-B14F-4D97-AF65-F5344CB8AC3E}">
        <p14:creationId xmlns:p14="http://schemas.microsoft.com/office/powerpoint/2010/main" xmlns="" val="3535808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10"/>
          </p:nvPr>
        </p:nvSpPr>
        <p:spPr/>
        <p:txBody>
          <a:bodyPr/>
          <a:lstStyle/>
          <a:p>
            <a:fld id="{3540BB8A-B57D-4B8C-A777-71DF45C8F668}" type="slidenum">
              <a:rPr lang="x-none" smtClean="0"/>
              <a:pPr/>
              <a:t>8</a:t>
            </a:fld>
            <a:endParaRPr lang="x-none"/>
          </a:p>
        </p:txBody>
      </p:sp>
    </p:spTree>
    <p:extLst>
      <p:ext uri="{BB962C8B-B14F-4D97-AF65-F5344CB8AC3E}">
        <p14:creationId xmlns:p14="http://schemas.microsoft.com/office/powerpoint/2010/main" xmlns="" val="4160218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10"/>
          </p:nvPr>
        </p:nvSpPr>
        <p:spPr/>
        <p:txBody>
          <a:bodyPr/>
          <a:lstStyle/>
          <a:p>
            <a:fld id="{3540BB8A-B57D-4B8C-A777-71DF45C8F668}" type="slidenum">
              <a:rPr lang="x-none" smtClean="0"/>
              <a:pPr/>
              <a:t>9</a:t>
            </a:fld>
            <a:endParaRPr lang="x-none"/>
          </a:p>
        </p:txBody>
      </p:sp>
    </p:spTree>
    <p:extLst>
      <p:ext uri="{BB962C8B-B14F-4D97-AF65-F5344CB8AC3E}">
        <p14:creationId xmlns:p14="http://schemas.microsoft.com/office/powerpoint/2010/main" xmlns="" val="238773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baseline="0" dirty="0" smtClean="0">
                <a:solidFill>
                  <a:schemeClr val="tx1"/>
                </a:solidFill>
                <a:latin typeface="+mn-lt"/>
                <a:ea typeface="+mn-ea"/>
                <a:cs typeface="+mn-cs"/>
              </a:rPr>
              <a:t>Outre l’aspect fonctionnel et les contraintes de criticité, les systèmes TR</a:t>
            </a:r>
            <a:r>
              <a:rPr lang="fr-FR" sz="1200" kern="1200" baseline="30000" dirty="0" smtClean="0">
                <a:solidFill>
                  <a:schemeClr val="tx1"/>
                </a:solidFill>
                <a:latin typeface="+mn-lt"/>
                <a:ea typeface="+mn-ea"/>
                <a:cs typeface="+mn-cs"/>
              </a:rPr>
              <a:t>2</a:t>
            </a:r>
            <a:r>
              <a:rPr lang="fr-FR" sz="1200" kern="1200" baseline="0" dirty="0" smtClean="0">
                <a:solidFill>
                  <a:schemeClr val="tx1"/>
                </a:solidFill>
                <a:latin typeface="+mn-lt"/>
                <a:ea typeface="+mn-ea"/>
                <a:cs typeface="+mn-cs"/>
              </a:rPr>
              <a:t>E doivent prendre en compte le respect des contraintes non-fonctionnelles, à savoir :</a:t>
            </a:r>
          </a:p>
          <a:p>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Contraintes temporelles : </a:t>
            </a:r>
            <a:r>
              <a:rPr lang="fr-FR" sz="1200" kern="1200" baseline="0" dirty="0" smtClean="0">
                <a:solidFill>
                  <a:schemeClr val="tx1"/>
                </a:solidFill>
                <a:latin typeface="+mn-lt"/>
                <a:ea typeface="+mn-ea"/>
                <a:cs typeface="+mn-cs"/>
              </a:rPr>
              <a:t>les fonctionnalités du système doivent être rendues dans un délai fixe, au-delà cela correspond à un cas d’erreur. Bien entendu, un système TR doit être déterministe et prédictible de façon à respecter les exigences temporelles spécifiées. </a:t>
            </a:r>
          </a:p>
          <a:p>
            <a:pPr algn="just">
              <a:lnSpc>
                <a:spcPct val="150000"/>
              </a:lnSpc>
              <a:buBlip>
                <a:blip r:embed="rId3"/>
              </a:buBlip>
            </a:pPr>
            <a:r>
              <a:rPr lang="fr-FR" sz="1200" b="1" dirty="0" smtClean="0">
                <a:solidFill>
                  <a:srgbClr val="002060"/>
                </a:solidFill>
              </a:rPr>
              <a:t> [[Prévisibilité</a:t>
            </a:r>
            <a:r>
              <a:rPr lang="fr-FR" sz="1200" dirty="0" smtClean="0"/>
              <a:t> : Prévoir à un stade précoce les paramètres liés aux contraintes temporelles des tâches (échéance, WCET…),</a:t>
            </a:r>
          </a:p>
          <a:p>
            <a:pPr algn="just">
              <a:lnSpc>
                <a:spcPct val="150000"/>
              </a:lnSpc>
              <a:buBlip>
                <a:blip r:embed="rId3"/>
              </a:buBlip>
            </a:pPr>
            <a:r>
              <a:rPr lang="fr-FR" sz="1200" dirty="0" smtClean="0"/>
              <a:t> </a:t>
            </a:r>
            <a:r>
              <a:rPr lang="fr-FR" sz="1200" b="1" dirty="0" smtClean="0">
                <a:solidFill>
                  <a:srgbClr val="002060"/>
                </a:solidFill>
              </a:rPr>
              <a:t>Déterminisme</a:t>
            </a:r>
            <a:r>
              <a:rPr lang="fr-FR" sz="1200" dirty="0" smtClean="0"/>
              <a:t> : Garantir que les temps d’exécution des tâches sont bornés, ]]</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200" strike="sngStrike" kern="1200" dirty="0" smtClean="0">
                <a:solidFill>
                  <a:schemeClr val="tx1"/>
                </a:solidFill>
                <a:latin typeface="+mn-lt"/>
                <a:ea typeface="+mn-ea"/>
                <a:cs typeface="+mn-cs"/>
              </a:rPr>
              <a:t>Le </a:t>
            </a:r>
            <a:r>
              <a:rPr lang="fr-FR" sz="1200" b="1" strike="sngStrike" kern="1200" dirty="0" smtClean="0">
                <a:solidFill>
                  <a:srgbClr val="C00000"/>
                </a:solidFill>
                <a:latin typeface="+mn-lt"/>
                <a:ea typeface="+mn-ea"/>
                <a:cs typeface="+mn-cs"/>
              </a:rPr>
              <a:t>strict </a:t>
            </a:r>
            <a:r>
              <a:rPr lang="fr-FR" sz="1200" strike="sngStrike" kern="1200" dirty="0" smtClean="0">
                <a:solidFill>
                  <a:schemeClr val="tx1"/>
                </a:solidFill>
                <a:latin typeface="+mn-lt"/>
                <a:ea typeface="+mn-ea"/>
                <a:cs typeface="+mn-cs"/>
              </a:rPr>
              <a:t>respect des échéances temporelles des tâches (ordonnançabilité) doit être vérifié.</a:t>
            </a:r>
          </a:p>
          <a:p>
            <a:r>
              <a:rPr lang="fr-FR" sz="1200" strike="sngStrike" kern="1200" baseline="0" dirty="0" smtClean="0">
                <a:solidFill>
                  <a:schemeClr val="tx1"/>
                </a:solidFill>
                <a:latin typeface="+mn-lt"/>
                <a:ea typeface="+mn-ea"/>
                <a:cs typeface="+mn-cs"/>
              </a:rPr>
              <a:t>Un résultat est considéré correct s’il satisfait les attentes fonctionnelles (exactitude des traitements effectués) et est délivré avant le dépassement des échéances.</a:t>
            </a:r>
            <a:r>
              <a:rPr lang="fr-FR" sz="1200" kern="1200" baseline="0" dirty="0" smtClean="0">
                <a:solidFill>
                  <a:schemeClr val="tx1"/>
                </a:solidFill>
                <a:latin typeface="+mn-lt"/>
                <a:ea typeface="+mn-ea"/>
                <a:cs typeface="+mn-cs"/>
              </a:rPr>
              <a:t> </a:t>
            </a:r>
            <a:r>
              <a:rPr lang="fr-FR" sz="1200" strike="sngStrike" dirty="0" smtClean="0">
                <a:latin typeface="Arial" pitchFamily="34" charset="0"/>
                <a:cs typeface="Arial" pitchFamily="34" charset="0"/>
              </a:rPr>
              <a:t>la réponse doit être logiquement correcte et produite avant une échéance donnée</a:t>
            </a:r>
            <a:endParaRPr lang="fr-FR" sz="1200" strike="sng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fr-FR" b="1" dirty="0" smtClean="0">
                <a:solidFill>
                  <a:schemeClr val="bg1"/>
                </a:solidFill>
                <a:latin typeface="Georgia" pitchFamily="18" charset="0"/>
                <a:cs typeface="Arabic Transparent" pitchFamily="2" charset="-78"/>
              </a:rPr>
              <a:t> D’autres contraintes sont</a:t>
            </a:r>
            <a:r>
              <a:rPr lang="fr-FR" b="1" baseline="0" dirty="0" smtClean="0">
                <a:solidFill>
                  <a:schemeClr val="bg1"/>
                </a:solidFill>
                <a:latin typeface="Georgia" pitchFamily="18" charset="0"/>
                <a:cs typeface="Arabic Transparent" pitchFamily="2" charset="-78"/>
              </a:rPr>
              <a:t> </a:t>
            </a:r>
            <a:r>
              <a:rPr lang="fr-FR" b="1" dirty="0" smtClean="0">
                <a:solidFill>
                  <a:schemeClr val="bg1"/>
                </a:solidFill>
                <a:latin typeface="Georgia" pitchFamily="18" charset="0"/>
                <a:cs typeface="Arabic Transparent" pitchFamily="2" charset="-78"/>
              </a:rPr>
              <a:t>sur la consommation des ressources</a:t>
            </a:r>
          </a:p>
          <a:p>
            <a:r>
              <a:rPr lang="fr-FR" sz="1200" kern="1200" baseline="0" dirty="0" smtClean="0">
                <a:solidFill>
                  <a:schemeClr val="tx1"/>
                </a:solidFill>
                <a:latin typeface="+mn-lt"/>
                <a:ea typeface="+mn-ea"/>
                <a:cs typeface="+mn-cs"/>
              </a:rPr>
              <a:t>ces contraintes sont essentiellement liées à l’aspect embarqué du système. Il faut que la consommation des ressources en terme d’empreinte mémoire, de temps processeur, de bande passante ou encore d’énergie ne dépasse jamais ce que l’architecture matérielle en fournit réellement.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1" dirty="0" smtClean="0">
                <a:solidFill>
                  <a:schemeClr val="bg1"/>
                </a:solidFill>
                <a:latin typeface="Georgia" pitchFamily="18" charset="0"/>
                <a:cs typeface="Arabic Transparent" pitchFamily="2" charset="-78"/>
              </a:rPr>
              <a:t> Et enfin,</a:t>
            </a:r>
            <a:r>
              <a:rPr lang="fr-FR" b="1" baseline="0" dirty="0" smtClean="0">
                <a:solidFill>
                  <a:schemeClr val="bg1"/>
                </a:solidFill>
                <a:latin typeface="Georgia" pitchFamily="18" charset="0"/>
                <a:cs typeface="Arabic Transparent" pitchFamily="2" charset="-78"/>
              </a:rPr>
              <a:t> des</a:t>
            </a:r>
            <a:r>
              <a:rPr lang="fr-FR" b="1" dirty="0" smtClean="0">
                <a:solidFill>
                  <a:schemeClr val="bg1"/>
                </a:solidFill>
                <a:latin typeface="Georgia" pitchFamily="18" charset="0"/>
                <a:cs typeface="Arabic Transparent" pitchFamily="2" charset="-78"/>
              </a:rPr>
              <a:t> contraintes </a:t>
            </a:r>
            <a:r>
              <a:rPr lang="fr-FR" b="1" baseline="0" dirty="0" smtClean="0">
                <a:solidFill>
                  <a:schemeClr val="bg1"/>
                </a:solidFill>
                <a:latin typeface="Georgia" pitchFamily="18" charset="0"/>
                <a:cs typeface="Arabic Transparent" pitchFamily="2" charset="-78"/>
              </a:rPr>
              <a:t> liées  à</a:t>
            </a:r>
            <a:r>
              <a:rPr lang="fr-FR" b="1" dirty="0" smtClean="0">
                <a:solidFill>
                  <a:schemeClr val="bg1"/>
                </a:solidFill>
                <a:latin typeface="Georgia" pitchFamily="18" charset="0"/>
                <a:cs typeface="Arabic Transparent" pitchFamily="2" charset="-78"/>
              </a:rPr>
              <a:t> la répartition des nœuds</a:t>
            </a:r>
          </a:p>
          <a:p>
            <a:r>
              <a:rPr lang="fr-FR" sz="1200" kern="1200" baseline="0" dirty="0" smtClean="0">
                <a:solidFill>
                  <a:schemeClr val="tx1"/>
                </a:solidFill>
                <a:latin typeface="+mn-lt"/>
                <a:ea typeface="+mn-ea"/>
                <a:cs typeface="+mn-cs"/>
              </a:rPr>
              <a:t>- Les tâches d’un système peuvent être distribuées sur différents nœuds de calcul communiquant entre eux par échanges de messages via un bus de communication. </a:t>
            </a:r>
          </a:p>
          <a:p>
            <a:pPr>
              <a:buFontTx/>
              <a:buChar char="-"/>
            </a:pPr>
            <a:r>
              <a:rPr lang="fr-FR" sz="1200" kern="1200" baseline="0" dirty="0" smtClean="0">
                <a:solidFill>
                  <a:schemeClr val="tx1"/>
                </a:solidFill>
                <a:latin typeface="+mn-lt"/>
                <a:ea typeface="+mn-ea"/>
                <a:cs typeface="+mn-cs"/>
              </a:rPr>
              <a:t>Pour cela, une couche logicielle particulière appelée support d’exécution ou </a:t>
            </a:r>
            <a:r>
              <a:rPr lang="fr-FR" sz="1200" kern="1200" baseline="0" dirty="0" err="1" smtClean="0">
                <a:solidFill>
                  <a:schemeClr val="tx1"/>
                </a:solidFill>
                <a:latin typeface="+mn-lt"/>
                <a:ea typeface="+mn-ea"/>
                <a:cs typeface="+mn-cs"/>
              </a:rPr>
              <a:t>intergiciel</a:t>
            </a:r>
            <a:r>
              <a:rPr lang="fr-FR" sz="1200" kern="1200" baseline="0" dirty="0" smtClean="0">
                <a:solidFill>
                  <a:schemeClr val="tx1"/>
                </a:solidFill>
                <a:latin typeface="+mn-lt"/>
                <a:ea typeface="+mn-ea"/>
                <a:cs typeface="+mn-cs"/>
              </a:rPr>
              <a:t> (Ang. </a:t>
            </a:r>
            <a:r>
              <a:rPr lang="fr-FR" sz="1200" kern="1200" baseline="0" dirty="0" err="1" smtClean="0">
                <a:solidFill>
                  <a:schemeClr val="tx1"/>
                </a:solidFill>
                <a:latin typeface="+mn-lt"/>
                <a:ea typeface="+mn-ea"/>
                <a:cs typeface="+mn-cs"/>
              </a:rPr>
              <a:t>Middelware</a:t>
            </a:r>
            <a:r>
              <a:rPr lang="fr-FR" sz="1200" kern="1200" baseline="0" dirty="0" smtClean="0">
                <a:solidFill>
                  <a:schemeClr val="tx1"/>
                </a:solidFill>
                <a:latin typeface="+mn-lt"/>
                <a:ea typeface="+mn-ea"/>
                <a:cs typeface="+mn-cs"/>
              </a:rPr>
              <a:t>) est nécessaire pour offrir les mécanismes assurant l’interopérabilité entre les nœuds hétérogènes d’une façon transparente au développeur.</a:t>
            </a:r>
          </a:p>
          <a:p>
            <a:pPr>
              <a:buFontTx/>
              <a:buChar char="-"/>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t>
            </a:r>
          </a:p>
          <a:p>
            <a:pPr>
              <a:buFontTx/>
              <a:buChar char="-"/>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En conclusion, le développement des  systèmes TR2E critiques est une tâche complexe du fait des nombreuses contraintes auxquelles ces systèmes sont soumis. L’approche d’ingénierie dirigée par les modèles (IDM) a prouvée son efficacité dans la réalisation des systèmes complexes.</a:t>
            </a:r>
          </a:p>
          <a:p>
            <a:pPr>
              <a:buFont typeface="Wingdings" pitchFamily="2" charset="2"/>
              <a:buChar char="è"/>
            </a:pPr>
            <a:endParaRPr lang="fr-FR" sz="1200" kern="1200" baseline="0" dirty="0" smtClean="0">
              <a:solidFill>
                <a:schemeClr val="tx1"/>
              </a:solidFill>
              <a:latin typeface="+mn-lt"/>
              <a:ea typeface="+mn-ea"/>
              <a:cs typeface="+mn-cs"/>
            </a:endParaRPr>
          </a:p>
          <a:p>
            <a:pPr>
              <a:buFont typeface="Wingdings" pitchFamily="2" charset="2"/>
              <a:buChar char="è"/>
            </a:pPr>
            <a:r>
              <a:rPr lang="fr-FR" sz="1200" kern="1200" baseline="0" dirty="0" smtClean="0">
                <a:solidFill>
                  <a:schemeClr val="tx1"/>
                </a:solidFill>
                <a:latin typeface="+mn-lt"/>
                <a:ea typeface="+mn-ea"/>
                <a:cs typeface="+mn-cs"/>
              </a:rPr>
              <a:t> </a:t>
            </a:r>
            <a:r>
              <a:rPr lang="fr-FR" sz="1200" dirty="0" smtClean="0"/>
              <a:t>En conclusion, la réalisation d’un système TR2E critique est complexe car nous devons nous assurer qu’il satisfait différents types de contraintes propres à chacun de ces aspects (embarqués, temps-réel, répartis et critiques). </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b="1" dirty="0" smtClean="0">
                <a:solidFill>
                  <a:schemeClr val="bg1"/>
                </a:solidFill>
                <a:latin typeface="Georgia" pitchFamily="18" charset="0"/>
                <a:cs typeface="Arabic Transparent" pitchFamily="2" charset="-78"/>
              </a:rPr>
              <a:t>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latin typeface="+mn-lt"/>
                <a:ea typeface="+mn-ea"/>
                <a:cs typeface="+mn-cs"/>
              </a:rPr>
              <a:t>L'une des décisions les plus importantes lors de la conception des systèmes temps-réel réparties embarqués c'est l'allocation des modules logiciels aux nœuds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matériels. Cette allocation doit minimiser les coûts matériels, tout en satisfaisant les exigences fonctionnelles et non-fonctionnelles de l'application. </a:t>
            </a:r>
          </a:p>
          <a:p>
            <a:pPr marL="0" marR="0" indent="0" algn="l" defTabSz="914400" rtl="0" eaLnBrk="1" fontAlgn="auto" latinLnBrk="0" hangingPunct="1">
              <a:lnSpc>
                <a:spcPct val="100000"/>
              </a:lnSpc>
              <a:spcBef>
                <a:spcPts val="0"/>
              </a:spcBef>
              <a:spcAft>
                <a:spcPts val="0"/>
              </a:spcAft>
              <a:buClrTx/>
              <a:buSzTx/>
              <a:buFontTx/>
              <a:buChar char="-"/>
              <a:tabLst/>
              <a:defRPr/>
            </a:pPr>
            <a:r>
              <a:rPr lang="fr-FR" sz="1200" b="0" i="0" kern="1200" baseline="0" dirty="0" smtClean="0">
                <a:solidFill>
                  <a:schemeClr val="tx1"/>
                </a:solidFill>
                <a:latin typeface="+mn-lt"/>
                <a:ea typeface="+mn-ea"/>
                <a:cs typeface="+mn-cs"/>
              </a:rPr>
              <a:t> De plus, il faut prévoir des mécanismes de répartition assurant l’interopérabilité entre les nœuds hétérogènes.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(contraintes temporelles, ressources matérielles limitées, etc.).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[[L’objectif principal des travaux de recherches dans le domaine temps réel embarqué a toujours été de concevoir des systèmes TR2E qui soient optimisés pour les besoins des développeurs.]]</a:t>
            </a:r>
            <a:endParaRPr lang="fr-FR" sz="1200" dirty="0" smtClean="0">
              <a:latin typeface="Arial" pitchFamily="34" charset="0"/>
              <a:cs typeface="Arial" pitchFamily="34" charset="0"/>
            </a:endParaRP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Notre problématique vise à concevoir une chaîne de production de systèmes TR2E qui inclut :</a:t>
            </a:r>
          </a:p>
          <a:p>
            <a:endParaRPr lang="fr-FR" sz="1200" kern="1200" baseline="0" dirty="0" smtClean="0">
              <a:solidFill>
                <a:schemeClr val="tx1"/>
              </a:solidFill>
              <a:latin typeface="+mn-lt"/>
              <a:ea typeface="+mn-ea"/>
              <a:cs typeface="+mn-cs"/>
            </a:endParaRPr>
          </a:p>
          <a:p>
            <a:r>
              <a:rPr lang="fr-FR" dirty="0" smtClean="0">
                <a:latin typeface="Arial" pitchFamily="34" charset="0"/>
                <a:cs typeface="Arial" pitchFamily="34" charset="0"/>
              </a:rPr>
              <a:t>- Une Analyse de l’application à partir d’une description complète de sa partie applicative (composants applicatifs) et de sa partie exécutive (composants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a:t>
            </a:r>
            <a:endParaRPr lang="fr-FR" sz="1200" dirty="0" smtClean="0">
              <a:latin typeface="Arial" pitchFamily="34" charset="0"/>
              <a:cs typeface="Arial" pitchFamily="34" charset="0"/>
            </a:endParaRPr>
          </a:p>
          <a:p>
            <a:r>
              <a:rPr lang="fr-FR" sz="1200" dirty="0" smtClean="0">
                <a:latin typeface="Arial" pitchFamily="34" charset="0"/>
                <a:cs typeface="Arial" pitchFamily="34" charset="0"/>
              </a:rPr>
              <a:t>- Le Déploiement automatique de l’application répartie (</a:t>
            </a:r>
            <a:r>
              <a:rPr lang="fr-FR" sz="1200" baseline="0" dirty="0" smtClean="0">
                <a:latin typeface="Arial" pitchFamily="34" charset="0"/>
                <a:cs typeface="Arial" pitchFamily="34" charset="0"/>
              </a:rPr>
              <a:t> </a:t>
            </a:r>
            <a:r>
              <a:rPr lang="fr-FR" sz="1200" baseline="0" dirty="0" err="1" smtClean="0">
                <a:latin typeface="Arial" pitchFamily="34" charset="0"/>
                <a:cs typeface="Arial" pitchFamily="34" charset="0"/>
              </a:rPr>
              <a:t>séléction</a:t>
            </a:r>
            <a:r>
              <a:rPr lang="fr-FR" sz="1200" baseline="0" dirty="0" smtClean="0">
                <a:latin typeface="Arial" pitchFamily="34" charset="0"/>
                <a:cs typeface="Arial" pitchFamily="34" charset="0"/>
              </a:rPr>
              <a:t> des composants requis)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2200" dirty="0" smtClean="0">
                <a:latin typeface="Arial" pitchFamily="34" charset="0"/>
                <a:cs typeface="Arial" pitchFamily="34" charset="0"/>
              </a:rPr>
              <a:t> La Configuration automatique de l’</a:t>
            </a:r>
            <a:r>
              <a:rPr lang="fr-FR" sz="2200" dirty="0" err="1" smtClean="0">
                <a:latin typeface="Arial" pitchFamily="34" charset="0"/>
                <a:cs typeface="Arial" pitchFamily="34" charset="0"/>
              </a:rPr>
              <a:t>intergiciel</a:t>
            </a:r>
            <a:r>
              <a:rPr lang="fr-FR" sz="2200" dirty="0" smtClean="0">
                <a:latin typeface="Arial" pitchFamily="34" charset="0"/>
                <a:cs typeface="Arial" pitchFamily="34" charset="0"/>
              </a:rPr>
              <a:t> en fonction de l’application</a:t>
            </a:r>
            <a:r>
              <a:rPr lang="fr-FR" sz="2200" baseline="0" dirty="0" smtClean="0">
                <a:latin typeface="Arial" pitchFamily="34" charset="0"/>
                <a:cs typeface="Arial" pitchFamily="34" charset="0"/>
              </a:rPr>
              <a:t> </a:t>
            </a:r>
            <a:r>
              <a:rPr lang="fr-FR" sz="1200" baseline="0" dirty="0" smtClean="0">
                <a:latin typeface="Arial" pitchFamily="34" charset="0"/>
                <a:cs typeface="Arial" pitchFamily="34" charset="0"/>
              </a:rPr>
              <a:t>(</a:t>
            </a:r>
            <a:r>
              <a:rPr lang="fr-FR" sz="1200" baseline="0" dirty="0" err="1" smtClean="0">
                <a:latin typeface="Arial" pitchFamily="34" charset="0"/>
                <a:cs typeface="Arial" pitchFamily="34" charset="0"/>
              </a:rPr>
              <a:t>paramétrisation</a:t>
            </a:r>
            <a:r>
              <a:rPr lang="fr-FR" sz="1200" baseline="0" dirty="0" smtClean="0">
                <a:latin typeface="Arial" pitchFamily="34" charset="0"/>
                <a:cs typeface="Arial" pitchFamily="34" charset="0"/>
              </a:rPr>
              <a:t> des composants </a:t>
            </a:r>
            <a:r>
              <a:rPr lang="fr-FR" sz="1200" baseline="0" dirty="0" err="1" smtClean="0">
                <a:latin typeface="Arial" pitchFamily="34" charset="0"/>
                <a:cs typeface="Arial" pitchFamily="34" charset="0"/>
              </a:rPr>
              <a:t>séléctionnés</a:t>
            </a:r>
            <a:r>
              <a:rPr lang="fr-FR" sz="1200" baseline="0" dirty="0" smtClean="0">
                <a:latin typeface="Arial" pitchFamily="34" charset="0"/>
                <a:cs typeface="Arial" pitchFamily="34" charset="0"/>
              </a:rPr>
              <a:t>)</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z="1200" baseline="0" dirty="0" smtClean="0">
                <a:latin typeface="Arial" pitchFamily="34" charset="0"/>
                <a:cs typeface="Arial" pitchFamily="34" charset="0"/>
              </a:rPr>
              <a:t> Et l’</a:t>
            </a:r>
            <a:r>
              <a:rPr lang="fr-FR" dirty="0" smtClean="0">
                <a:latin typeface="Arial" pitchFamily="34" charset="0"/>
                <a:cs typeface="Arial" pitchFamily="34" charset="0"/>
              </a:rPr>
              <a:t> Optimisation automatique des composants applicatifs et </a:t>
            </a:r>
            <a:r>
              <a:rPr lang="fr-FR" dirty="0" err="1" smtClean="0">
                <a:latin typeface="Arial" pitchFamily="34" charset="0"/>
                <a:cs typeface="Arial" pitchFamily="34" charset="0"/>
              </a:rPr>
              <a:t>intergiciels</a:t>
            </a:r>
            <a:r>
              <a:rPr lang="fr-FR" dirty="0" smtClean="0">
                <a:latin typeface="Arial" pitchFamily="34" charset="0"/>
                <a:cs typeface="Arial" pitchFamily="34" charset="0"/>
              </a:rPr>
              <a:t> aux besoins de l’application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Particulièrement trois axes de recherche sont mis en œuvre :</a:t>
            </a:r>
          </a:p>
          <a:p>
            <a:pPr>
              <a:buFontTx/>
              <a:buChar char="-"/>
            </a:pPr>
            <a:r>
              <a:rPr lang="fr-FR" sz="1200" kern="1200" baseline="0" dirty="0" smtClean="0">
                <a:solidFill>
                  <a:schemeClr val="tx1"/>
                </a:solidFill>
                <a:latin typeface="+mn-lt"/>
                <a:ea typeface="+mn-ea"/>
                <a:cs typeface="+mn-cs"/>
              </a:rPr>
              <a:t> Les langages de description d’architecture notamment la nouvelle version du langage AADL</a:t>
            </a:r>
          </a:p>
          <a:p>
            <a:pPr>
              <a:buFontTx/>
              <a:buChar char="-"/>
            </a:pPr>
            <a:r>
              <a:rPr lang="fr-FR" sz="1200" kern="1200" baseline="0" dirty="0" smtClean="0">
                <a:solidFill>
                  <a:schemeClr val="tx1"/>
                </a:solidFill>
                <a:latin typeface="+mn-lt"/>
                <a:ea typeface="+mn-ea"/>
                <a:cs typeface="+mn-cs"/>
              </a:rPr>
              <a:t> Les </a:t>
            </a:r>
            <a:r>
              <a:rPr lang="fr-FR" sz="1200" kern="1200" baseline="0" dirty="0" err="1" smtClean="0">
                <a:solidFill>
                  <a:schemeClr val="tx1"/>
                </a:solidFill>
                <a:latin typeface="+mn-lt"/>
                <a:ea typeface="+mn-ea"/>
                <a:cs typeface="+mn-cs"/>
              </a:rPr>
              <a:t>intergiciels</a:t>
            </a:r>
            <a:r>
              <a:rPr lang="fr-FR" sz="1200" kern="1200" baseline="0" dirty="0" smtClean="0">
                <a:solidFill>
                  <a:schemeClr val="tx1"/>
                </a:solidFill>
                <a:latin typeface="+mn-lt"/>
                <a:ea typeface="+mn-ea"/>
                <a:cs typeface="+mn-cs"/>
              </a:rPr>
              <a:t> schizophrène notamment </a:t>
            </a:r>
            <a:r>
              <a:rPr lang="fr-FR" sz="1200" kern="1200" baseline="0" dirty="0" err="1" smtClean="0">
                <a:solidFill>
                  <a:schemeClr val="tx1"/>
                </a:solidFill>
                <a:latin typeface="+mn-lt"/>
                <a:ea typeface="+mn-ea"/>
                <a:cs typeface="+mn-cs"/>
              </a:rPr>
              <a:t>PolyORB</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 ainsi que les techniques d’optimisation </a:t>
            </a:r>
            <a:r>
              <a:rPr lang="fr-FR" dirty="0" smtClean="0">
                <a:latin typeface="Arial" pitchFamily="34" charset="0"/>
                <a:cs typeface="Arial" pitchFamily="34" charset="0"/>
              </a:rPr>
              <a:t>dirigées par les modèles</a:t>
            </a:r>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dirty="0" smtClean="0">
              <a:latin typeface="Arial" pitchFamily="34" charset="0"/>
              <a:cs typeface="Arial" pitchFamily="34" charset="0"/>
            </a:endParaRPr>
          </a:p>
          <a:p>
            <a:endParaRPr lang="fr-FR" dirty="0"/>
          </a:p>
        </p:txBody>
      </p:sp>
      <p:sp>
        <p:nvSpPr>
          <p:cNvPr id="4" name="Slide Number Placeholder 3"/>
          <p:cNvSpPr>
            <a:spLocks noGrp="1"/>
          </p:cNvSpPr>
          <p:nvPr>
            <p:ph type="sldNum" sz="quarter" idx="10"/>
          </p:nvPr>
        </p:nvSpPr>
        <p:spPr/>
        <p:txBody>
          <a:bodyPr/>
          <a:lstStyle/>
          <a:p>
            <a:fld id="{80C4171B-D8B2-4ED0-AF62-4D84A6B12AE1}" type="slidenum">
              <a:rPr lang="en-US" smtClean="0"/>
              <a:pPr/>
              <a:t>13</a:t>
            </a:fld>
            <a:endParaRPr lang="en-US"/>
          </a:p>
        </p:txBody>
      </p:sp>
    </p:spTree>
    <p:extLst>
      <p:ext uri="{BB962C8B-B14F-4D97-AF65-F5344CB8AC3E}">
        <p14:creationId xmlns:p14="http://schemas.microsoft.com/office/powerpoint/2010/main" xmlns="" val="3222676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AutoShape 6" descr="data:image/jpeg;base64,/9j/4AAQSkZJRgABAQAAAQABAAD/2wCEAAkGBhQSEBUUEBQVFRQVFxgYFxgXFBobFhoVFRcVGBQcFhgdHCYeFxojHBcWIDshLygpLC8xFh8yQTAqNScsLCkBCQoKDgwOGQ8PGi8kHyUsNCoqKTQqNSwtLCwsKTQ0LTUtLCwvNCwrLDQsKSksLCwvMCwsLCkqKSwsLS0sKSwvKf/AABEIADwBGAMBIgACEQEDEQH/xAAcAAACAwADAQAAAAAAAAAAAAAABwQFBgECAwj/xABGEAABAgMDBggLBwMEAwAAAAABAgMABBEFBiEHEjFBUWETIlRxgZGSoRYjMkJSU3KTsdHSFBczNWKywUNzwoKj4fAlRKL/xAAbAQACAwEBAQAAAAAAAAAAAAADBAABAgUGB//EADYRAAEDAgMGBAMGBwAAAAAAAAEAAgMEERIhMQUTQVFSkRSBofAicbEWMmHB0fEGIzRCQ1Ny/9oADAMBAAIRAxEAPwC/v3e6al55bbLpQgJQQM1J0pqdIigGUKf9eewj5RIym/mTnsN/tjLQ41owjJe+oqWB1PGSwE4RwHJaIZQ5/wBf/to+Uc/eLP8Ar/8AbR8o9rp3BdnAHFngmfSpVSqacwbN5w54Yknk7km004ELPpLJJPfQRlzmNyslKqq2fTuwGME/g0ZJbfeNP+uHu0fKLWyMq76FATKEup1lIzVjm8082HPFvenJg2W1OSQKVjHg61SobE1xSruhXkRYDHjII1PHQ1sZLGD8crEdl9C2Ta7Uy0HGFBST1g6woaiNkRL3WgtiSedaNFoTVJoDQ1A0GFFc68ipOZSqvilkJdGrN9LnTp64al/DWzJinoD9yYC5mFwXAqNn+Fq42atJFu+YKWgykz3rU+7T8o5+8qf9an3SYzEEM4G8l63wNN/rb2C1H3mT3rEe6TEqUyrTaT4xLTg9kpPWD/EY2CJgbyWXbPpXCxjHayct3so8vMkIc8S4dAWRmk7Er0V3Gka2PmyGTk5vsSoSswqtcGVnTX0FHXuPRsgD4rZhef2jsYRtMsGg1H6JlQQR1WsAEk0AxJOgAaYAvNLpMzKW0FbiglKRUqJoAN5heW7ldSCUybefT+o5UJPspGJG8kc0Zq996XbQmA0znFnOzWkDStWgKUNZOrYI2V2MlzLSQubAdd05v9NO6nnnecN0PCKOJuKXXkli9zzZndYl7KNPuHB6m5DafkTHn4cWj69z3Y+mHfLyiECjaUpGxKQB1CPWkTxLODB78le5d1JF+HNoevc92PpjhV+7Q5QvsJ+mHrSDNieKZ0D35Kbl3UukuqqUk6wPhHpBBCKYVZeO20ykst5Xmjij0lnBI6/5iBca8n2yVClkcKg5rgGHG1EDUCMeuMBlNt8zE0Jdo1Qyc2g855WB56eTzkxW3MtxUjO0dqlCjwbyTqoaAnelXcTD7aa8V+OqWM3x24Le5T7WfYaZMs4tBU4oKzRWozCRXA64XvhlaHKHuyPph7jGCkCjnaxti0FbfEXG90iPDK0OUPdkfTB4ZWhyh7sj6Ye9IKQTxTOge/JY3J6kiPDK0OUPdkfTHdq/8+2al9R3LQkjvAh6UjzflkrFFpSobFAEdRieKZxYPfkpuXdSWth5XjUJnGxT0261G8oOnoPRDHkZ9t5sOMrC0K0KScP+DujH3lyYMPJKpUBl3UB+GrcR5vOOqMLdu8D1mTRQ6FBGdmvNn9yf1AY11iLMUcwvFkeSge6M2fpzTygjzl30rSFoIKVAEEaCDiDBCCZSbynfmS/Yb/bFDYsjw8y00dDjiUnmJ43dWL7Kf+ZL9hv4GM9Zc8WX23Rjwa0qptocR1Vh1v3QvodJi8GzDrhy+dk+bSCmpVz7OnjIaVwaQNaUnNAHVhGDuddCc4ZM1MOraxziColxY1hYOCUnfjuEMaTm0utpcbOchYCkkawdEYy/Vi2hMLzZdaTLkCqArMNdfCE+UP8AtIWYeC8jRSuGKG7W4tXH6fupVu5RGmlcFKpMy/oCUVKQd5GnmHWIWF4pN9DxVNICHHfGFIoKZxIxA8k4HCG1diwW7OlPGlAUKqdcoAOapxzRohU3utz7XNrdTUIwSiunMToJ2VNT0wWO18u67OycAlc2BvwjV51PK3Ac1TQ2ZyZLl3s5WngEjsqCf4hUttFSglIJUogADSScAB0w4bwWdwFiLa1oZSk89U53fWNSaj5pnarm44G8cY7e7JOQQQQVdxEEEERREcoWUkFJoQQQRpBGII6Y4giKl9AXdtT7TKtPa1pBV7QwV3gxQ5ULXLMiUJNFPKDe/NpVfcKdMcZKnCbPofNdWBzVB/mM/lkcOfLJ1Zrh6SUCAQsBmAXzLaDBDJIxvAkeq9skl3xmrmljGpbb3AeWobycOg7YZcZ7J+2E2bL01oJ6SpRMaGMTuLpCSloxZoRBBBAUREEEERREUF9rxCTlVLB8YriNj9ZGnmSMeiL+EnfW2FWhPhtjjJSeCaA0KUTxlcxOvYmGKePePz0GqFK/C3LVTsl13eGmDMuglDJ4tfOeONd+aDXnIj2yr3bzHRNIHEc4rlNTnmk+0MOcb4Ydi2c3JSzbWckBAxUSBVRxUo12msV94LbknWHGXXUqC0kHNBUQdRFNYND0QQ1J3uPhp5K2UznswtFyoWTO8f2iV4JZq6xRJrpLfmK/x6N8bKEDYFprkZoOpxzapUNAUg6ebUeiGWxbU1Nfh5qEkVqnYf1Gp7oFUBofduhTMVNLh/mC3zWufmUoFVqCRvNIjM2olf4aVKG2lE9ZislLr4hbyypXWetVfgIvGpcJ0adpNTAFHBjdDdd0VpjSu6O0EERCRC6yt2CC0iaQOMghDm9CvJJ5lYf6oYsUV+GwqzpkH1ZPSKEd4g0Li2QELEjbtIVHkmtYuSimlGpYVQewvjJ6jnDojmKDI6s/aHxqLaT0hZp8THMaqW4ZSswm7Aq7Kf8AmK/7bfwMZSNXlQ/MVf22/gYykGZ90L6XQf00f/I+i0d178vSQzAA40TXMUaUJ0lCvNrsxEap7LAjN4kuvO/UtIT1ipPVCygijG05lDm2bTTPxvbn2v2VveC9b84fHKokGobTggdHnHeYgSFnOvLzGW1LVsSK9Z0Ac8R41lxb6GUXwbuMus44YoUfOG0bR0xZyHwhFlDqeE+HYMtBp+/5rXXJye/ZlB+Zop4eSkYpRXXXzlb9Ai4v9+WzHsf5Ji+bcCgCkggioI0EHQRFDf78tmPY/wAkwpiLnAleJbUSVFWx8hzxDyzSNgggh1fQkQQQRFEQQRa3Yu+ucmEtpqE6XFeiiuPSdAiibZockjY2l7jYBNXJtJFuzm66VlTnQo4dwEUuWCziphl4f01lKuZwCn/0kdcb5hkISEpFEpAAGwAUAiNbFlomWHGXPJWkjeDqI3g0PRC0cmGQPXzOqfv3vfzJKzGSq1Q5JcFXjsqKSNeaolSDzYkdEbSERJTb9kzpChxk8VafNcbJwIO/SDqPTDjsG8bM23nsLB9JJwWk7FJ1c+iC1MRDsY0KVhfcYTqFaQQQQojoiDP22wz+K6lO6uPUMY9p2SS6jNUVAfpUQesRQTdypUBS3CsJSCSSugAGJJwiI0Qi/wAhPkFSXvyhtqYW1KlRWsZufSgSk+VSuNaYdMYOxG1tq4Ro5qgCAqtCAcDQnRsjtLypnp0Ny4KULVRNcSloaVKO2mPOaQ6pG7su0kJQyjigCpSCrDWSRphiRr4m4SdeCaiqaMG7IySOJSvl7GdfNVOBVdqlKPUkGNJZlwAcVqPQ3TvWf4jepQBowjmFrLUu0pXZNyCV2US5QaZTMMVOZxXQcTmnyVYDChw6d0TclF5c5syjh4yKqbO1BPGTzpJ6jujfzUslxCkLFUqBSoHWCKGETaEq7Zk/xTxmlBSCfPbOivOKpPTD8FpYzGdRouPM94eHk3T7giHZNpomGUPN+StII3bQd4NR0RMhIi2RRtUQQQRSiIyGVC1Q1IKRXjPEIA3VzlnoA7xF9bdvsyjee+sJGoaVKOxKdJMJy1rSftadSEJ08VtFcEI0kqPeTzDZDVNEXOxnQIMr7DCNStZkds8hD7xGCiltP+mqld6gOiCNxYNjplZdDKNCBifSUcVE85rBApn43ly3G3C0BKnKh+Yq/tt/Axk4+gJ67ks8vPeZbWqgGcpNTQaIj+BslyZrsCNtlAFl6ym23FFC2MtOQtwSHgh8eBslyZrsCDwNkuTNdgRe+CY+0EPQfRIeCHx4GyXJmuwIPA2S5M12BF74clX2gh6D6JfXAvyZdQl5hXiSaIUf6ZOo/oPdzRur+n/xsx7A/cmPfwNkuTNdgRYGzmy1wRQkt0zcwiqc0aBQ6oC5wJuFxamrgknbPG0g3BI52P1XzvWCH0boyZ/9ZnsCOhuXJcma7MG3w5LtfaCHoPokRAIepuPI8mb6j84nSNhMM/gstoO1KAD16YrfDkqd/EEVvhYfQfqlDd+4EzMkEpLLfprBBI/SjSe4Q2rAu81JtcGyN6lHylK2qP8AGqLKOYC55cuFW7Smq8nZN5D8+aIIIIwuaqW8t1GZ1Ga6KLT5DifKT8xuhWWpcadkl57QUsDQ4yTnAb0jjDvEO2CGIqh0eWo5IT4muzSRlcpc81xVOJXTU4gZ3SRQxJ+9qc2M9g/VDcmrNac/FbQv2kJPxERfBqV5Mz7pPyg2/iOrEPdP6krfvanNjPYP1RBtnKFNTLKmnC2EKpnZiaEgGtK1OBhw+Dcrydn3SflHU3YlOTM+6T8osTwg3DFDE8/3LMZK7t8EwZhweMeHFrqa1do48wEbuOqEAAAAAAUAGgAaKR2hOR5e4uKO1uEWCIIIIwtIjGZTbtfaJbhmx41gE71N6Vp6PKHMdsbOOCI2x5Y4OCy5ocLFIi71+ZiTbLbJQUFWdRYJoTpzaEUB0xa/e3ObGOwfqhneC0pyZn3SflHoLuSvJ2fdJ+UOOqInG5YgCJ4yDkrPvbnNjHYP1RHmcpk87xULSivq2+N0VqYbgu/LcnZ90j5RJl5Btv8ADQhHspA+AjO/iGjFe6f1JNWbcienV572egHS4+TnU/Sk8Y9who3YukzJIo0M5avLcV5SvpTu+MXcEClqHSC2g5LbImtz4oggghdFX//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5" name="AutoShape 8" descr="data:image/jpeg;base64,/9j/4AAQSkZJRgABAQAAAQABAAD/2wCEAAkGBhQSEBUUEBQVFRQVFxgYFxgXFBobFhoVFRcVGBQcFhgdHCYeFxojHBcWIDshLygpLC8xFh8yQTAqNScsLCkBCQoKDgwOGQ8PGi8kHyUsNCoqKTQqNSwtLCwsKTQ0LTUtLCwvNCwrLDQsKSksLCwvMCwsLCkqKSwsLS0sKSwvKf/AABEIADwBGAMBIgACEQEDEQH/xAAcAAACAwADAQAAAAAAAAAAAAAABwQFBgECAwj/xABGEAABAgMDBggLBwMEAwAAAAABAgMABBEFBiEHEjFBUWETIlRxgZGSoRYjMkJSU3KTsdHSFBczNWKywUNzwoKj4fAlRKL/xAAbAQACAwEBAQAAAAAAAAAAAAADBAABAgUGB//EADYRAAEDAgMGBAMGBwAAAAAAAAEAAgMEERIhMQUTQVFSkRSBofAicbEWMmHB0fEGIzRCQ1Ny/9oADAMBAAIRAxEAPwC/v3e6al55bbLpQgJQQM1J0pqdIigGUKf9eewj5RIym/mTnsN/tjLQ41owjJe+oqWB1PGSwE4RwHJaIZQ5/wBf/to+Uc/eLP8Ar/8AbR8o9rp3BdnAHFngmfSpVSqacwbN5w54Yknk7km004ELPpLJJPfQRlzmNyslKqq2fTuwGME/g0ZJbfeNP+uHu0fKLWyMq76FATKEup1lIzVjm8082HPFvenJg2W1OSQKVjHg61SobE1xSruhXkRYDHjII1PHQ1sZLGD8crEdl9C2Ta7Uy0HGFBST1g6woaiNkRL3WgtiSedaNFoTVJoDQ1A0GFFc68ipOZSqvilkJdGrN9LnTp64al/DWzJinoD9yYC5mFwXAqNn+Fq42atJFu+YKWgykz3rU+7T8o5+8qf9an3SYzEEM4G8l63wNN/rb2C1H3mT3rEe6TEqUyrTaT4xLTg9kpPWD/EY2CJgbyWXbPpXCxjHayct3so8vMkIc8S4dAWRmk7Er0V3Gka2PmyGTk5vsSoSswqtcGVnTX0FHXuPRsgD4rZhef2jsYRtMsGg1H6JlQQR1WsAEk0AxJOgAaYAvNLpMzKW0FbiglKRUqJoAN5heW7ldSCUybefT+o5UJPspGJG8kc0Zq996XbQmA0znFnOzWkDStWgKUNZOrYI2V2MlzLSQubAdd05v9NO6nnnecN0PCKOJuKXXkli9zzZndYl7KNPuHB6m5DafkTHn4cWj69z3Y+mHfLyiECjaUpGxKQB1CPWkTxLODB78le5d1JF+HNoevc92PpjhV+7Q5QvsJ+mHrSDNieKZ0D35Kbl3UukuqqUk6wPhHpBBCKYVZeO20ykst5Xmjij0lnBI6/5iBca8n2yVClkcKg5rgGHG1EDUCMeuMBlNt8zE0Jdo1Qyc2g855WB56eTzkxW3MtxUjO0dqlCjwbyTqoaAnelXcTD7aa8V+OqWM3x24Le5T7WfYaZMs4tBU4oKzRWozCRXA64XvhlaHKHuyPph7jGCkCjnaxti0FbfEXG90iPDK0OUPdkfTB4ZWhyh7sj6Ye9IKQTxTOge/JY3J6kiPDK0OUPdkfTHdq/8+2al9R3LQkjvAh6UjzflkrFFpSobFAEdRieKZxYPfkpuXdSWth5XjUJnGxT0261G8oOnoPRDHkZ9t5sOMrC0K0KScP+DujH3lyYMPJKpUBl3UB+GrcR5vOOqMLdu8D1mTRQ6FBGdmvNn9yf1AY11iLMUcwvFkeSge6M2fpzTygjzl30rSFoIKVAEEaCDiDBCCZSbynfmS/Yb/bFDYsjw8y00dDjiUnmJ43dWL7Kf+ZL9hv4GM9Zc8WX23Rjwa0qptocR1Vh1v3QvodJi8GzDrhy+dk+bSCmpVz7OnjIaVwaQNaUnNAHVhGDuddCc4ZM1MOraxziColxY1hYOCUnfjuEMaTm0utpcbOchYCkkawdEYy/Vi2hMLzZdaTLkCqArMNdfCE+UP8AtIWYeC8jRSuGKG7W4tXH6fupVu5RGmlcFKpMy/oCUVKQd5GnmHWIWF4pN9DxVNICHHfGFIoKZxIxA8k4HCG1diwW7OlPGlAUKqdcoAOapxzRohU3utz7XNrdTUIwSiunMToJ2VNT0wWO18u67OycAlc2BvwjV51PK3Ac1TQ2ZyZLl3s5WngEjsqCf4hUttFSglIJUogADSScAB0w4bwWdwFiLa1oZSk89U53fWNSaj5pnarm44G8cY7e7JOQQQQVdxEEEERREcoWUkFJoQQQRpBGII6Y4giKl9AXdtT7TKtPa1pBV7QwV3gxQ5ULXLMiUJNFPKDe/NpVfcKdMcZKnCbPofNdWBzVB/mM/lkcOfLJ1Zrh6SUCAQsBmAXzLaDBDJIxvAkeq9skl3xmrmljGpbb3AeWobycOg7YZcZ7J+2E2bL01oJ6SpRMaGMTuLpCSloxZoRBBBAUREEEERREUF9rxCTlVLB8YriNj9ZGnmSMeiL+EnfW2FWhPhtjjJSeCaA0KUTxlcxOvYmGKePePz0GqFK/C3LVTsl13eGmDMuglDJ4tfOeONd+aDXnIj2yr3bzHRNIHEc4rlNTnmk+0MOcb4Ydi2c3JSzbWckBAxUSBVRxUo12msV94LbknWHGXXUqC0kHNBUQdRFNYND0QQ1J3uPhp5K2UznswtFyoWTO8f2iV4JZq6xRJrpLfmK/x6N8bKEDYFprkZoOpxzapUNAUg6ebUeiGWxbU1Nfh5qEkVqnYf1Gp7oFUBofduhTMVNLh/mC3zWufmUoFVqCRvNIjM2olf4aVKG2lE9ZislLr4hbyypXWetVfgIvGpcJ0adpNTAFHBjdDdd0VpjSu6O0EERCRC6yt2CC0iaQOMghDm9CvJJ5lYf6oYsUV+GwqzpkH1ZPSKEd4g0Li2QELEjbtIVHkmtYuSimlGpYVQewvjJ6jnDojmKDI6s/aHxqLaT0hZp8THMaqW4ZSswm7Aq7Kf8AmK/7bfwMZSNXlQ/MVf22/gYykGZ90L6XQf00f/I+i0d178vSQzAA40TXMUaUJ0lCvNrsxEap7LAjN4kuvO/UtIT1ipPVCygijG05lDm2bTTPxvbn2v2VveC9b84fHKokGobTggdHnHeYgSFnOvLzGW1LVsSK9Z0Ac8R41lxb6GUXwbuMus44YoUfOG0bR0xZyHwhFlDqeE+HYMtBp+/5rXXJye/ZlB+Zop4eSkYpRXXXzlb9Ai4v9+WzHsf5Ji+bcCgCkggioI0EHQRFDf78tmPY/wAkwpiLnAleJbUSVFWx8hzxDyzSNgggh1fQkQQQRFEQQRa3Yu+ucmEtpqE6XFeiiuPSdAiibZockjY2l7jYBNXJtJFuzm66VlTnQo4dwEUuWCziphl4f01lKuZwCn/0kdcb5hkISEpFEpAAGwAUAiNbFlomWHGXPJWkjeDqI3g0PRC0cmGQPXzOqfv3vfzJKzGSq1Q5JcFXjsqKSNeaolSDzYkdEbSERJTb9kzpChxk8VafNcbJwIO/SDqPTDjsG8bM23nsLB9JJwWk7FJ1c+iC1MRDsY0KVhfcYTqFaQQQQojoiDP22wz+K6lO6uPUMY9p2SS6jNUVAfpUQesRQTdypUBS3CsJSCSSugAGJJwiI0Qi/wAhPkFSXvyhtqYW1KlRWsZufSgSk+VSuNaYdMYOxG1tq4Ro5qgCAqtCAcDQnRsjtLypnp0Ny4KULVRNcSloaVKO2mPOaQ6pG7su0kJQyjigCpSCrDWSRphiRr4m4SdeCaiqaMG7IySOJSvl7GdfNVOBVdqlKPUkGNJZlwAcVqPQ3TvWf4jepQBowjmFrLUu0pXZNyCV2US5QaZTMMVOZxXQcTmnyVYDChw6d0TclF5c5syjh4yKqbO1BPGTzpJ6jujfzUslxCkLFUqBSoHWCKGETaEq7Zk/xTxmlBSCfPbOivOKpPTD8FpYzGdRouPM94eHk3T7giHZNpomGUPN+StII3bQd4NR0RMhIi2RRtUQQQRSiIyGVC1Q1IKRXjPEIA3VzlnoA7xF9bdvsyjee+sJGoaVKOxKdJMJy1rSftadSEJ08VtFcEI0kqPeTzDZDVNEXOxnQIMr7DCNStZkds8hD7xGCiltP+mqld6gOiCNxYNjplZdDKNCBifSUcVE85rBApn43ly3G3C0BKnKh+Yq/tt/Axk4+gJ67ks8vPeZbWqgGcpNTQaIj+BslyZrsCNtlAFl6ym23FFC2MtOQtwSHgh8eBslyZrsCDwNkuTNdgRe+CY+0EPQfRIeCHx4GyXJmuwIPA2S5M12BF74clX2gh6D6JfXAvyZdQl5hXiSaIUf6ZOo/oPdzRur+n/xsx7A/cmPfwNkuTNdgRYGzmy1wRQkt0zcwiqc0aBQ6oC5wJuFxamrgknbPG0g3BI52P1XzvWCH0boyZ/9ZnsCOhuXJcma7MG3w5LtfaCHoPokRAIepuPI8mb6j84nSNhMM/gstoO1KAD16YrfDkqd/EEVvhYfQfqlDd+4EzMkEpLLfprBBI/SjSe4Q2rAu81JtcGyN6lHylK2qP8AGqLKOYC55cuFW7Smq8nZN5D8+aIIIIwuaqW8t1GZ1Ga6KLT5DifKT8xuhWWpcadkl57QUsDQ4yTnAb0jjDvEO2CGIqh0eWo5IT4muzSRlcpc81xVOJXTU4gZ3SRQxJ+9qc2M9g/VDcmrNac/FbQv2kJPxERfBqV5Mz7pPyg2/iOrEPdP6krfvanNjPYP1RBtnKFNTLKmnC2EKpnZiaEgGtK1OBhw+Dcrydn3SflHU3YlOTM+6T8osTwg3DFDE8/3LMZK7t8EwZhweMeHFrqa1do48wEbuOqEAAAAAAUAGgAaKR2hOR5e4uKO1uEWCIIIIwtIjGZTbtfaJbhmx41gE71N6Vp6PKHMdsbOOCI2x5Y4OCy5ocLFIi71+ZiTbLbJQUFWdRYJoTpzaEUB0xa/e3ObGOwfqhneC0pyZn3SflHoLuSvJ2fdJ+UOOqInG5YgCJ4yDkrPvbnNjHYP1RHmcpk87xULSivq2+N0VqYbgu/LcnZ90j5RJl5Btv8ADQhHspA+AjO/iGjFe6f1JNWbcienV572egHS4+TnU/Sk8Y9who3YukzJIo0M5avLcV5SvpTu+MXcEClqHSC2g5LbImtz4oggghdFX//Z"/>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6" name="AutoShape 10" descr="data:image/jpeg;base64,/9j/4AAQSkZJRgABAQAAAQABAAD/2wCEAAkGBhQSEBUUEBQVFRQVFxgYFxgXFBobFhoVFRcVGBQcFhgdHCYeFxojHBcWIDshLygpLC8xFh8yQTAqNScsLCkBCQoKDgwOGQ8PGi8kHyUsNCoqKTQqNSwtLCwsKTQ0LTUtLCwvNCwrLDQsKSksLCwvMCwsLCkqKSwsLS0sKSwvKf/AABEIADwBGAMBIgACEQEDEQH/xAAcAAACAwADAQAAAAAAAAAAAAAABwQFBgECAwj/xABGEAABAgMDBggLBwMEAwAAAAABAgMABBEFBiEHEjFBUWETIlRxgZGSoRYjMkJSU3KTsdHSFBczNWKywUNzwoKj4fAlRKL/xAAbAQACAwEBAQAAAAAAAAAAAAADBAABAgUGB//EADYRAAEDAgMGBAMGBwAAAAAAAAEAAgMEERIhMQUTQVFSkRSBofAicbEWMmHB0fEGIzRCQ1Ny/9oADAMBAAIRAxEAPwC/v3e6al55bbLpQgJQQM1J0pqdIigGUKf9eewj5RIym/mTnsN/tjLQ41owjJe+oqWB1PGSwE4RwHJaIZQ5/wBf/to+Uc/eLP8Ar/8AbR8o9rp3BdnAHFngmfSpVSqacwbN5w54Yknk7km004ELPpLJJPfQRlzmNyslKqq2fTuwGME/g0ZJbfeNP+uHu0fKLWyMq76FATKEup1lIzVjm8082HPFvenJg2W1OSQKVjHg61SobE1xSruhXkRYDHjII1PHQ1sZLGD8crEdl9C2Ta7Uy0HGFBST1g6woaiNkRL3WgtiSedaNFoTVJoDQ1A0GFFc68ipOZSqvilkJdGrN9LnTp64al/DWzJinoD9yYC5mFwXAqNn+Fq42atJFu+YKWgykz3rU+7T8o5+8qf9an3SYzEEM4G8l63wNN/rb2C1H3mT3rEe6TEqUyrTaT4xLTg9kpPWD/EY2CJgbyWXbPpXCxjHayct3so8vMkIc8S4dAWRmk7Er0V3Gka2PmyGTk5vsSoSswqtcGVnTX0FHXuPRsgD4rZhef2jsYRtMsGg1H6JlQQR1WsAEk0AxJOgAaYAvNLpMzKW0FbiglKRUqJoAN5heW7ldSCUybefT+o5UJPspGJG8kc0Zq996XbQmA0znFnOzWkDStWgKUNZOrYI2V2MlzLSQubAdd05v9NO6nnnecN0PCKOJuKXXkli9zzZndYl7KNPuHB6m5DafkTHn4cWj69z3Y+mHfLyiECjaUpGxKQB1CPWkTxLODB78le5d1JF+HNoevc92PpjhV+7Q5QvsJ+mHrSDNieKZ0D35Kbl3UukuqqUk6wPhHpBBCKYVZeO20ykst5Xmjij0lnBI6/5iBca8n2yVClkcKg5rgGHG1EDUCMeuMBlNt8zE0Jdo1Qyc2g855WB56eTzkxW3MtxUjO0dqlCjwbyTqoaAnelXcTD7aa8V+OqWM3x24Le5T7WfYaZMs4tBU4oKzRWozCRXA64XvhlaHKHuyPph7jGCkCjnaxti0FbfEXG90iPDK0OUPdkfTB4ZWhyh7sj6Ye9IKQTxTOge/JY3J6kiPDK0OUPdkfTHdq/8+2al9R3LQkjvAh6UjzflkrFFpSobFAEdRieKZxYPfkpuXdSWth5XjUJnGxT0261G8oOnoPRDHkZ9t5sOMrC0K0KScP+DujH3lyYMPJKpUBl3UB+GrcR5vOOqMLdu8D1mTRQ6FBGdmvNn9yf1AY11iLMUcwvFkeSge6M2fpzTygjzl30rSFoIKVAEEaCDiDBCCZSbynfmS/Yb/bFDYsjw8y00dDjiUnmJ43dWL7Kf+ZL9hv4GM9Zc8WX23Rjwa0qptocR1Vh1v3QvodJi8GzDrhy+dk+bSCmpVz7OnjIaVwaQNaUnNAHVhGDuddCc4ZM1MOraxziColxY1hYOCUnfjuEMaTm0utpcbOchYCkkawdEYy/Vi2hMLzZdaTLkCqArMNdfCE+UP8AtIWYeC8jRSuGKG7W4tXH6fupVu5RGmlcFKpMy/oCUVKQd5GnmHWIWF4pN9DxVNICHHfGFIoKZxIxA8k4HCG1diwW7OlPGlAUKqdcoAOapxzRohU3utz7XNrdTUIwSiunMToJ2VNT0wWO18u67OycAlc2BvwjV51PK3Ac1TQ2ZyZLl3s5WngEjsqCf4hUttFSglIJUogADSScAB0w4bwWdwFiLa1oZSk89U53fWNSaj5pnarm44G8cY7e7JOQQQQVdxEEEERREcoWUkFJoQQQRpBGII6Y4giKl9AXdtT7TKtPa1pBV7QwV3gxQ5ULXLMiUJNFPKDe/NpVfcKdMcZKnCbPofNdWBzVB/mM/lkcOfLJ1Zrh6SUCAQsBmAXzLaDBDJIxvAkeq9skl3xmrmljGpbb3AeWobycOg7YZcZ7J+2E2bL01oJ6SpRMaGMTuLpCSloxZoRBBBAUREEEERREUF9rxCTlVLB8YriNj9ZGnmSMeiL+EnfW2FWhPhtjjJSeCaA0KUTxlcxOvYmGKePePz0GqFK/C3LVTsl13eGmDMuglDJ4tfOeONd+aDXnIj2yr3bzHRNIHEc4rlNTnmk+0MOcb4Ydi2c3JSzbWckBAxUSBVRxUo12msV94LbknWHGXXUqC0kHNBUQdRFNYND0QQ1J3uPhp5K2UznswtFyoWTO8f2iV4JZq6xRJrpLfmK/x6N8bKEDYFprkZoOpxzapUNAUg6ebUeiGWxbU1Nfh5qEkVqnYf1Gp7oFUBofduhTMVNLh/mC3zWufmUoFVqCRvNIjM2olf4aVKG2lE9ZislLr4hbyypXWetVfgIvGpcJ0adpNTAFHBjdDdd0VpjSu6O0EERCRC6yt2CC0iaQOMghDm9CvJJ5lYf6oYsUV+GwqzpkH1ZPSKEd4g0Li2QELEjbtIVHkmtYuSimlGpYVQewvjJ6jnDojmKDI6s/aHxqLaT0hZp8THMaqW4ZSswm7Aq7Kf8AmK/7bfwMZSNXlQ/MVf22/gYykGZ90L6XQf00f/I+i0d178vSQzAA40TXMUaUJ0lCvNrsxEap7LAjN4kuvO/UtIT1ipPVCygijG05lDm2bTTPxvbn2v2VveC9b84fHKokGobTggdHnHeYgSFnOvLzGW1LVsSK9Z0Ac8R41lxb6GUXwbuMus44YoUfOG0bR0xZyHwhFlDqeE+HYMtBp+/5rXXJye/ZlB+Zop4eSkYpRXXXzlb9Ai4v9+WzHsf5Ji+bcCgCkggioI0EHQRFDf78tmPY/wAkwpiLnAleJbUSVFWx8hzxDyzSNgggh1fQkQQQRFEQQRa3Yu+ucmEtpqE6XFeiiuPSdAiibZockjY2l7jYBNXJtJFuzm66VlTnQo4dwEUuWCziphl4f01lKuZwCn/0kdcb5hkISEpFEpAAGwAUAiNbFlomWHGXPJWkjeDqI3g0PRC0cmGQPXzOqfv3vfzJKzGSq1Q5JcFXjsqKSNeaolSDzYkdEbSERJTb9kzpChxk8VafNcbJwIO/SDqPTDjsG8bM23nsLB9JJwWk7FJ1c+iC1MRDsY0KVhfcYTqFaQQQQojoiDP22wz+K6lO6uPUMY9p2SS6jNUVAfpUQesRQTdypUBS3CsJSCSSugAGJJwiI0Qi/wAhPkFSXvyhtqYW1KlRWsZufSgSk+VSuNaYdMYOxG1tq4Ro5qgCAqtCAcDQnRsjtLypnp0Ny4KULVRNcSloaVKO2mPOaQ6pG7su0kJQyjigCpSCrDWSRphiRr4m4SdeCaiqaMG7IySOJSvl7GdfNVOBVdqlKPUkGNJZlwAcVqPQ3TvWf4jepQBowjmFrLUu0pXZNyCV2US5QaZTMMVOZxXQcTmnyVYDChw6d0TclF5c5syjh4yKqbO1BPGTzpJ6jujfzUslxCkLFUqBSoHWCKGETaEq7Zk/xTxmlBSCfPbOivOKpPTD8FpYzGdRouPM94eHk3T7giHZNpomGUPN+StII3bQd4NR0RMhIi2RRtUQQQRSiIyGVC1Q1IKRXjPEIA3VzlnoA7xF9bdvsyjee+sJGoaVKOxKdJMJy1rSftadSEJ08VtFcEI0kqPeTzDZDVNEXOxnQIMr7DCNStZkds8hD7xGCiltP+mqld6gOiCNxYNjplZdDKNCBifSUcVE85rBApn43ly3G3C0BKnKh+Yq/tt/Axk4+gJ67ks8vPeZbWqgGcpNTQaIj+BslyZrsCNtlAFl6ym23FFC2MtOQtwSHgh8eBslyZrsCDwNkuTNdgRe+CY+0EPQfRIeCHx4GyXJmuwIPA2S5M12BF74clX2gh6D6JfXAvyZdQl5hXiSaIUf6ZOo/oPdzRur+n/xsx7A/cmPfwNkuTNdgRYGzmy1wRQkt0zcwiqc0aBQ6oC5wJuFxamrgknbPG0g3BI52P1XzvWCH0boyZ/9ZnsCOhuXJcma7MG3w5LtfaCHoPokRAIepuPI8mb6j84nSNhMM/gstoO1KAD16YrfDkqd/EEVvhYfQfqlDd+4EzMkEpLLfprBBI/SjSe4Q2rAu81JtcGyN6lHylK2qP8AGqLKOYC55cuFW7Smq8nZN5D8+aIIIIwuaqW8t1GZ1Ga6KLT5DifKT8xuhWWpcadkl57QUsDQ4yTnAb0jjDvEO2CGIqh0eWo5IT4muzSRlcpc81xVOJXTU4gZ3SRQxJ+9qc2M9g/VDcmrNac/FbQv2kJPxERfBqV5Mz7pPyg2/iOrEPdP6krfvanNjPYP1RBtnKFNTLKmnC2EKpnZiaEgGtK1OBhw+Dcrydn3SflHU3YlOTM+6T8osTwg3DFDE8/3LMZK7t8EwZhweMeHFrqa1do48wEbuOqEAAAAAAUAGgAaKR2hOR5e4uKO1uEWCIIIIwtIjGZTbtfaJbhmx41gE71N6Vp6PKHMdsbOOCI2x5Y4OCy5ocLFIi71+ZiTbLbJQUFWdRYJoTpzaEUB0xa/e3ObGOwfqhneC0pyZn3SflHoLuSvJ2fdJ+UOOqInG5YgCJ4yDkrPvbnNjHYP1RHmcpk87xULSivq2+N0VqYbgu/LcnZ90j5RJl5Btv8ADQhHspA+AjO/iGjFe6f1JNWbcienV572egHS4+TnU/Sk8Y9who3YukzJIo0M5avLcV5SvpTu+MXcEClqHSC2g5LbImtz4oggghdFX//Z"/>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 name="Subtitle 2"/>
          <p:cNvSpPr>
            <a:spLocks noGrp="1"/>
          </p:cNvSpPr>
          <p:nvPr>
            <p:ph type="subTitle" idx="1"/>
          </p:nvPr>
        </p:nvSpPr>
        <p:spPr>
          <a:xfrm>
            <a:off x="1371600" y="357301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0" name="Title 1"/>
          <p:cNvSpPr>
            <a:spLocks noGrp="1"/>
          </p:cNvSpPr>
          <p:nvPr>
            <p:ph type="ctrTitle"/>
          </p:nvPr>
        </p:nvSpPr>
        <p:spPr>
          <a:xfrm>
            <a:off x="755576" y="1586903"/>
            <a:ext cx="7772400" cy="1470025"/>
          </a:xfrm>
        </p:spPr>
        <p:txBody>
          <a:bodyPr/>
          <a:lstStyle/>
          <a:p>
            <a:r>
              <a:rPr lang="en-US" smtClean="0"/>
              <a:t>Click to edit Master title style</a:t>
            </a:r>
            <a:endParaRPr lang="en-US" dirty="0"/>
          </a:p>
        </p:txBody>
      </p:sp>
      <p:sp>
        <p:nvSpPr>
          <p:cNvPr id="15" name="Date Placeholder 3"/>
          <p:cNvSpPr>
            <a:spLocks noGrp="1"/>
          </p:cNvSpPr>
          <p:nvPr>
            <p:ph type="dt" sz="half" idx="10"/>
          </p:nvPr>
        </p:nvSpPr>
        <p:spPr/>
        <p:txBody>
          <a:bodyPr/>
          <a:lstStyle>
            <a:lvl1pPr>
              <a:defRPr/>
            </a:lvl1pPr>
          </a:lstStyle>
          <a:p>
            <a:fld id="{4B4A7CB0-8350-4E6C-B1E8-C3D1909343DE}" type="datetime1">
              <a:rPr lang="en-US" smtClean="0"/>
              <a:pPr/>
              <a:t>05/08/2018</a:t>
            </a:fld>
            <a:endParaRPr lang="en-US"/>
          </a:p>
        </p:txBody>
      </p:sp>
      <p:sp>
        <p:nvSpPr>
          <p:cNvPr id="16" name="Footer Placeholder 4"/>
          <p:cNvSpPr>
            <a:spLocks noGrp="1"/>
          </p:cNvSpPr>
          <p:nvPr>
            <p:ph type="ftr" sz="quarter" idx="11"/>
          </p:nvPr>
        </p:nvSpPr>
        <p:spPr/>
        <p:txBody>
          <a:bodyPr/>
          <a:lstStyle>
            <a:lvl1pPr>
              <a:defRPr dirty="0"/>
            </a:lvl1pPr>
          </a:lstStyle>
          <a:p>
            <a:endParaRPr lang="en-US"/>
          </a:p>
        </p:txBody>
      </p:sp>
      <p:sp>
        <p:nvSpPr>
          <p:cNvPr id="17" name="Slide Number Placeholder 5"/>
          <p:cNvSpPr>
            <a:spLocks noGrp="1"/>
          </p:cNvSpPr>
          <p:nvPr>
            <p:ph type="sldNum" sz="quarter" idx="12"/>
          </p:nvPr>
        </p:nvSpPr>
        <p:spPr/>
        <p:txBody>
          <a:bodyPr/>
          <a:lstStyle>
            <a:lvl1pPr>
              <a:defRPr/>
            </a:lvl1pPr>
          </a:lstStyle>
          <a:p>
            <a:fld id="{167087D5-ADBF-43D6-8EF4-E5852F6C55AA}" type="slidenum">
              <a:rPr lang="en-US" smtClean="0"/>
              <a:pPr/>
              <a:t>‹#›</a:t>
            </a:fld>
            <a:endParaRPr lang="en-US"/>
          </a:p>
        </p:txBody>
      </p:sp>
    </p:spTree>
    <p:extLst>
      <p:ext uri="{BB962C8B-B14F-4D97-AF65-F5344CB8AC3E}">
        <p14:creationId xmlns:p14="http://schemas.microsoft.com/office/powerpoint/2010/main" xmlns="" val="38941698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13DEF9D-7C7E-44E6-83F0-95BAF57675A6}" type="datetime1">
              <a:rPr lang="en-US" smtClean="0"/>
              <a:pPr/>
              <a:t>05/08/2018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67087D5-ADBF-43D6-8EF4-E5852F6C55AA}" type="slidenum">
              <a:rPr lang="en-US" smtClean="0"/>
              <a:pPr/>
              <a:t>‹#›</a:t>
            </a:fld>
            <a:endParaRPr lang="en-US"/>
          </a:p>
        </p:txBody>
      </p:sp>
    </p:spTree>
    <p:extLst>
      <p:ext uri="{BB962C8B-B14F-4D97-AF65-F5344CB8AC3E}">
        <p14:creationId xmlns:p14="http://schemas.microsoft.com/office/powerpoint/2010/main" xmlns="" val="170152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88994F1-7662-4ADD-8284-F4F4ED44804E}" type="datetime1">
              <a:rPr lang="en-US" smtClean="0"/>
              <a:pPr/>
              <a:t>05/08/2018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67087D5-ADBF-43D6-8EF4-E5852F6C55AA}" type="slidenum">
              <a:rPr lang="en-US" smtClean="0"/>
              <a:pPr/>
              <a:t>‹#›</a:t>
            </a:fld>
            <a:endParaRPr lang="en-US"/>
          </a:p>
        </p:txBody>
      </p:sp>
    </p:spTree>
    <p:extLst>
      <p:ext uri="{BB962C8B-B14F-4D97-AF65-F5344CB8AC3E}">
        <p14:creationId xmlns:p14="http://schemas.microsoft.com/office/powerpoint/2010/main" xmlns="" val="2256625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9"/>
            <a:ext cx="78867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628650" y="1825625"/>
            <a:ext cx="7886700" cy="4351338"/>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628650" y="6356355"/>
            <a:ext cx="2057400" cy="365125"/>
          </a:xfrm>
          <a:prstGeom prst="rect">
            <a:avLst/>
          </a:prstGeom>
        </p:spPr>
        <p:txBody>
          <a:bodyPr/>
          <a:lstStyle/>
          <a:p>
            <a:fld id="{028001FD-8745-4522-8E4B-5BE83E3D8A2D}" type="datetime1">
              <a:rPr lang="fr-FR" smtClean="0"/>
              <a:pPr/>
              <a:t>05/08/2018</a:t>
            </a:fld>
            <a:endParaRPr lang="fr-FR"/>
          </a:p>
        </p:txBody>
      </p:sp>
      <p:sp>
        <p:nvSpPr>
          <p:cNvPr id="5" name="Espace réservé du pied de page 4"/>
          <p:cNvSpPr>
            <a:spLocks noGrp="1"/>
          </p:cNvSpPr>
          <p:nvPr>
            <p:ph type="ftr" sz="quarter" idx="11"/>
          </p:nvPr>
        </p:nvSpPr>
        <p:spPr>
          <a:xfrm>
            <a:off x="3028950" y="6356355"/>
            <a:ext cx="30861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781205" y="6474309"/>
            <a:ext cx="362795" cy="365125"/>
          </a:xfrm>
          <a:prstGeom prst="rect">
            <a:avLst/>
          </a:prstGeom>
        </p:spPr>
        <p:txBody>
          <a:bodyPr/>
          <a:lstStyle>
            <a:lvl1pPr algn="ctr">
              <a:defRPr>
                <a:solidFill>
                  <a:srgbClr val="002060"/>
                </a:solidFill>
              </a:defRPr>
            </a:lvl1pPr>
          </a:lstStyle>
          <a:p>
            <a:fld id="{5EEAAA2A-01CD-4482-B17D-6BFF0F6AAB98}" type="slidenum">
              <a:rPr lang="fr-FR" smtClean="0"/>
              <a:pPr/>
              <a:t>‹#›</a:t>
            </a:fld>
            <a:endParaRPr lang="fr-FR" dirty="0"/>
          </a:p>
        </p:txBody>
      </p:sp>
    </p:spTree>
    <p:extLst>
      <p:ext uri="{BB962C8B-B14F-4D97-AF65-F5344CB8AC3E}">
        <p14:creationId xmlns:p14="http://schemas.microsoft.com/office/powerpoint/2010/main" xmlns="" val="21375027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27981"/>
            <a:ext cx="8229600" cy="43533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3"/>
          <p:cNvSpPr>
            <a:spLocks noGrp="1"/>
          </p:cNvSpPr>
          <p:nvPr>
            <p:ph type="dt" sz="half" idx="10"/>
          </p:nvPr>
        </p:nvSpPr>
        <p:spPr/>
        <p:txBody>
          <a:bodyPr/>
          <a:lstStyle>
            <a:lvl1pPr>
              <a:defRPr/>
            </a:lvl1pPr>
          </a:lstStyle>
          <a:p>
            <a:fld id="{956C4F8B-A583-4022-94E9-C233751AFFC2}" type="datetime1">
              <a:rPr lang="en-US" smtClean="0"/>
              <a:pPr/>
              <a:t>05/08/2018</a:t>
            </a:fld>
            <a:endParaRPr lang="en-US"/>
          </a:p>
        </p:txBody>
      </p:sp>
      <p:sp>
        <p:nvSpPr>
          <p:cNvPr id="12" name="Footer Placeholder 4"/>
          <p:cNvSpPr>
            <a:spLocks noGrp="1"/>
          </p:cNvSpPr>
          <p:nvPr>
            <p:ph type="ftr" sz="quarter" idx="11"/>
          </p:nvPr>
        </p:nvSpPr>
        <p:spPr/>
        <p:txBody>
          <a:bodyPr/>
          <a:lstStyle>
            <a:lvl1pPr>
              <a:defRPr/>
            </a:lvl1pPr>
          </a:lstStyle>
          <a:p>
            <a:endParaRPr lang="en-US"/>
          </a:p>
        </p:txBody>
      </p:sp>
      <p:sp>
        <p:nvSpPr>
          <p:cNvPr id="13" name="Slide Number Placeholder 5"/>
          <p:cNvSpPr>
            <a:spLocks noGrp="1"/>
          </p:cNvSpPr>
          <p:nvPr>
            <p:ph type="sldNum" sz="quarter" idx="12"/>
          </p:nvPr>
        </p:nvSpPr>
        <p:spPr/>
        <p:txBody>
          <a:bodyPr/>
          <a:lstStyle>
            <a:lvl1pPr>
              <a:defRPr/>
            </a:lvl1pPr>
          </a:lstStyle>
          <a:p>
            <a:fld id="{167087D5-ADBF-43D6-8EF4-E5852F6C55AA}" type="slidenum">
              <a:rPr lang="en-US" smtClean="0"/>
              <a:pPr/>
              <a:t>‹#›</a:t>
            </a:fld>
            <a:endParaRPr lang="en-US"/>
          </a:p>
        </p:txBody>
      </p:sp>
    </p:spTree>
    <p:extLst>
      <p:ext uri="{BB962C8B-B14F-4D97-AF65-F5344CB8AC3E}">
        <p14:creationId xmlns:p14="http://schemas.microsoft.com/office/powerpoint/2010/main" xmlns="" val="21397773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AutoShape 8" descr="data:image/jpeg;base64,/9j/4AAQSkZJRgABAQAAAQABAAD/2wCEAAkGBhQSEBUUEBQVFRQVFxgYFxgXFBobFhoVFRcVGBQcFhgdHCYeFxojHBcWIDshLygpLC8xFh8yQTAqNScsLCkBCQoKDgwOGQ8PGi8kHyUsNCoqKTQqNSwtLCwsKTQ0LTUtLCwvNCwrLDQsKSksLCwvMCwsLCkqKSwsLS0sKSwvKf/AABEIADwBGAMBIgACEQEDEQH/xAAcAAACAwADAQAAAAAAAAAAAAAABwQFBgECAwj/xABGEAABAgMDBggLBwMEAwAAAAABAgMABBEFBiEHEjFBUWETIlRxgZGSoRYjMkJSU3KTsdHSFBczNWKywUNzwoKj4fAlRKL/xAAbAQACAwEBAQAAAAAAAAAAAAADBAABAgUGB//EADYRAAEDAgMGBAMGBwAAAAAAAAEAAgMEERIhMQUTQVFSkRSBofAicbEWMmHB0fEGIzRCQ1Ny/9oADAMBAAIRAxEAPwC/v3e6al55bbLpQgJQQM1J0pqdIigGUKf9eewj5RIym/mTnsN/tjLQ41owjJe+oqWB1PGSwE4RwHJaIZQ5/wBf/to+Uc/eLP8Ar/8AbR8o9rp3BdnAHFngmfSpVSqacwbN5w54Yknk7km004ELPpLJJPfQRlzmNyslKqq2fTuwGME/g0ZJbfeNP+uHu0fKLWyMq76FATKEup1lIzVjm8082HPFvenJg2W1OSQKVjHg61SobE1xSruhXkRYDHjII1PHQ1sZLGD8crEdl9C2Ta7Uy0HGFBST1g6woaiNkRL3WgtiSedaNFoTVJoDQ1A0GFFc68ipOZSqvilkJdGrN9LnTp64al/DWzJinoD9yYC5mFwXAqNn+Fq42atJFu+YKWgykz3rU+7T8o5+8qf9an3SYzEEM4G8l63wNN/rb2C1H3mT3rEe6TEqUyrTaT4xLTg9kpPWD/EY2CJgbyWXbPpXCxjHayct3so8vMkIc8S4dAWRmk7Er0V3Gka2PmyGTk5vsSoSswqtcGVnTX0FHXuPRsgD4rZhef2jsYRtMsGg1H6JlQQR1WsAEk0AxJOgAaYAvNLpMzKW0FbiglKRUqJoAN5heW7ldSCUybefT+o5UJPspGJG8kc0Zq996XbQmA0znFnOzWkDStWgKUNZOrYI2V2MlzLSQubAdd05v9NO6nnnecN0PCKOJuKXXkli9zzZndYl7KNPuHB6m5DafkTHn4cWj69z3Y+mHfLyiECjaUpGxKQB1CPWkTxLODB78le5d1JF+HNoevc92PpjhV+7Q5QvsJ+mHrSDNieKZ0D35Kbl3UukuqqUk6wPhHpBBCKYVZeO20ykst5Xmjij0lnBI6/5iBca8n2yVClkcKg5rgGHG1EDUCMeuMBlNt8zE0Jdo1Qyc2g855WB56eTzkxW3MtxUjO0dqlCjwbyTqoaAnelXcTD7aa8V+OqWM3x24Le5T7WfYaZMs4tBU4oKzRWozCRXA64XvhlaHKHuyPph7jGCkCjnaxti0FbfEXG90iPDK0OUPdkfTB4ZWhyh7sj6Ye9IKQTxTOge/JY3J6kiPDK0OUPdkfTHdq/8+2al9R3LQkjvAh6UjzflkrFFpSobFAEdRieKZxYPfkpuXdSWth5XjUJnGxT0261G8oOnoPRDHkZ9t5sOMrC0K0KScP+DujH3lyYMPJKpUBl3UB+GrcR5vOOqMLdu8D1mTRQ6FBGdmvNn9yf1AY11iLMUcwvFkeSge6M2fpzTygjzl30rSFoIKVAEEaCDiDBCCZSbynfmS/Yb/bFDYsjw8y00dDjiUnmJ43dWL7Kf+ZL9hv4GM9Zc8WX23Rjwa0qptocR1Vh1v3QvodJi8GzDrhy+dk+bSCmpVz7OnjIaVwaQNaUnNAHVhGDuddCc4ZM1MOraxziColxY1hYOCUnfjuEMaTm0utpcbOchYCkkawdEYy/Vi2hMLzZdaTLkCqArMNdfCE+UP8AtIWYeC8jRSuGKG7W4tXH6fupVu5RGmlcFKpMy/oCUVKQd5GnmHWIWF4pN9DxVNICHHfGFIoKZxIxA8k4HCG1diwW7OlPGlAUKqdcoAOapxzRohU3utz7XNrdTUIwSiunMToJ2VNT0wWO18u67OycAlc2BvwjV51PK3Ac1TQ2ZyZLl3s5WngEjsqCf4hUttFSglIJUogADSScAB0w4bwWdwFiLa1oZSk89U53fWNSaj5pnarm44G8cY7e7JOQQQQVdxEEEERREcoWUkFJoQQQRpBGII6Y4giKl9AXdtT7TKtPa1pBV7QwV3gxQ5ULXLMiUJNFPKDe/NpVfcKdMcZKnCbPofNdWBzVB/mM/lkcOfLJ1Zrh6SUCAQsBmAXzLaDBDJIxvAkeq9skl3xmrmljGpbb3AeWobycOg7YZcZ7J+2E2bL01oJ6SpRMaGMTuLpCSloxZoRBBBAUREEEERREUF9rxCTlVLB8YriNj9ZGnmSMeiL+EnfW2FWhPhtjjJSeCaA0KUTxlcxOvYmGKePePz0GqFK/C3LVTsl13eGmDMuglDJ4tfOeONd+aDXnIj2yr3bzHRNIHEc4rlNTnmk+0MOcb4Ydi2c3JSzbWckBAxUSBVRxUo12msV94LbknWHGXXUqC0kHNBUQdRFNYND0QQ1J3uPhp5K2UznswtFyoWTO8f2iV4JZq6xRJrpLfmK/x6N8bKEDYFprkZoOpxzapUNAUg6ebUeiGWxbU1Nfh5qEkVqnYf1Gp7oFUBofduhTMVNLh/mC3zWufmUoFVqCRvNIjM2olf4aVKG2lE9ZislLr4hbyypXWetVfgIvGpcJ0adpNTAFHBjdDdd0VpjSu6O0EERCRC6yt2CC0iaQOMghDm9CvJJ5lYf6oYsUV+GwqzpkH1ZPSKEd4g0Li2QELEjbtIVHkmtYuSimlGpYVQewvjJ6jnDojmKDI6s/aHxqLaT0hZp8THMaqW4ZSswm7Aq7Kf8AmK/7bfwMZSNXlQ/MVf22/gYykGZ90L6XQf00f/I+i0d178vSQzAA40TXMUaUJ0lCvNrsxEap7LAjN4kuvO/UtIT1ipPVCygijG05lDm2bTTPxvbn2v2VveC9b84fHKokGobTggdHnHeYgSFnOvLzGW1LVsSK9Z0Ac8R41lxb6GUXwbuMus44YoUfOG0bR0xZyHwhFlDqeE+HYMtBp+/5rXXJye/ZlB+Zop4eSkYpRXXXzlb9Ai4v9+WzHsf5Ji+bcCgCkggioI0EHQRFDf78tmPY/wAkwpiLnAleJbUSVFWx8hzxDyzSNgggh1fQkQQQRFEQQRa3Yu+ucmEtpqE6XFeiiuPSdAiibZockjY2l7jYBNXJtJFuzm66VlTnQo4dwEUuWCziphl4f01lKuZwCn/0kdcb5hkISEpFEpAAGwAUAiNbFlomWHGXPJWkjeDqI3g0PRC0cmGQPXzOqfv3vfzJKzGSq1Q5JcFXjsqKSNeaolSDzYkdEbSERJTb9kzpChxk8VafNcbJwIO/SDqPTDjsG8bM23nsLB9JJwWk7FJ1c+iC1MRDsY0KVhfcYTqFaQQQQojoiDP22wz+K6lO6uPUMY9p2SS6jNUVAfpUQesRQTdypUBS3CsJSCSSugAGJJwiI0Qi/wAhPkFSXvyhtqYW1KlRWsZufSgSk+VSuNaYdMYOxG1tq4Ro5qgCAqtCAcDQnRsjtLypnp0Ny4KULVRNcSloaVKO2mPOaQ6pG7su0kJQyjigCpSCrDWSRphiRr4m4SdeCaiqaMG7IySOJSvl7GdfNVOBVdqlKPUkGNJZlwAcVqPQ3TvWf4jepQBowjmFrLUu0pXZNyCV2US5QaZTMMVOZxXQcTmnyVYDChw6d0TclF5c5syjh4yKqbO1BPGTzpJ6jujfzUslxCkLFUqBSoHWCKGETaEq7Zk/xTxmlBSCfPbOivOKpPTD8FpYzGdRouPM94eHk3T7giHZNpomGUPN+StII3bQd4NR0RMhIi2RRtUQQQRSiIyGVC1Q1IKRXjPEIA3VzlnoA7xF9bdvsyjee+sJGoaVKOxKdJMJy1rSftadSEJ08VtFcEI0kqPeTzDZDVNEXOxnQIMr7DCNStZkds8hD7xGCiltP+mqld6gOiCNxYNjplZdDKNCBifSUcVE85rBApn43ly3G3C0BKnKh+Yq/tt/Axk4+gJ67ks8vPeZbWqgGcpNTQaIj+BslyZrsCNtlAFl6ym23FFC2MtOQtwSHgh8eBslyZrsCDwNkuTNdgRe+CY+0EPQfRIeCHx4GyXJmuwIPA2S5M12BF74clX2gh6D6JfXAvyZdQl5hXiSaIUf6ZOo/oPdzRur+n/xsx7A/cmPfwNkuTNdgRYGzmy1wRQkt0zcwiqc0aBQ6oC5wJuFxamrgknbPG0g3BI52P1XzvWCH0boyZ/9ZnsCOhuXJcma7MG3w5LtfaCHoPokRAIepuPI8mb6j84nSNhMM/gstoO1KAD16YrfDkqd/EEVvhYfQfqlDd+4EzMkEpLLfprBBI/SjSe4Q2rAu81JtcGyN6lHylK2qP8AGqLKOYC55cuFW7Smq8nZN5D8+aIIIIwuaqW8t1GZ1Ga6KLT5DifKT8xuhWWpcadkl57QUsDQ4yTnAb0jjDvEO2CGIqh0eWo5IT4muzSRlcpc81xVOJXTU4gZ3SRQxJ+9qc2M9g/VDcmrNac/FbQv2kJPxERfBqV5Mz7pPyg2/iOrEPdP6krfvanNjPYP1RBtnKFNTLKmnC2EKpnZiaEgGtK1OBhw+Dcrydn3SflHU3YlOTM+6T8osTwg3DFDE8/3LMZK7t8EwZhweMeHFrqa1do48wEbuOqEAAAAAAUAGgAaKR2hOR5e4uKO1uEWCIIIIwtIjGZTbtfaJbhmx41gE71N6Vp6PKHMdsbOOCI2x5Y4OCy5ocLFIi71+ZiTbLbJQUFWdRYJoTpzaEUB0xa/e3ObGOwfqhneC0pyZn3SflHoLuSvJ2fdJ+UOOqInG5YgCJ4yDkrPvbnNjHYP1RHmcpk87xULSivq2+N0VqYbgu/LcnZ90j5RJl5Btv8ADQhHspA+AjO/iGjFe6f1JNWbcienV572egHS4+TnU/Sk8Y9who3YukzJIo0M5avLcV5SvpTu+MXcEClqHSC2g5LbImtz4oggghdFX//Z"/>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5" name="AutoShape 10" descr="data:image/jpeg;base64,/9j/4AAQSkZJRgABAQAAAQABAAD/2wCEAAkGBhQSEBUUEBQVFRQVFxgYFxgXFBobFhoVFRcVGBQcFhgdHCYeFxojHBcWIDshLygpLC8xFh8yQTAqNScsLCkBCQoKDgwOGQ8PGi8kHyUsNCoqKTQqNSwtLCwsKTQ0LTUtLCwvNCwrLDQsKSksLCwvMCwsLCkqKSwsLS0sKSwvKf/AABEIADwBGAMBIgACEQEDEQH/xAAcAAACAwADAQAAAAAAAAAAAAAABwQFBgECAwj/xABGEAABAgMDBggLBwMEAwAAAAABAgMABBEFBiEHEjFBUWETIlRxgZGSoRYjMkJSU3KTsdHSFBczNWKywUNzwoKj4fAlRKL/xAAbAQACAwEBAQAAAAAAAAAAAAADBAABAgUGB//EADYRAAEDAgMGBAMGBwAAAAAAAAEAAgMEERIhMQUTQVFSkRSBofAicbEWMmHB0fEGIzRCQ1Ny/9oADAMBAAIRAxEAPwC/v3e6al55bbLpQgJQQM1J0pqdIigGUKf9eewj5RIym/mTnsN/tjLQ41owjJe+oqWB1PGSwE4RwHJaIZQ5/wBf/to+Uc/eLP8Ar/8AbR8o9rp3BdnAHFngmfSpVSqacwbN5w54Yknk7km004ELPpLJJPfQRlzmNyslKqq2fTuwGME/g0ZJbfeNP+uHu0fKLWyMq76FATKEup1lIzVjm8082HPFvenJg2W1OSQKVjHg61SobE1xSruhXkRYDHjII1PHQ1sZLGD8crEdl9C2Ta7Uy0HGFBST1g6woaiNkRL3WgtiSedaNFoTVJoDQ1A0GFFc68ipOZSqvilkJdGrN9LnTp64al/DWzJinoD9yYC5mFwXAqNn+Fq42atJFu+YKWgykz3rU+7T8o5+8qf9an3SYzEEM4G8l63wNN/rb2C1H3mT3rEe6TEqUyrTaT4xLTg9kpPWD/EY2CJgbyWXbPpXCxjHayct3so8vMkIc8S4dAWRmk7Er0V3Gka2PmyGTk5vsSoSswqtcGVnTX0FHXuPRsgD4rZhef2jsYRtMsGg1H6JlQQR1WsAEk0AxJOgAaYAvNLpMzKW0FbiglKRUqJoAN5heW7ldSCUybefT+o5UJPspGJG8kc0Zq996XbQmA0znFnOzWkDStWgKUNZOrYI2V2MlzLSQubAdd05v9NO6nnnecN0PCKOJuKXXkli9zzZndYl7KNPuHB6m5DafkTHn4cWj69z3Y+mHfLyiECjaUpGxKQB1CPWkTxLODB78le5d1JF+HNoevc92PpjhV+7Q5QvsJ+mHrSDNieKZ0D35Kbl3UukuqqUk6wPhHpBBCKYVZeO20ykst5Xmjij0lnBI6/5iBca8n2yVClkcKg5rgGHG1EDUCMeuMBlNt8zE0Jdo1Qyc2g855WB56eTzkxW3MtxUjO0dqlCjwbyTqoaAnelXcTD7aa8V+OqWM3x24Le5T7WfYaZMs4tBU4oKzRWozCRXA64XvhlaHKHuyPph7jGCkCjnaxti0FbfEXG90iPDK0OUPdkfTB4ZWhyh7sj6Ye9IKQTxTOge/JY3J6kiPDK0OUPdkfTHdq/8+2al9R3LQkjvAh6UjzflkrFFpSobFAEdRieKZxYPfkpuXdSWth5XjUJnGxT0261G8oOnoPRDHkZ9t5sOMrC0K0KScP+DujH3lyYMPJKpUBl3UB+GrcR5vOOqMLdu8D1mTRQ6FBGdmvNn9yf1AY11iLMUcwvFkeSge6M2fpzTygjzl30rSFoIKVAEEaCDiDBCCZSbynfmS/Yb/bFDYsjw8y00dDjiUnmJ43dWL7Kf+ZL9hv4GM9Zc8WX23Rjwa0qptocR1Vh1v3QvodJi8GzDrhy+dk+bSCmpVz7OnjIaVwaQNaUnNAHVhGDuddCc4ZM1MOraxziColxY1hYOCUnfjuEMaTm0utpcbOchYCkkawdEYy/Vi2hMLzZdaTLkCqArMNdfCE+UP8AtIWYeC8jRSuGKG7W4tXH6fupVu5RGmlcFKpMy/oCUVKQd5GnmHWIWF4pN9DxVNICHHfGFIoKZxIxA8k4HCG1diwW7OlPGlAUKqdcoAOapxzRohU3utz7XNrdTUIwSiunMToJ2VNT0wWO18u67OycAlc2BvwjV51PK3Ac1TQ2ZyZLl3s5WngEjsqCf4hUttFSglIJUogADSScAB0w4bwWdwFiLa1oZSk89U53fWNSaj5pnarm44G8cY7e7JOQQQQVdxEEEERREcoWUkFJoQQQRpBGII6Y4giKl9AXdtT7TKtPa1pBV7QwV3gxQ5ULXLMiUJNFPKDe/NpVfcKdMcZKnCbPofNdWBzVB/mM/lkcOfLJ1Zrh6SUCAQsBmAXzLaDBDJIxvAkeq9skl3xmrmljGpbb3AeWobycOg7YZcZ7J+2E2bL01oJ6SpRMaGMTuLpCSloxZoRBBBAUREEEERREUF9rxCTlVLB8YriNj9ZGnmSMeiL+EnfW2FWhPhtjjJSeCaA0KUTxlcxOvYmGKePePz0GqFK/C3LVTsl13eGmDMuglDJ4tfOeONd+aDXnIj2yr3bzHRNIHEc4rlNTnmk+0MOcb4Ydi2c3JSzbWckBAxUSBVRxUo12msV94LbknWHGXXUqC0kHNBUQdRFNYND0QQ1J3uPhp5K2UznswtFyoWTO8f2iV4JZq6xRJrpLfmK/x6N8bKEDYFprkZoOpxzapUNAUg6ebUeiGWxbU1Nfh5qEkVqnYf1Gp7oFUBofduhTMVNLh/mC3zWufmUoFVqCRvNIjM2olf4aVKG2lE9ZislLr4hbyypXWetVfgIvGpcJ0adpNTAFHBjdDdd0VpjSu6O0EERCRC6yt2CC0iaQOMghDm9CvJJ5lYf6oYsUV+GwqzpkH1ZPSKEd4g0Li2QELEjbtIVHkmtYuSimlGpYVQewvjJ6jnDojmKDI6s/aHxqLaT0hZp8THMaqW4ZSswm7Aq7Kf8AmK/7bfwMZSNXlQ/MVf22/gYykGZ90L6XQf00f/I+i0d178vSQzAA40TXMUaUJ0lCvNrsxEap7LAjN4kuvO/UtIT1ipPVCygijG05lDm2bTTPxvbn2v2VveC9b84fHKokGobTggdHnHeYgSFnOvLzGW1LVsSK9Z0Ac8R41lxb6GUXwbuMus44YoUfOG0bR0xZyHwhFlDqeE+HYMtBp+/5rXXJye/ZlB+Zop4eSkYpRXXXzlb9Ai4v9+WzHsf5Ji+bcCgCkggioI0EHQRFDf78tmPY/wAkwpiLnAleJbUSVFWx8hzxDyzSNgggh1fQkQQQRFEQQRa3Yu+ucmEtpqE6XFeiiuPSdAiibZockjY2l7jYBNXJtJFuzm66VlTnQo4dwEUuWCziphl4f01lKuZwCn/0kdcb5hkISEpFEpAAGwAUAiNbFlomWHGXPJWkjeDqI3g0PRC0cmGQPXzOqfv3vfzJKzGSq1Q5JcFXjsqKSNeaolSDzYkdEbSERJTb9kzpChxk8VafNcbJwIO/SDqPTDjsG8bM23nsLB9JJwWk7FJ1c+iC1MRDsY0KVhfcYTqFaQQQQojoiDP22wz+K6lO6uPUMY9p2SS6jNUVAfpUQesRQTdypUBS3CsJSCSSugAGJJwiI0Qi/wAhPkFSXvyhtqYW1KlRWsZufSgSk+VSuNaYdMYOxG1tq4Ro5qgCAqtCAcDQnRsjtLypnp0Ny4KULVRNcSloaVKO2mPOaQ6pG7su0kJQyjigCpSCrDWSRphiRr4m4SdeCaiqaMG7IySOJSvl7GdfNVOBVdqlKPUkGNJZlwAcVqPQ3TvWf4jepQBowjmFrLUu0pXZNyCV2US5QaZTMMVOZxXQcTmnyVYDChw6d0TclF5c5syjh4yKqbO1BPGTzpJ6jujfzUslxCkLFUqBSoHWCKGETaEq7Zk/xTxmlBSCfPbOivOKpPTD8FpYzGdRouPM94eHk3T7giHZNpomGUPN+StII3bQd4NR0RMhIi2RRtUQQQRSiIyGVC1Q1IKRXjPEIA3VzlnoA7xF9bdvsyjee+sJGoaVKOxKdJMJy1rSftadSEJ08VtFcEI0kqPeTzDZDVNEXOxnQIMr7DCNStZkds8hD7xGCiltP+mqld6gOiCNxYNjplZdDKNCBifSUcVE85rBApn43ly3G3C0BKnKh+Yq/tt/Axk4+gJ67ks8vPeZbWqgGcpNTQaIj+BslyZrsCNtlAFl6ym23FFC2MtOQtwSHgh8eBslyZrsCDwNkuTNdgRe+CY+0EPQfRIeCHx4GyXJmuwIPA2S5M12BF74clX2gh6D6JfXAvyZdQl5hXiSaIUf6ZOo/oPdzRur+n/xsx7A/cmPfwNkuTNdgRYGzmy1wRQkt0zcwiqc0aBQ6oC5wJuFxamrgknbPG0g3BI52P1XzvWCH0boyZ/9ZnsCOhuXJcma7MG3w5LtfaCHoPokRAIepuPI8mb6j84nSNhMM/gstoO1KAD16YrfDkqd/EEVvhYfQfqlDd+4EzMkEpLLfprBBI/SjSe4Q2rAu81JtcGyN6lHylK2qP8AGqLKOYC55cuFW7Smq8nZN5D8+aIIIIwuaqW8t1GZ1Ga6KLT5DifKT8xuhWWpcadkl57QUsDQ4yTnAb0jjDvEO2CGIqh0eWo5IT4muzSRlcpc81xVOJXTU4gZ3SRQxJ+9qc2M9g/VDcmrNac/FbQv2kJPxERfBqV5Mz7pPyg2/iOrEPdP6krfvanNjPYP1RBtnKFNTLKmnC2EKpnZiaEgGtK1OBhw+Dcrydn3SflHU3YlOTM+6T8osTwg3DFDE8/3LMZK7t8EwZhweMeHFrqa1do48wEbuOqEAAAAAAUAGgAaKR2hOR5e4uKO1uEWCIIIIwtIjGZTbtfaJbhmx41gE71N6Vp6PKHMdsbOOCI2x5Y4OCy5ocLFIi71+ZiTbLbJQUFWdRYJoTpzaEUB0xa/e3ObGOwfqhneC0pyZn3SflHoLuSvJ2fdJ+UOOqInG5YgCJ4yDkrPvbnNjHYP1RHmcpk87xULSivq2+N0VqYbgu/LcnZ90j5RJl5Btv8ADQhHspA+AjO/iGjFe6f1JNWbcienV572egHS4+TnU/Sk8Y9who3YukzJIo0M5avLcV5SvpTu+MXcEClqHSC2g5LbImtz4oggghdFX//Z"/>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7" name="Rectangle 9"/>
          <p:cNvSpPr>
            <a:spLocks noChangeArrowheads="1"/>
          </p:cNvSpPr>
          <p:nvPr/>
        </p:nvSpPr>
        <p:spPr bwMode="auto">
          <a:xfrm>
            <a:off x="1619250" y="38100"/>
            <a:ext cx="69850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fr-FR" sz="2400" b="1">
                <a:solidFill>
                  <a:schemeClr val="bg1"/>
                </a:solidFill>
              </a:rPr>
              <a:t>Workshop on Enabling Technologies: Infrastructure for Collaborative Enterprises </a:t>
            </a:r>
            <a:r>
              <a:rPr lang="en-US" sz="2400" b="1">
                <a:solidFill>
                  <a:schemeClr val="bg1"/>
                </a:solidFill>
              </a:rPr>
              <a:t>(WETICE/AROSA 2012)</a:t>
            </a:r>
            <a:endParaRPr lang="fr-FR" sz="2400" b="1">
              <a:solidFill>
                <a:schemeClr val="bg1"/>
              </a:solidFill>
            </a:endParaRPr>
          </a:p>
        </p:txBody>
      </p:sp>
      <p:sp>
        <p:nvSpPr>
          <p:cNvPr id="8" name="Rectangle 7"/>
          <p:cNvSpPr/>
          <p:nvPr userDrawn="1"/>
        </p:nvSpPr>
        <p:spPr>
          <a:xfrm>
            <a:off x="-47625" y="642918"/>
            <a:ext cx="9215438" cy="71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24480" y="6605028"/>
            <a:ext cx="9180000" cy="280356"/>
          </a:xfrm>
          <a:prstGeom prst="rect">
            <a:avLst/>
          </a:prstGeom>
          <a:solidFill>
            <a:srgbClr val="35737F"/>
          </a:solidFill>
          <a:ln>
            <a:no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pic>
        <p:nvPicPr>
          <p:cNvPr id="11" name="Picture 4" descr="https://encrypted-tbn3.google.com/images?q=tbn:ANd9GcTChJ-M4OBLjM2p5FzIeRsRo4EGo-MHBC4CucCOLd42Z7tEa0WbD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04" y="733409"/>
            <a:ext cx="2376487" cy="48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2" descr="http://www.redcad.org/images/SigleReDCAD.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44208" y="733409"/>
            <a:ext cx="2592388" cy="48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683568" y="256490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3" name="Date Placeholder 3"/>
          <p:cNvSpPr>
            <a:spLocks noGrp="1"/>
          </p:cNvSpPr>
          <p:nvPr>
            <p:ph type="dt" sz="half" idx="10"/>
          </p:nvPr>
        </p:nvSpPr>
        <p:spPr/>
        <p:txBody>
          <a:bodyPr/>
          <a:lstStyle>
            <a:lvl1pPr>
              <a:defRPr/>
            </a:lvl1pPr>
          </a:lstStyle>
          <a:p>
            <a:fld id="{D0D70AD0-590B-4909-9A73-1E49C8AB9B04}" type="datetime1">
              <a:rPr lang="en-US" smtClean="0"/>
              <a:pPr/>
              <a:t>05/08/2018</a:t>
            </a:fld>
            <a:endParaRPr lang="en-US"/>
          </a:p>
        </p:txBody>
      </p:sp>
      <p:sp>
        <p:nvSpPr>
          <p:cNvPr id="14" name="Footer Placeholder 4"/>
          <p:cNvSpPr>
            <a:spLocks noGrp="1"/>
          </p:cNvSpPr>
          <p:nvPr>
            <p:ph type="ftr" sz="quarter" idx="11"/>
          </p:nvPr>
        </p:nvSpPr>
        <p:spPr/>
        <p:txBody>
          <a:bodyPr/>
          <a:lstStyle>
            <a:lvl1pPr>
              <a:defRPr/>
            </a:lvl1pPr>
          </a:lstStyle>
          <a:p>
            <a:endParaRPr lang="en-US"/>
          </a:p>
        </p:txBody>
      </p:sp>
      <p:sp>
        <p:nvSpPr>
          <p:cNvPr id="15" name="Slide Number Placeholder 5"/>
          <p:cNvSpPr>
            <a:spLocks noGrp="1"/>
          </p:cNvSpPr>
          <p:nvPr>
            <p:ph type="sldNum" sz="quarter" idx="12"/>
          </p:nvPr>
        </p:nvSpPr>
        <p:spPr/>
        <p:txBody>
          <a:bodyPr/>
          <a:lstStyle>
            <a:lvl1pPr>
              <a:defRPr/>
            </a:lvl1pPr>
          </a:lstStyle>
          <a:p>
            <a:fld id="{167087D5-ADBF-43D6-8EF4-E5852F6C55AA}" type="slidenum">
              <a:rPr lang="en-US" smtClean="0"/>
              <a:pPr/>
              <a:t>‹#›</a:t>
            </a:fld>
            <a:endParaRPr lang="en-US"/>
          </a:p>
        </p:txBody>
      </p:sp>
      <p:sp>
        <p:nvSpPr>
          <p:cNvPr id="17" name="Rectangle 16"/>
          <p:cNvSpPr/>
          <p:nvPr userDrawn="1"/>
        </p:nvSpPr>
        <p:spPr>
          <a:xfrm>
            <a:off x="-24064" y="-27384"/>
            <a:ext cx="9180000" cy="670302"/>
          </a:xfrm>
          <a:prstGeom prst="rect">
            <a:avLst/>
          </a:prstGeom>
          <a:solidFill>
            <a:schemeClr val="tx2">
              <a:lumMod val="75000"/>
            </a:schemeClr>
          </a:solidFill>
          <a:ln>
            <a:no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userDrawn="1"/>
        </p:nvSpPr>
        <p:spPr>
          <a:xfrm>
            <a:off x="1" y="-81338"/>
            <a:ext cx="9144000" cy="707886"/>
          </a:xfrm>
          <a:prstGeom prst="rect">
            <a:avLst/>
          </a:prstGeom>
        </p:spPr>
        <p:txBody>
          <a:bodyPr wrap="square">
            <a:spAutoFit/>
          </a:bodyPr>
          <a:lstStyle/>
          <a:p>
            <a:pPr algn="ctr"/>
            <a:r>
              <a:rPr lang="en-US" sz="2000" b="1" i="1" dirty="0" smtClean="0">
                <a:solidFill>
                  <a:schemeClr val="bg1"/>
                </a:solidFill>
              </a:rPr>
              <a:t>9th workshop on Methods for the Adaptive Distributed Software </a:t>
            </a:r>
          </a:p>
          <a:p>
            <a:pPr algn="ctr"/>
            <a:r>
              <a:rPr lang="en-US" sz="2000" b="1" i="1" dirty="0" smtClean="0">
                <a:solidFill>
                  <a:schemeClr val="bg1"/>
                </a:solidFill>
              </a:rPr>
              <a:t>(METHODICA-II'2012)</a:t>
            </a:r>
          </a:p>
        </p:txBody>
      </p:sp>
    </p:spTree>
    <p:extLst>
      <p:ext uri="{BB962C8B-B14F-4D97-AF65-F5344CB8AC3E}">
        <p14:creationId xmlns:p14="http://schemas.microsoft.com/office/powerpoint/2010/main" xmlns="" val="29730738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p:cNvSpPr/>
          <p:nvPr/>
        </p:nvSpPr>
        <p:spPr>
          <a:xfrm>
            <a:off x="-24064" y="0"/>
            <a:ext cx="9180000" cy="1340768"/>
          </a:xfrm>
          <a:prstGeom prst="rect">
            <a:avLst/>
          </a:prstGeom>
          <a:solidFill>
            <a:schemeClr val="tx2">
              <a:lumMod val="75000"/>
            </a:schemeClr>
          </a:solidFill>
          <a:ln>
            <a:no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sp>
        <p:nvSpPr>
          <p:cNvPr id="6" name="Rectangle 5"/>
          <p:cNvSpPr/>
          <p:nvPr/>
        </p:nvSpPr>
        <p:spPr>
          <a:xfrm>
            <a:off x="-47625" y="1341438"/>
            <a:ext cx="9215438" cy="714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sz="half" idx="1"/>
          </p:nvPr>
        </p:nvSpPr>
        <p:spPr>
          <a:xfrm>
            <a:off x="457200" y="2852936"/>
            <a:ext cx="4038600" cy="32732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780928"/>
            <a:ext cx="4038600" cy="334523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8" name="Date Placeholder 4"/>
          <p:cNvSpPr>
            <a:spLocks noGrp="1"/>
          </p:cNvSpPr>
          <p:nvPr>
            <p:ph type="dt" sz="half" idx="10"/>
          </p:nvPr>
        </p:nvSpPr>
        <p:spPr/>
        <p:txBody>
          <a:bodyPr/>
          <a:lstStyle>
            <a:lvl1pPr>
              <a:defRPr/>
            </a:lvl1pPr>
          </a:lstStyle>
          <a:p>
            <a:fld id="{46A496DE-9DE6-4D49-A107-9B8C99E03CC6}" type="datetime1">
              <a:rPr lang="en-US" smtClean="0"/>
              <a:pPr/>
              <a:t>05/08/2018</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p:txBody>
          <a:bodyPr/>
          <a:lstStyle>
            <a:lvl1pPr>
              <a:defRPr/>
            </a:lvl1pPr>
          </a:lstStyle>
          <a:p>
            <a:fld id="{167087D5-ADBF-43D6-8EF4-E5852F6C55AA}" type="slidenum">
              <a:rPr lang="en-US" smtClean="0"/>
              <a:pPr/>
              <a:t>‹#›</a:t>
            </a:fld>
            <a:endParaRPr lang="en-US"/>
          </a:p>
        </p:txBody>
      </p:sp>
    </p:spTree>
    <p:extLst>
      <p:ext uri="{BB962C8B-B14F-4D97-AF65-F5344CB8AC3E}">
        <p14:creationId xmlns:p14="http://schemas.microsoft.com/office/powerpoint/2010/main" xmlns="" val="402161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CBDF72E3-C38A-43F5-B040-CCBF95B41041}" type="datetime1">
              <a:rPr lang="en-US" smtClean="0"/>
              <a:pPr/>
              <a:t>05/08/2018</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167087D5-ADBF-43D6-8EF4-E5852F6C55AA}" type="slidenum">
              <a:rPr lang="en-US" smtClean="0"/>
              <a:pPr/>
              <a:t>‹#›</a:t>
            </a:fld>
            <a:endParaRPr lang="en-US"/>
          </a:p>
        </p:txBody>
      </p:sp>
    </p:spTree>
    <p:extLst>
      <p:ext uri="{BB962C8B-B14F-4D97-AF65-F5344CB8AC3E}">
        <p14:creationId xmlns:p14="http://schemas.microsoft.com/office/powerpoint/2010/main" xmlns="" val="385547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850FBF94-831F-448E-BE5A-5E6951898B10}" type="datetime1">
              <a:rPr lang="en-US" smtClean="0"/>
              <a:pPr/>
              <a:t>05/08/2018</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67087D5-ADBF-43D6-8EF4-E5852F6C55AA}" type="slidenum">
              <a:rPr lang="en-US" smtClean="0"/>
              <a:pPr/>
              <a:t>‹#›</a:t>
            </a:fld>
            <a:endParaRPr lang="en-US"/>
          </a:p>
        </p:txBody>
      </p:sp>
    </p:spTree>
    <p:extLst>
      <p:ext uri="{BB962C8B-B14F-4D97-AF65-F5344CB8AC3E}">
        <p14:creationId xmlns:p14="http://schemas.microsoft.com/office/powerpoint/2010/main" xmlns="" val="126227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24480" y="6605028"/>
            <a:ext cx="9180000" cy="280356"/>
          </a:xfrm>
          <a:prstGeom prst="rect">
            <a:avLst/>
          </a:prstGeom>
          <a:solidFill>
            <a:srgbClr val="35737F"/>
          </a:solidFill>
          <a:ln>
            <a:no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sp>
        <p:nvSpPr>
          <p:cNvPr id="3" name="Date Placeholder 1"/>
          <p:cNvSpPr>
            <a:spLocks noGrp="1"/>
          </p:cNvSpPr>
          <p:nvPr>
            <p:ph type="dt" sz="half" idx="10"/>
          </p:nvPr>
        </p:nvSpPr>
        <p:spPr/>
        <p:txBody>
          <a:bodyPr/>
          <a:lstStyle>
            <a:lvl1pPr>
              <a:defRPr/>
            </a:lvl1pPr>
          </a:lstStyle>
          <a:p>
            <a:fld id="{B9C9048B-831A-4B15-91B7-D83B587B8544}" type="datetime1">
              <a:rPr lang="en-US" smtClean="0"/>
              <a:pPr/>
              <a:t>05/08/2018</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3"/>
          <p:cNvSpPr>
            <a:spLocks noGrp="1"/>
          </p:cNvSpPr>
          <p:nvPr>
            <p:ph type="sldNum" sz="quarter" idx="12"/>
          </p:nvPr>
        </p:nvSpPr>
        <p:spPr/>
        <p:txBody>
          <a:bodyPr/>
          <a:lstStyle>
            <a:lvl1pPr>
              <a:defRPr/>
            </a:lvl1pPr>
          </a:lstStyle>
          <a:p>
            <a:fld id="{167087D5-ADBF-43D6-8EF4-E5852F6C55AA}" type="slidenum">
              <a:rPr lang="en-US" smtClean="0"/>
              <a:pPr/>
              <a:t>‹#›</a:t>
            </a:fld>
            <a:endParaRPr lang="en-US"/>
          </a:p>
        </p:txBody>
      </p:sp>
    </p:spTree>
    <p:extLst>
      <p:ext uri="{BB962C8B-B14F-4D97-AF65-F5344CB8AC3E}">
        <p14:creationId xmlns:p14="http://schemas.microsoft.com/office/powerpoint/2010/main" xmlns="" val="368728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FE37475-6C83-475C-B324-1491C37DA431}" type="datetime1">
              <a:rPr lang="en-US" smtClean="0"/>
              <a:pPr/>
              <a:t>05/08/2018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7087D5-ADBF-43D6-8EF4-E5852F6C55AA}" type="slidenum">
              <a:rPr lang="en-US" smtClean="0"/>
              <a:pPr/>
              <a:t>‹#›</a:t>
            </a:fld>
            <a:endParaRPr lang="en-US"/>
          </a:p>
        </p:txBody>
      </p:sp>
    </p:spTree>
    <p:extLst>
      <p:ext uri="{BB962C8B-B14F-4D97-AF65-F5344CB8AC3E}">
        <p14:creationId xmlns:p14="http://schemas.microsoft.com/office/powerpoint/2010/main" xmlns="" val="90992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02112DB-DD85-4368-9AB4-D548DBDD538D}" type="datetime1">
              <a:rPr lang="en-US" smtClean="0"/>
              <a:pPr/>
              <a:t>05/08/2018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7087D5-ADBF-43D6-8EF4-E5852F6C55AA}" type="slidenum">
              <a:rPr lang="en-US" smtClean="0"/>
              <a:pPr/>
              <a:t>‹#›</a:t>
            </a:fld>
            <a:endParaRPr lang="en-US"/>
          </a:p>
        </p:txBody>
      </p:sp>
    </p:spTree>
    <p:extLst>
      <p:ext uri="{BB962C8B-B14F-4D97-AF65-F5344CB8AC3E}">
        <p14:creationId xmlns:p14="http://schemas.microsoft.com/office/powerpoint/2010/main" xmlns="" val="4036051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1D5D425A-F55C-4AE2-8A98-EC2194B9A8A6}" type="datetime1">
              <a:rPr lang="en-US" smtClean="0"/>
              <a:pPr/>
              <a:t>05/08/2018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167087D5-ADBF-43D6-8EF4-E5852F6C55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1</a:t>
            </a:fld>
            <a:endParaRPr lang="en-US" sz="1800" b="1" dirty="0">
              <a:solidFill>
                <a:schemeClr val="bg1"/>
              </a:solidFill>
              <a:effectLst>
                <a:outerShdw blurRad="38100" dist="38100" dir="2700000" algn="tl">
                  <a:srgbClr val="000000">
                    <a:alpha val="43137"/>
                  </a:srgbClr>
                </a:outerShdw>
              </a:effectLst>
            </a:endParaRPr>
          </a:p>
        </p:txBody>
      </p:sp>
      <p:sp>
        <p:nvSpPr>
          <p:cNvPr id="12" name="Rectangle 11"/>
          <p:cNvSpPr/>
          <p:nvPr/>
        </p:nvSpPr>
        <p:spPr>
          <a:xfrm>
            <a:off x="285720" y="2001138"/>
            <a:ext cx="8715436" cy="3416320"/>
          </a:xfrm>
          <a:prstGeom prst="rect">
            <a:avLst/>
          </a:prstGeom>
          <a:noFill/>
        </p:spPr>
        <p:txBody>
          <a:bodyPr wrap="square">
            <a:spAutoFit/>
          </a:bodyPr>
          <a:lstStyle/>
          <a:p>
            <a:pPr algn="just">
              <a:lnSpc>
                <a:spcPct val="150000"/>
              </a:lnSpc>
              <a:buClr>
                <a:schemeClr val="tx2"/>
              </a:buClr>
              <a:buFont typeface="Wingdings" pitchFamily="2" charset="2"/>
              <a:buChar char="§"/>
            </a:pPr>
            <a:r>
              <a:rPr lang="en-US" sz="2400" dirty="0" smtClean="0">
                <a:latin typeface="Arial" pitchFamily="34" charset="0"/>
                <a:cs typeface="Arial" pitchFamily="34" charset="0"/>
              </a:rPr>
              <a:t> </a:t>
            </a:r>
            <a:r>
              <a:rPr lang="en-US" sz="2400" dirty="0" smtClean="0"/>
              <a:t>Inspiring the power of Genetic programming solution representation and Variable Neighborhood Search movements.</a:t>
            </a:r>
          </a:p>
          <a:p>
            <a:pPr algn="just">
              <a:lnSpc>
                <a:spcPct val="150000"/>
              </a:lnSpc>
              <a:buClr>
                <a:schemeClr val="tx2"/>
              </a:buClr>
              <a:buFont typeface="Wingdings" pitchFamily="2" charset="2"/>
              <a:buChar char="§"/>
            </a:pPr>
            <a:r>
              <a:rPr lang="en-US" sz="2400" dirty="0" smtClean="0"/>
              <a:t> Based on systematic change of neighborhood within a local search.</a:t>
            </a:r>
          </a:p>
          <a:p>
            <a:pPr algn="just">
              <a:lnSpc>
                <a:spcPct val="150000"/>
              </a:lnSpc>
              <a:buClr>
                <a:schemeClr val="tx2"/>
              </a:buClr>
              <a:buFont typeface="Wingdings" pitchFamily="2" charset="2"/>
              <a:buChar char="§"/>
            </a:pPr>
            <a:r>
              <a:rPr lang="en-US" sz="2400" dirty="0" smtClean="0"/>
              <a:t> Start with a single solution presented by a program </a:t>
            </a:r>
          </a:p>
          <a:p>
            <a:pPr algn="just">
              <a:lnSpc>
                <a:spcPct val="150000"/>
              </a:lnSpc>
              <a:buClr>
                <a:schemeClr val="tx2"/>
              </a:buClr>
              <a:buFont typeface="Wingdings" pitchFamily="2" charset="2"/>
              <a:buChar char="§"/>
            </a:pPr>
            <a:r>
              <a:rPr lang="en-US" sz="2400" dirty="0" smtClean="0"/>
              <a:t> Apply neighborhood structure movements to reach the global optimum</a:t>
            </a:r>
            <a:endParaRPr lang="fr-FR" sz="2400" dirty="0" smtClean="0">
              <a:latin typeface="Arial" pitchFamily="34" charset="0"/>
              <a:cs typeface="Arial" pitchFamily="34" charset="0"/>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0" name="Title 1"/>
          <p:cNvSpPr txBox="1">
            <a:spLocks/>
          </p:cNvSpPr>
          <p:nvPr/>
        </p:nvSpPr>
        <p:spPr>
          <a:xfrm>
            <a:off x="395288" y="160338"/>
            <a:ext cx="5178425" cy="1084262"/>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3200" dirty="0"/>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922774" y="71414"/>
            <a:ext cx="6221226" cy="1433021"/>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Variable Neighborhood Programming algorithm presentation</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algorithm</a:t>
            </a:r>
          </a:p>
          <a:p>
            <a:pPr marL="0" indent="0" algn="r">
              <a:lnSpc>
                <a:spcPct val="70000"/>
              </a:lnSpc>
              <a:buNone/>
            </a:pPr>
            <a:r>
              <a:rPr lang="en-US" sz="1600" b="1" dirty="0" smtClean="0">
                <a:solidFill>
                  <a:schemeClr val="accent1">
                    <a:lumMod val="40000"/>
                    <a:lumOff val="60000"/>
                  </a:schemeClr>
                </a:solidFill>
              </a:rPr>
              <a:t>VNP 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7604" y="332656"/>
            <a:ext cx="7074786" cy="1587823"/>
          </a:xfrm>
        </p:spPr>
        <p:txBody>
          <a:bodyPr>
            <a:normAutofit/>
          </a:bodyPr>
          <a:lstStyle/>
          <a:p>
            <a:r>
              <a:rPr lang="sr-Latn-RS" dirty="0" smtClean="0"/>
              <a:t> </a:t>
            </a:r>
            <a:r>
              <a:rPr lang="sr-Latn-RS" dirty="0" smtClean="0">
                <a:solidFill>
                  <a:srgbClr val="002060"/>
                </a:solidFill>
              </a:rPr>
              <a:t>Varaiable </a:t>
            </a:r>
            <a:r>
              <a:rPr lang="sr-Latn-RS" dirty="0">
                <a:solidFill>
                  <a:srgbClr val="002060"/>
                </a:solidFill>
              </a:rPr>
              <a:t>Neighborhood </a:t>
            </a:r>
            <a:r>
              <a:rPr lang="sr-Latn-RS" dirty="0" smtClean="0">
                <a:solidFill>
                  <a:srgbClr val="002060"/>
                </a:solidFill>
              </a:rPr>
              <a:t>Descent (VND</a:t>
            </a:r>
            <a:r>
              <a:rPr lang="sr-Latn-RS" dirty="0" smtClean="0"/>
              <a:t>)</a:t>
            </a:r>
            <a:endParaRPr lang="sr-Latn-RS" dirty="0"/>
          </a:p>
        </p:txBody>
      </p:sp>
      <p:sp>
        <p:nvSpPr>
          <p:cNvPr id="4" name="Text Box 4"/>
          <p:cNvSpPr txBox="1">
            <a:spLocks noGrp="1" noChangeArrowheads="1"/>
          </p:cNvSpPr>
          <p:nvPr>
            <p:ph idx="1"/>
          </p:nvPr>
        </p:nvSpPr>
        <p:spPr bwMode="auto">
          <a:xfrm>
            <a:off x="1485900" y="1968246"/>
            <a:ext cx="6172200" cy="4413082"/>
          </a:xfrm>
          <a:prstGeom prst="rect">
            <a:avLst/>
          </a:prstGeom>
          <a:solidFill>
            <a:srgbClr val="FFFFFF"/>
          </a:solidFill>
          <a:ln>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68580" tIns="34290" rIns="68580" bIns="34290" numCol="1" anchor="t" anchorCtr="0" compatLnSpc="1">
            <a:prstTxWarp prst="textNoShape">
              <a:avLst/>
            </a:prstTxWarp>
            <a:normAutofit/>
          </a:bodyPr>
          <a:lstStyle>
            <a:lvl1pPr marL="342900" indent="-342900" algn="l" rtl="0" fontAlgn="base">
              <a:spcBef>
                <a:spcPct val="20000"/>
              </a:spcBef>
              <a:spcAft>
                <a:spcPct val="0"/>
              </a:spcAft>
              <a:buClr>
                <a:srgbClr val="009999"/>
              </a:buClr>
              <a:buFont typeface="Wingdings" pitchFamily="2" charset="2"/>
              <a:buChar char="§"/>
              <a:defRPr sz="3000" b="1">
                <a:solidFill>
                  <a:schemeClr val="tx1"/>
                </a:solidFill>
                <a:latin typeface="+mn-lt"/>
                <a:ea typeface="+mn-ea"/>
                <a:cs typeface="+mn-cs"/>
              </a:defRPr>
            </a:lvl1pPr>
            <a:lvl2pPr marL="742950" indent="-285750" algn="l" rtl="0" fontAlgn="base">
              <a:spcBef>
                <a:spcPct val="20000"/>
              </a:spcBef>
              <a:spcAft>
                <a:spcPct val="0"/>
              </a:spcAft>
              <a:buClr>
                <a:srgbClr val="99CCFF"/>
              </a:buClr>
              <a:buFont typeface="Arial" charset="0"/>
              <a:buChar char="–"/>
              <a:defRPr sz="2800" b="1">
                <a:solidFill>
                  <a:schemeClr val="tx1"/>
                </a:solidFill>
                <a:latin typeface="+mn-lt"/>
              </a:defRPr>
            </a:lvl2pPr>
            <a:lvl3pPr marL="1143000" indent="-228600" algn="l" rtl="0" fontAlgn="base">
              <a:spcBef>
                <a:spcPct val="20000"/>
              </a:spcBef>
              <a:spcAft>
                <a:spcPct val="0"/>
              </a:spcAft>
              <a:buClr>
                <a:schemeClr val="tx1"/>
              </a:buClr>
              <a:buFont typeface="Wingdings" pitchFamily="2" charset="2"/>
              <a:buChar char="§"/>
              <a:defRPr sz="2400" b="1">
                <a:solidFill>
                  <a:schemeClr val="tx1"/>
                </a:solidFill>
                <a:latin typeface="+mn-lt"/>
              </a:defRPr>
            </a:lvl3pPr>
            <a:lvl4pPr marL="1600200" indent="-228600" algn="l" rtl="0" fontAlgn="base">
              <a:spcBef>
                <a:spcPct val="20000"/>
              </a:spcBef>
              <a:spcAft>
                <a:spcPct val="0"/>
              </a:spcAft>
              <a:buChar char="•"/>
              <a:defRPr sz="2000" b="1">
                <a:solidFill>
                  <a:schemeClr val="tx1"/>
                </a:solidFill>
                <a:latin typeface="+mn-lt"/>
              </a:defRPr>
            </a:lvl4pPr>
            <a:lvl5pPr marL="2057400" indent="-228600" algn="l" rtl="0" fontAlgn="base">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a:lstStyle>
          <a:p>
            <a:pPr>
              <a:lnSpc>
                <a:spcPct val="90000"/>
              </a:lnSpc>
              <a:buFont typeface="Wingdings" pitchFamily="2" charset="2"/>
              <a:buNone/>
            </a:pPr>
            <a:r>
              <a:rPr lang="tr-TR" altLang="ko-KR" sz="1500" dirty="0"/>
              <a:t>Procedure VNS</a:t>
            </a:r>
          </a:p>
          <a:p>
            <a:pPr>
              <a:lnSpc>
                <a:spcPct val="90000"/>
              </a:lnSpc>
              <a:buFont typeface="Wingdings" pitchFamily="2" charset="2"/>
              <a:buNone/>
            </a:pPr>
            <a:r>
              <a:rPr lang="tr-TR" altLang="ko-KR" sz="1500" b="0" dirty="0"/>
              <a:t>  Define neighborhood structures N</a:t>
            </a:r>
            <a:r>
              <a:rPr lang="tr-TR" altLang="ko-KR" sz="1500" b="0" baseline="-20000" dirty="0"/>
              <a:t>k</a:t>
            </a:r>
            <a:r>
              <a:rPr lang="tr-TR" altLang="ko-KR" sz="1500" b="0" dirty="0"/>
              <a:t> (k=1,...,k</a:t>
            </a:r>
            <a:r>
              <a:rPr lang="tr-TR" altLang="ko-KR" sz="1500" b="0" baseline="-20000" dirty="0"/>
              <a:t>max</a:t>
            </a:r>
            <a:r>
              <a:rPr lang="tr-TR" altLang="ko-KR" sz="1500" b="0" dirty="0"/>
              <a:t>)</a:t>
            </a:r>
          </a:p>
          <a:p>
            <a:pPr>
              <a:lnSpc>
                <a:spcPct val="90000"/>
              </a:lnSpc>
              <a:buFont typeface="Wingdings" pitchFamily="2" charset="2"/>
              <a:buNone/>
            </a:pPr>
            <a:r>
              <a:rPr lang="tr-TR" altLang="ko-KR" sz="1500" b="0" dirty="0"/>
              <a:t>  Generate initial solution s </a:t>
            </a:r>
            <a:r>
              <a:rPr lang="ru-RU" altLang="ko-KR" sz="1500" b="0" dirty="0">
                <a:cs typeface="Arial" charset="0"/>
              </a:rPr>
              <a:t>Є</a:t>
            </a:r>
            <a:r>
              <a:rPr lang="tr-TR" altLang="ko-KR" sz="1500" b="0" dirty="0">
                <a:cs typeface="Arial" charset="0"/>
              </a:rPr>
              <a:t> </a:t>
            </a:r>
            <a:r>
              <a:rPr lang="tr-TR" altLang="ko-KR" sz="1500" b="0" dirty="0"/>
              <a:t>S</a:t>
            </a:r>
          </a:p>
          <a:p>
            <a:pPr>
              <a:lnSpc>
                <a:spcPct val="90000"/>
              </a:lnSpc>
              <a:buFont typeface="Wingdings" pitchFamily="2" charset="2"/>
              <a:buNone/>
            </a:pPr>
            <a:r>
              <a:rPr lang="tr-TR" altLang="ko-KR" sz="1500" b="0" dirty="0"/>
              <a:t>   </a:t>
            </a:r>
            <a:r>
              <a:rPr lang="tr-TR" altLang="ko-KR" sz="1500" dirty="0"/>
              <a:t>while</a:t>
            </a:r>
            <a:r>
              <a:rPr lang="tr-TR" altLang="ko-KR" sz="1500" b="0" dirty="0"/>
              <a:t> stopping condition is not met </a:t>
            </a:r>
            <a:r>
              <a:rPr lang="tr-TR" altLang="ko-KR" sz="1500" dirty="0"/>
              <a:t>do</a:t>
            </a:r>
            <a:endParaRPr lang="tr-TR" altLang="ko-KR" sz="1500" b="0" dirty="0"/>
          </a:p>
          <a:p>
            <a:pPr>
              <a:lnSpc>
                <a:spcPct val="90000"/>
              </a:lnSpc>
              <a:buFont typeface="Wingdings" pitchFamily="2" charset="2"/>
              <a:buNone/>
            </a:pPr>
            <a:r>
              <a:rPr lang="tr-TR" altLang="ko-KR" sz="1500" b="0" dirty="0"/>
              <a:t>	k </a:t>
            </a:r>
            <a:r>
              <a:rPr lang="tr-TR" altLang="ko-KR" sz="1500" b="0" dirty="0">
                <a:sym typeface="Symbol" pitchFamily="18" charset="2"/>
              </a:rPr>
              <a:t></a:t>
            </a:r>
            <a:r>
              <a:rPr lang="tr-TR" altLang="ko-KR" sz="1500" b="0" dirty="0"/>
              <a:t> 1</a:t>
            </a:r>
          </a:p>
          <a:p>
            <a:pPr>
              <a:lnSpc>
                <a:spcPct val="90000"/>
              </a:lnSpc>
              <a:buFont typeface="Wingdings" pitchFamily="2" charset="2"/>
              <a:buNone/>
            </a:pPr>
            <a:r>
              <a:rPr lang="tr-TR" altLang="ko-KR" sz="1500" b="0" dirty="0"/>
              <a:t>	</a:t>
            </a:r>
            <a:r>
              <a:rPr lang="tr-TR" altLang="ko-KR" sz="1500" dirty="0"/>
              <a:t>while</a:t>
            </a:r>
            <a:r>
              <a:rPr lang="tr-TR" altLang="ko-KR" sz="1500" b="0" dirty="0"/>
              <a:t> k ≤ k</a:t>
            </a:r>
            <a:r>
              <a:rPr lang="tr-TR" altLang="ko-KR" sz="1500" b="0" baseline="-20000" dirty="0"/>
              <a:t>max</a:t>
            </a:r>
            <a:r>
              <a:rPr lang="tr-TR" altLang="ko-KR" sz="1500" b="0" dirty="0"/>
              <a:t> </a:t>
            </a:r>
            <a:r>
              <a:rPr lang="tr-TR" altLang="ko-KR" sz="1500" dirty="0"/>
              <a:t>do</a:t>
            </a:r>
          </a:p>
          <a:p>
            <a:pPr>
              <a:lnSpc>
                <a:spcPct val="90000"/>
              </a:lnSpc>
              <a:buFont typeface="Wingdings" pitchFamily="2" charset="2"/>
              <a:buNone/>
            </a:pPr>
            <a:r>
              <a:rPr lang="tr-TR" altLang="ko-KR" sz="1500" b="0" dirty="0"/>
              <a:t>	    s’ </a:t>
            </a:r>
            <a:r>
              <a:rPr lang="tr-TR" altLang="ko-KR" sz="1500" b="0" dirty="0">
                <a:sym typeface="Symbol" pitchFamily="18" charset="2"/>
              </a:rPr>
              <a:t></a:t>
            </a:r>
            <a:r>
              <a:rPr lang="tr-TR" altLang="ko-KR" sz="1500" b="0" dirty="0"/>
              <a:t> Shake(s), s’ </a:t>
            </a:r>
            <a:r>
              <a:rPr lang="ru-RU" altLang="ko-KR" sz="1500" b="0" dirty="0">
                <a:cs typeface="Arial" charset="0"/>
              </a:rPr>
              <a:t>Є</a:t>
            </a:r>
            <a:r>
              <a:rPr lang="tr-TR" altLang="ko-KR" sz="1500" b="0" dirty="0"/>
              <a:t> N</a:t>
            </a:r>
            <a:r>
              <a:rPr lang="tr-TR" altLang="ko-KR" sz="1500" b="0" baseline="-20000" dirty="0"/>
              <a:t>k</a:t>
            </a:r>
            <a:r>
              <a:rPr lang="tr-TR" altLang="ko-KR" sz="1500" b="0" dirty="0"/>
              <a:t> (s)</a:t>
            </a:r>
            <a:r>
              <a:rPr lang="sr-Latn-RS" altLang="ko-KR" sz="1500" b="0" dirty="0"/>
              <a:t>;</a:t>
            </a:r>
            <a:endParaRPr lang="tr-TR" altLang="ko-KR" sz="1500" b="0" dirty="0"/>
          </a:p>
          <a:p>
            <a:pPr>
              <a:lnSpc>
                <a:spcPct val="90000"/>
              </a:lnSpc>
              <a:buFont typeface="Wingdings" pitchFamily="2" charset="2"/>
              <a:buNone/>
            </a:pPr>
            <a:r>
              <a:rPr lang="tr-TR" altLang="ko-KR" sz="1500" b="0" dirty="0"/>
              <a:t>	    s” </a:t>
            </a:r>
            <a:r>
              <a:rPr lang="tr-TR" altLang="ko-KR" sz="1500" b="0" dirty="0">
                <a:sym typeface="Symbol" pitchFamily="18" charset="2"/>
              </a:rPr>
              <a:t></a:t>
            </a:r>
            <a:r>
              <a:rPr lang="tr-TR" altLang="ko-KR" sz="1500" b="0" dirty="0"/>
              <a:t> LocalSearch(s’), s” </a:t>
            </a:r>
            <a:r>
              <a:rPr lang="ru-RU" altLang="ko-KR" sz="1500" b="0" dirty="0">
                <a:cs typeface="Arial" charset="0"/>
              </a:rPr>
              <a:t>Є</a:t>
            </a:r>
            <a:r>
              <a:rPr lang="tr-TR" altLang="ko-KR" sz="1500" b="0" dirty="0"/>
              <a:t> S</a:t>
            </a:r>
            <a:r>
              <a:rPr lang="sr-Latn-RS" altLang="ko-KR" sz="1500" b="0" dirty="0"/>
              <a:t>;</a:t>
            </a:r>
            <a:endParaRPr lang="tr-TR" altLang="ko-KR" sz="1500" b="0" dirty="0"/>
          </a:p>
          <a:p>
            <a:pPr>
              <a:lnSpc>
                <a:spcPct val="90000"/>
              </a:lnSpc>
              <a:buFont typeface="Wingdings" pitchFamily="2" charset="2"/>
              <a:buNone/>
            </a:pPr>
            <a:r>
              <a:rPr lang="tr-TR" altLang="ko-KR" sz="1500" b="0" dirty="0"/>
              <a:t>	    </a:t>
            </a:r>
            <a:r>
              <a:rPr lang="tr-TR" altLang="ko-KR" sz="1500" dirty="0"/>
              <a:t>if</a:t>
            </a:r>
            <a:r>
              <a:rPr lang="tr-TR" altLang="ko-KR" sz="1500" b="0" dirty="0"/>
              <a:t> (s” </a:t>
            </a:r>
            <a:r>
              <a:rPr lang="sr-Latn-RS" altLang="ko-KR" sz="1500" b="0" dirty="0"/>
              <a:t>is better than </a:t>
            </a:r>
            <a:r>
              <a:rPr lang="tr-TR" altLang="ko-KR" sz="1500" b="0" dirty="0"/>
              <a:t>s) </a:t>
            </a:r>
          </a:p>
          <a:p>
            <a:pPr>
              <a:lnSpc>
                <a:spcPct val="90000"/>
              </a:lnSpc>
              <a:buFont typeface="Wingdings" pitchFamily="2" charset="2"/>
              <a:buNone/>
            </a:pPr>
            <a:r>
              <a:rPr lang="tr-TR" altLang="ko-KR" sz="1500" b="0" dirty="0"/>
              <a:t>	          s </a:t>
            </a:r>
            <a:r>
              <a:rPr lang="tr-TR" altLang="ko-KR" sz="1500" b="0" dirty="0">
                <a:sym typeface="Symbol" pitchFamily="18" charset="2"/>
              </a:rPr>
              <a:t></a:t>
            </a:r>
            <a:r>
              <a:rPr lang="tr-TR" altLang="ko-KR" sz="1500" b="0" dirty="0"/>
              <a:t> s”</a:t>
            </a:r>
            <a:r>
              <a:rPr lang="sr-Latn-RS" altLang="ko-KR" sz="1500" b="0" dirty="0"/>
              <a:t>; </a:t>
            </a:r>
            <a:r>
              <a:rPr lang="tr-TR" altLang="ko-KR" sz="1500" b="0" dirty="0"/>
              <a:t>k </a:t>
            </a:r>
            <a:r>
              <a:rPr lang="tr-TR" altLang="ko-KR" sz="1500" b="0" dirty="0">
                <a:sym typeface="Symbol" pitchFamily="18" charset="2"/>
              </a:rPr>
              <a:t></a:t>
            </a:r>
            <a:r>
              <a:rPr lang="tr-TR" altLang="ko-KR" sz="1500" b="0" dirty="0"/>
              <a:t> 1</a:t>
            </a:r>
            <a:r>
              <a:rPr lang="sr-Latn-RS" altLang="ko-KR" sz="1500" b="0" dirty="0"/>
              <a:t>;</a:t>
            </a:r>
            <a:endParaRPr lang="tr-TR" altLang="ko-KR" sz="1500" b="0" dirty="0"/>
          </a:p>
          <a:p>
            <a:pPr>
              <a:lnSpc>
                <a:spcPct val="90000"/>
              </a:lnSpc>
              <a:buFont typeface="Wingdings" pitchFamily="2" charset="2"/>
              <a:buNone/>
            </a:pPr>
            <a:r>
              <a:rPr lang="tr-TR" altLang="ko-KR" sz="1500" b="0" dirty="0"/>
              <a:t>	    </a:t>
            </a:r>
            <a:r>
              <a:rPr lang="tr-TR" altLang="ko-KR" sz="1500" dirty="0"/>
              <a:t>else </a:t>
            </a:r>
            <a:r>
              <a:rPr lang="tr-TR" altLang="ko-KR" sz="1500" b="0" dirty="0"/>
              <a:t> </a:t>
            </a:r>
          </a:p>
          <a:p>
            <a:pPr>
              <a:lnSpc>
                <a:spcPct val="90000"/>
              </a:lnSpc>
              <a:buFont typeface="Wingdings" pitchFamily="2" charset="2"/>
              <a:buNone/>
            </a:pPr>
            <a:r>
              <a:rPr lang="tr-TR" altLang="ko-KR" sz="1500" b="0" dirty="0"/>
              <a:t>          </a:t>
            </a:r>
            <a:r>
              <a:rPr lang="en-US" altLang="ko-KR" sz="1500" b="0" dirty="0"/>
              <a:t>      </a:t>
            </a:r>
            <a:r>
              <a:rPr lang="tr-TR" altLang="ko-KR" sz="1500" b="0" dirty="0"/>
              <a:t>k </a:t>
            </a:r>
            <a:r>
              <a:rPr lang="tr-TR" altLang="ko-KR" sz="1500" b="0" dirty="0">
                <a:sym typeface="Symbol" pitchFamily="18" charset="2"/>
              </a:rPr>
              <a:t></a:t>
            </a:r>
            <a:r>
              <a:rPr lang="tr-TR" altLang="ko-KR" sz="1500" b="0" dirty="0"/>
              <a:t> k+1</a:t>
            </a:r>
            <a:r>
              <a:rPr lang="sr-Latn-RS" altLang="ko-KR" sz="1500" b="0" dirty="0"/>
              <a:t>;</a:t>
            </a:r>
            <a:endParaRPr lang="en-US" altLang="ko-KR" sz="1500" b="0" dirty="0"/>
          </a:p>
          <a:p>
            <a:pPr>
              <a:lnSpc>
                <a:spcPct val="90000"/>
              </a:lnSpc>
              <a:buFont typeface="Wingdings" pitchFamily="2" charset="2"/>
              <a:buNone/>
            </a:pPr>
            <a:r>
              <a:rPr lang="en-US" altLang="ko-KR" sz="1500" b="0" dirty="0"/>
              <a:t>           </a:t>
            </a:r>
            <a:r>
              <a:rPr lang="en-US" altLang="ko-KR" sz="1500" dirty="0" err="1"/>
              <a:t>endif</a:t>
            </a:r>
            <a:r>
              <a:rPr lang="tr-TR" altLang="ko-KR" sz="1500" b="0" dirty="0"/>
              <a:t>	</a:t>
            </a:r>
          </a:p>
          <a:p>
            <a:pPr>
              <a:lnSpc>
                <a:spcPct val="90000"/>
              </a:lnSpc>
              <a:buFont typeface="Wingdings" pitchFamily="2" charset="2"/>
              <a:buNone/>
            </a:pPr>
            <a:r>
              <a:rPr lang="tr-TR" altLang="ko-KR" sz="1500" b="0" dirty="0"/>
              <a:t>	</a:t>
            </a:r>
            <a:r>
              <a:rPr lang="tr-TR" altLang="ko-KR" sz="1500" dirty="0"/>
              <a:t>end-while</a:t>
            </a:r>
          </a:p>
          <a:p>
            <a:pPr>
              <a:lnSpc>
                <a:spcPct val="90000"/>
              </a:lnSpc>
              <a:buFont typeface="Wingdings" pitchFamily="2" charset="2"/>
              <a:buNone/>
            </a:pPr>
            <a:r>
              <a:rPr lang="tr-TR" altLang="ko-KR" sz="1500" b="0" dirty="0"/>
              <a:t>  </a:t>
            </a:r>
            <a:r>
              <a:rPr lang="tr-TR" altLang="ko-KR" sz="1500" dirty="0"/>
              <a:t>end-while</a:t>
            </a:r>
          </a:p>
          <a:p>
            <a:pPr>
              <a:lnSpc>
                <a:spcPct val="90000"/>
              </a:lnSpc>
              <a:buFont typeface="Wingdings" pitchFamily="2" charset="2"/>
              <a:buNone/>
            </a:pPr>
            <a:r>
              <a:rPr lang="tr-TR" altLang="ko-KR" sz="1500" dirty="0"/>
              <a:t>End-Procedure</a:t>
            </a:r>
          </a:p>
          <a:p>
            <a:pPr>
              <a:lnSpc>
                <a:spcPct val="90000"/>
              </a:lnSpc>
              <a:spcBef>
                <a:spcPct val="0"/>
              </a:spcBef>
              <a:buClrTx/>
              <a:buFontTx/>
              <a:buNone/>
            </a:pPr>
            <a:endParaRPr lang="tr-TR" altLang="sr-Latn-RS" sz="1050" b="0" dirty="0"/>
          </a:p>
        </p:txBody>
      </p:sp>
      <p:sp>
        <p:nvSpPr>
          <p:cNvPr id="5" name="AutoShape 6"/>
          <p:cNvSpPr>
            <a:spLocks noChangeArrowheads="1"/>
          </p:cNvSpPr>
          <p:nvPr/>
        </p:nvSpPr>
        <p:spPr bwMode="auto">
          <a:xfrm>
            <a:off x="4985644" y="3698604"/>
            <a:ext cx="2645569" cy="1944290"/>
          </a:xfrm>
          <a:prstGeom prst="wedgeRoundRectCallout">
            <a:avLst>
              <a:gd name="adj1" fmla="val -66023"/>
              <a:gd name="adj2" fmla="val -66903"/>
              <a:gd name="adj3" fmla="val 16667"/>
            </a:avLst>
          </a:prstGeom>
          <a:solidFill>
            <a:srgbClr val="FF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ltLang="sr-Latn-RS" sz="1350" b="1" dirty="0">
                <a:solidFill>
                  <a:srgbClr val="CC0000"/>
                </a:solidFill>
              </a:rPr>
              <a:t>Variable Neighborhood Descent (VND)</a:t>
            </a:r>
            <a:endParaRPr lang="tr-TR" altLang="sr-Latn-RS" sz="1350" b="1" dirty="0">
              <a:solidFill>
                <a:srgbClr val="CC0000"/>
              </a:solidFill>
            </a:endParaRPr>
          </a:p>
          <a:p>
            <a:r>
              <a:rPr lang="en-US" altLang="sr-Latn-RS" sz="1350" dirty="0"/>
              <a:t> In VND, shaking phase is removed from VNS so that the algorithm explores local optima by using neighborhood structures only. VND can be used as a part of VNS in the local search phase</a:t>
            </a:r>
            <a:r>
              <a:rPr lang="tr-TR" altLang="sr-Latn-RS" sz="1350" dirty="0"/>
              <a:t> </a:t>
            </a:r>
          </a:p>
        </p:txBody>
      </p:sp>
      <p:sp>
        <p:nvSpPr>
          <p:cNvPr id="6" name="Line 9"/>
          <p:cNvSpPr>
            <a:spLocks noChangeShapeType="1"/>
          </p:cNvSpPr>
          <p:nvPr/>
        </p:nvSpPr>
        <p:spPr bwMode="auto">
          <a:xfrm>
            <a:off x="2068612" y="3429000"/>
            <a:ext cx="2753916" cy="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sr-Latn-RS" sz="1350"/>
          </a:p>
        </p:txBody>
      </p:sp>
    </p:spTree>
    <p:extLst>
      <p:ext uri="{BB962C8B-B14F-4D97-AF65-F5344CB8AC3E}">
        <p14:creationId xmlns:p14="http://schemas.microsoft.com/office/powerpoint/2010/main" xmlns="" val="1027006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Basic VND</a:t>
            </a:r>
            <a:r>
              <a:rPr lang="sr-Latn-RS" dirty="0" smtClean="0"/>
              <a:t> (</a:t>
            </a:r>
            <a:r>
              <a:rPr lang="en-US" dirty="0"/>
              <a:t>B</a:t>
            </a:r>
            <a:r>
              <a:rPr lang="sr-Latn-RS" dirty="0" smtClean="0"/>
              <a:t>VND):</a:t>
            </a:r>
          </a:p>
          <a:p>
            <a:r>
              <a:rPr lang="sr-Latn-RS" dirty="0" smtClean="0"/>
              <a:t> </a:t>
            </a:r>
            <a:endParaRPr lang="en-US" dirty="0"/>
          </a:p>
        </p:txBody>
      </p:sp>
      <p:sp>
        <p:nvSpPr>
          <p:cNvPr id="3" name="Title 2"/>
          <p:cNvSpPr>
            <a:spLocks noGrp="1"/>
          </p:cNvSpPr>
          <p:nvPr>
            <p:ph type="title"/>
          </p:nvPr>
        </p:nvSpPr>
        <p:spPr/>
        <p:txBody>
          <a:bodyPr>
            <a:normAutofit/>
          </a:bodyPr>
          <a:lstStyle/>
          <a:p>
            <a:r>
              <a:rPr lang="sr-Latn-RS" dirty="0" smtClean="0">
                <a:solidFill>
                  <a:srgbClr val="002060"/>
                </a:solidFill>
              </a:rPr>
              <a:t>Variants of VND</a:t>
            </a:r>
            <a:endParaRPr lang="sr-Latn-RS" dirty="0">
              <a:solidFill>
                <a:srgbClr val="002060"/>
              </a:solidFill>
            </a:endParaRPr>
          </a:p>
        </p:txBody>
      </p:sp>
      <p:sp>
        <p:nvSpPr>
          <p:cNvPr id="12" name="Text Box 4"/>
          <p:cNvSpPr txBox="1">
            <a:spLocks noChangeArrowheads="1"/>
          </p:cNvSpPr>
          <p:nvPr/>
        </p:nvSpPr>
        <p:spPr bwMode="auto">
          <a:xfrm>
            <a:off x="945841" y="2775332"/>
            <a:ext cx="6172200" cy="3101472"/>
          </a:xfrm>
          <a:prstGeom prst="rect">
            <a:avLst/>
          </a:prstGeom>
          <a:solidFill>
            <a:srgbClr val="FFFFFF"/>
          </a:solidFill>
          <a:ln>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68580" tIns="34290" rIns="68580" bIns="34290" numCol="1" anchor="t" anchorCtr="0" compatLnSpc="1">
            <a:prstTxWarp prst="textNoShape">
              <a:avLst/>
            </a:prstTxWarp>
            <a:normAutofit lnSpcReduction="10000"/>
          </a:bodyPr>
          <a:lstStyle>
            <a:lvl1pPr marL="342900" indent="-342900" algn="l" rtl="0" eaLnBrk="1" fontAlgn="base" latinLnBrk="0" hangingPunct="1">
              <a:spcBef>
                <a:spcPct val="20000"/>
              </a:spcBef>
              <a:spcAft>
                <a:spcPct val="0"/>
              </a:spcAft>
              <a:buClr>
                <a:srgbClr val="009999"/>
              </a:buClr>
              <a:buSzPct val="68000"/>
              <a:buFont typeface="Wingdings" pitchFamily="2" charset="2"/>
              <a:buChar char="§"/>
              <a:defRPr kumimoji="0" sz="3000" b="1" kern="1200">
                <a:solidFill>
                  <a:schemeClr val="tx1"/>
                </a:solidFill>
                <a:latin typeface="+mn-lt"/>
                <a:ea typeface="+mn-ea"/>
                <a:cs typeface="+mn-cs"/>
              </a:defRPr>
            </a:lvl1pPr>
            <a:lvl2pPr marL="742950" indent="-285750" algn="l" rtl="0" eaLnBrk="1" fontAlgn="base" latinLnBrk="0" hangingPunct="1">
              <a:spcBef>
                <a:spcPct val="20000"/>
              </a:spcBef>
              <a:spcAft>
                <a:spcPct val="0"/>
              </a:spcAft>
              <a:buClr>
                <a:srgbClr val="99CCFF"/>
              </a:buClr>
              <a:buFont typeface="Arial" charset="0"/>
              <a:buChar char="–"/>
              <a:defRPr kumimoji="0" sz="2800" b="1" kern="1200">
                <a:solidFill>
                  <a:schemeClr val="tx1"/>
                </a:solidFill>
                <a:latin typeface="+mn-lt"/>
                <a:ea typeface="+mn-ea"/>
                <a:cs typeface="+mn-cs"/>
              </a:defRPr>
            </a:lvl2pPr>
            <a:lvl3pPr marL="1143000" indent="-228600" algn="l" rtl="0" eaLnBrk="1" fontAlgn="base" latinLnBrk="0" hangingPunct="1">
              <a:spcBef>
                <a:spcPct val="20000"/>
              </a:spcBef>
              <a:spcAft>
                <a:spcPct val="0"/>
              </a:spcAft>
              <a:buClr>
                <a:schemeClr val="tx1"/>
              </a:buClr>
              <a:buSzPct val="100000"/>
              <a:buFont typeface="Wingdings" pitchFamily="2" charset="2"/>
              <a:buChar char="§"/>
              <a:defRPr kumimoji="0" sz="2400" b="1" kern="1200">
                <a:solidFill>
                  <a:schemeClr val="tx1"/>
                </a:solidFill>
                <a:latin typeface="+mn-lt"/>
                <a:ea typeface="+mn-ea"/>
                <a:cs typeface="+mn-cs"/>
              </a:defRPr>
            </a:lvl3pPr>
            <a:lvl4pPr marL="1600200" indent="-228600" algn="l" rtl="0" eaLnBrk="1" fontAlgn="base" latinLnBrk="0" hangingPunct="1">
              <a:spcBef>
                <a:spcPct val="20000"/>
              </a:spcBef>
              <a:spcAft>
                <a:spcPct val="0"/>
              </a:spcAft>
              <a:buClr>
                <a:schemeClr val="accent2"/>
              </a:buClr>
              <a:buFont typeface="Wingdings 2"/>
              <a:buChar char="•"/>
              <a:defRPr kumimoji="0" sz="2000" b="1" kern="1200">
                <a:solidFill>
                  <a:schemeClr val="tx1"/>
                </a:solidFill>
                <a:latin typeface="+mn-lt"/>
                <a:ea typeface="+mn-ea"/>
                <a:cs typeface="+mn-cs"/>
              </a:defRPr>
            </a:lvl4pPr>
            <a:lvl5pPr marL="2057400" indent="-228600" algn="l" rtl="0" eaLnBrk="1" fontAlgn="base" latinLnBrk="0" hangingPunct="1">
              <a:spcBef>
                <a:spcPct val="20000"/>
              </a:spcBef>
              <a:spcAft>
                <a:spcPct val="0"/>
              </a:spcAft>
              <a:buClr>
                <a:schemeClr val="accent2"/>
              </a:buClr>
              <a:buFont typeface="Wingdings 2"/>
              <a:buChar char="•"/>
              <a:defRPr kumimoji="0" sz="2000" b="1" kern="1200">
                <a:solidFill>
                  <a:schemeClr val="tx1"/>
                </a:solidFill>
                <a:latin typeface="+mn-lt"/>
                <a:ea typeface="+mn-ea"/>
                <a:cs typeface="+mn-cs"/>
              </a:defRPr>
            </a:lvl5pPr>
            <a:lvl6pPr marL="2514600" indent="-228600" algn="l" rtl="0" eaLnBrk="1" fontAlgn="base" latinLnBrk="0" hangingPunct="1">
              <a:spcBef>
                <a:spcPct val="20000"/>
              </a:spcBef>
              <a:spcAft>
                <a:spcPct val="0"/>
              </a:spcAft>
              <a:buClr>
                <a:schemeClr val="accent3"/>
              </a:buClr>
              <a:buFont typeface="Wingdings 2"/>
              <a:buChar char="•"/>
              <a:defRPr kumimoji="0" sz="2000" b="1" kern="1200">
                <a:solidFill>
                  <a:schemeClr val="tx1"/>
                </a:solidFill>
                <a:latin typeface="+mn-lt"/>
                <a:ea typeface="+mn-ea"/>
                <a:cs typeface="+mn-cs"/>
              </a:defRPr>
            </a:lvl6pPr>
            <a:lvl7pPr marL="2971800" indent="-228600" algn="l" rtl="0" eaLnBrk="1" fontAlgn="base" latinLnBrk="0" hangingPunct="1">
              <a:spcBef>
                <a:spcPct val="20000"/>
              </a:spcBef>
              <a:spcAft>
                <a:spcPct val="0"/>
              </a:spcAft>
              <a:buClr>
                <a:schemeClr val="accent3"/>
              </a:buClr>
              <a:buFont typeface="Wingdings 2"/>
              <a:buChar char="•"/>
              <a:defRPr kumimoji="0" sz="2000" b="1" kern="1200">
                <a:solidFill>
                  <a:schemeClr val="tx1"/>
                </a:solidFill>
                <a:latin typeface="+mn-lt"/>
                <a:ea typeface="+mn-ea"/>
                <a:cs typeface="+mn-cs"/>
              </a:defRPr>
            </a:lvl7pPr>
            <a:lvl8pPr marL="3429000" indent="-228600" algn="l" rtl="0" eaLnBrk="1" fontAlgn="base" latinLnBrk="0" hangingPunct="1">
              <a:spcBef>
                <a:spcPct val="20000"/>
              </a:spcBef>
              <a:spcAft>
                <a:spcPct val="0"/>
              </a:spcAft>
              <a:buClr>
                <a:schemeClr val="accent3"/>
              </a:buClr>
              <a:buFont typeface="Wingdings 2"/>
              <a:buChar char="•"/>
              <a:defRPr kumimoji="0" sz="2000" b="1" kern="1200">
                <a:solidFill>
                  <a:schemeClr val="tx1"/>
                </a:solidFill>
                <a:latin typeface="+mn-lt"/>
                <a:ea typeface="+mn-ea"/>
                <a:cs typeface="+mn-cs"/>
              </a:defRPr>
            </a:lvl8pPr>
            <a:lvl9pPr marL="3886200" indent="-228600" algn="l" rtl="0" eaLnBrk="1" fontAlgn="base" latinLnBrk="0" hangingPunct="1">
              <a:spcBef>
                <a:spcPct val="20000"/>
              </a:spcBef>
              <a:spcAft>
                <a:spcPct val="0"/>
              </a:spcAft>
              <a:buClr>
                <a:schemeClr val="accent3"/>
              </a:buClr>
              <a:buFont typeface="Wingdings 2"/>
              <a:buChar char="•"/>
              <a:defRPr kumimoji="0" sz="2000" b="1" kern="1200" baseline="0">
                <a:solidFill>
                  <a:schemeClr val="tx1"/>
                </a:solidFill>
                <a:latin typeface="+mn-lt"/>
                <a:ea typeface="+mn-ea"/>
                <a:cs typeface="+mn-cs"/>
              </a:defRPr>
            </a:lvl9pPr>
            <a:extLst/>
          </a:lstStyle>
          <a:p>
            <a:pPr>
              <a:lnSpc>
                <a:spcPct val="90000"/>
              </a:lnSpc>
              <a:buFont typeface="Wingdings" pitchFamily="2" charset="2"/>
              <a:buNone/>
            </a:pPr>
            <a:r>
              <a:rPr lang="tr-TR" altLang="ko-KR" sz="1500" dirty="0"/>
              <a:t>Procedure </a:t>
            </a:r>
            <a:r>
              <a:rPr lang="en-US" altLang="ko-KR" sz="1500" dirty="0"/>
              <a:t>B</a:t>
            </a:r>
            <a:r>
              <a:rPr lang="sr-Latn-RS" altLang="ko-KR" sz="1500" dirty="0"/>
              <a:t>VND</a:t>
            </a:r>
            <a:endParaRPr lang="tr-TR" altLang="ko-KR" sz="1500" dirty="0"/>
          </a:p>
          <a:p>
            <a:pPr>
              <a:lnSpc>
                <a:spcPct val="90000"/>
              </a:lnSpc>
              <a:buFont typeface="Wingdings" pitchFamily="2" charset="2"/>
              <a:buNone/>
            </a:pPr>
            <a:r>
              <a:rPr lang="tr-TR" altLang="ko-KR" sz="1500" b="0" dirty="0"/>
              <a:t>  Define neighborhood structures N</a:t>
            </a:r>
            <a:r>
              <a:rPr lang="tr-TR" altLang="ko-KR" sz="1500" b="0" baseline="-20000" dirty="0"/>
              <a:t>k</a:t>
            </a:r>
            <a:r>
              <a:rPr lang="tr-TR" altLang="ko-KR" sz="1500" b="0" dirty="0"/>
              <a:t> (k=1,...,k</a:t>
            </a:r>
            <a:r>
              <a:rPr lang="tr-TR" altLang="ko-KR" sz="1500" b="0" baseline="-20000" dirty="0"/>
              <a:t>max</a:t>
            </a:r>
            <a:r>
              <a:rPr lang="tr-TR" altLang="ko-KR" sz="1500" b="0" dirty="0"/>
              <a:t>)</a:t>
            </a:r>
          </a:p>
          <a:p>
            <a:pPr>
              <a:lnSpc>
                <a:spcPct val="90000"/>
              </a:lnSpc>
              <a:buFont typeface="Wingdings" pitchFamily="2" charset="2"/>
              <a:buNone/>
            </a:pPr>
            <a:r>
              <a:rPr lang="tr-TR" altLang="ko-KR" sz="1500" b="0" dirty="0"/>
              <a:t>  Generate initial solution s </a:t>
            </a:r>
            <a:r>
              <a:rPr lang="ru-RU" altLang="ko-KR" sz="1500" b="0" dirty="0">
                <a:cs typeface="Arial" charset="0"/>
              </a:rPr>
              <a:t>Є</a:t>
            </a:r>
            <a:r>
              <a:rPr lang="tr-TR" altLang="ko-KR" sz="1500" b="0" dirty="0">
                <a:cs typeface="Arial" charset="0"/>
              </a:rPr>
              <a:t> </a:t>
            </a:r>
            <a:r>
              <a:rPr lang="tr-TR" altLang="ko-KR" sz="1500" b="0" dirty="0"/>
              <a:t>S</a:t>
            </a:r>
            <a:endParaRPr lang="sr-Latn-RS" altLang="ko-KR" sz="1500" b="0" dirty="0"/>
          </a:p>
          <a:p>
            <a:pPr>
              <a:lnSpc>
                <a:spcPct val="90000"/>
              </a:lnSpc>
              <a:buFont typeface="Wingdings" pitchFamily="2" charset="2"/>
              <a:buNone/>
            </a:pPr>
            <a:r>
              <a:rPr lang="sr-Latn-RS" altLang="ko-KR" sz="1500" b="0" dirty="0"/>
              <a:t>  k=1;</a:t>
            </a:r>
            <a:endParaRPr lang="tr-TR" altLang="ko-KR" sz="1500" b="0" dirty="0"/>
          </a:p>
          <a:p>
            <a:pPr>
              <a:lnSpc>
                <a:spcPct val="90000"/>
              </a:lnSpc>
              <a:buFont typeface="Wingdings" pitchFamily="2" charset="2"/>
              <a:buNone/>
            </a:pPr>
            <a:r>
              <a:rPr lang="tr-TR" altLang="ko-KR" sz="1500" b="0" dirty="0"/>
              <a:t>	</a:t>
            </a:r>
            <a:r>
              <a:rPr lang="tr-TR" altLang="ko-KR" sz="1500" dirty="0"/>
              <a:t>while</a:t>
            </a:r>
            <a:r>
              <a:rPr lang="tr-TR" altLang="ko-KR" sz="1500" b="0" dirty="0"/>
              <a:t> k ≤ k</a:t>
            </a:r>
            <a:r>
              <a:rPr lang="tr-TR" altLang="ko-KR" sz="1500" b="0" baseline="-20000" dirty="0"/>
              <a:t>max</a:t>
            </a:r>
            <a:r>
              <a:rPr lang="tr-TR" altLang="ko-KR" sz="1500" b="0" dirty="0"/>
              <a:t> </a:t>
            </a:r>
            <a:r>
              <a:rPr lang="tr-TR" altLang="ko-KR" sz="1500" dirty="0"/>
              <a:t>do</a:t>
            </a:r>
            <a:endParaRPr lang="tr-TR" altLang="ko-KR" sz="1500" b="0" dirty="0"/>
          </a:p>
          <a:p>
            <a:pPr>
              <a:lnSpc>
                <a:spcPct val="90000"/>
              </a:lnSpc>
              <a:buNone/>
            </a:pPr>
            <a:r>
              <a:rPr lang="tr-TR" altLang="ko-KR" sz="1500" b="0" dirty="0"/>
              <a:t>	    s’</a:t>
            </a:r>
            <a:r>
              <a:rPr lang="tr-TR" altLang="ko-KR" sz="1500" b="0" dirty="0">
                <a:sym typeface="Symbol" pitchFamily="18" charset="2"/>
              </a:rPr>
              <a:t></a:t>
            </a:r>
            <a:r>
              <a:rPr lang="tr-TR" altLang="ko-KR" sz="1500" b="0" dirty="0"/>
              <a:t> LocalSearch(s), s’</a:t>
            </a:r>
            <a:r>
              <a:rPr lang="ru-RU" altLang="ko-KR" sz="1500" b="0" dirty="0">
                <a:cs typeface="Arial" charset="0"/>
              </a:rPr>
              <a:t>Є</a:t>
            </a:r>
            <a:r>
              <a:rPr lang="tr-TR" altLang="ko-KR" sz="1500" b="0" dirty="0"/>
              <a:t> N</a:t>
            </a:r>
            <a:r>
              <a:rPr lang="tr-TR" altLang="ko-KR" sz="1500" b="0" baseline="-20000" dirty="0"/>
              <a:t>k</a:t>
            </a:r>
            <a:r>
              <a:rPr lang="sr-Latn-RS" altLang="ko-KR" sz="1500" b="0" dirty="0"/>
              <a:t>;</a:t>
            </a:r>
            <a:endParaRPr lang="tr-TR" altLang="ko-KR" sz="1500" b="0" dirty="0"/>
          </a:p>
          <a:p>
            <a:pPr>
              <a:lnSpc>
                <a:spcPct val="90000"/>
              </a:lnSpc>
              <a:buNone/>
            </a:pPr>
            <a:r>
              <a:rPr lang="tr-TR" altLang="ko-KR" sz="1500" b="0" dirty="0"/>
              <a:t>	    </a:t>
            </a:r>
            <a:r>
              <a:rPr lang="tr-TR" altLang="ko-KR" sz="1500" dirty="0"/>
              <a:t>if</a:t>
            </a:r>
            <a:r>
              <a:rPr lang="tr-TR" altLang="ko-KR" sz="1500" b="0" dirty="0"/>
              <a:t> (s’ </a:t>
            </a:r>
            <a:r>
              <a:rPr lang="sr-Latn-RS" altLang="ko-KR" sz="1500" b="0" dirty="0"/>
              <a:t>is better than </a:t>
            </a:r>
            <a:r>
              <a:rPr lang="tr-TR" altLang="ko-KR" sz="1500" b="0" dirty="0"/>
              <a:t>s) </a:t>
            </a:r>
          </a:p>
          <a:p>
            <a:pPr>
              <a:lnSpc>
                <a:spcPct val="90000"/>
              </a:lnSpc>
              <a:buNone/>
            </a:pPr>
            <a:r>
              <a:rPr lang="tr-TR" altLang="ko-KR" sz="1500" b="0" dirty="0"/>
              <a:t>	          s </a:t>
            </a:r>
            <a:r>
              <a:rPr lang="tr-TR" altLang="ko-KR" sz="1500" b="0" dirty="0">
                <a:sym typeface="Symbol" pitchFamily="18" charset="2"/>
              </a:rPr>
              <a:t></a:t>
            </a:r>
            <a:r>
              <a:rPr lang="tr-TR" altLang="ko-KR" sz="1500" b="0" dirty="0"/>
              <a:t> s’</a:t>
            </a:r>
            <a:r>
              <a:rPr lang="sr-Latn-RS" altLang="ko-KR" sz="1500" b="0" dirty="0"/>
              <a:t>; </a:t>
            </a:r>
            <a:r>
              <a:rPr lang="tr-TR" altLang="ko-KR" sz="1500" b="0" dirty="0"/>
              <a:t>k </a:t>
            </a:r>
            <a:r>
              <a:rPr lang="tr-TR" altLang="ko-KR" sz="1500" b="0" dirty="0">
                <a:sym typeface="Symbol" pitchFamily="18" charset="2"/>
              </a:rPr>
              <a:t></a:t>
            </a:r>
            <a:r>
              <a:rPr lang="tr-TR" altLang="ko-KR" sz="1500" b="0" dirty="0"/>
              <a:t> 1</a:t>
            </a:r>
            <a:r>
              <a:rPr lang="sr-Latn-RS" altLang="ko-KR" sz="1500" b="0" dirty="0"/>
              <a:t>;</a:t>
            </a:r>
            <a:endParaRPr lang="tr-TR" altLang="ko-KR" sz="1500" b="0" dirty="0"/>
          </a:p>
          <a:p>
            <a:pPr>
              <a:lnSpc>
                <a:spcPct val="90000"/>
              </a:lnSpc>
              <a:buFont typeface="Wingdings" pitchFamily="2" charset="2"/>
              <a:buNone/>
            </a:pPr>
            <a:r>
              <a:rPr lang="tr-TR" altLang="ko-KR" sz="1500" b="0" dirty="0"/>
              <a:t>	    </a:t>
            </a:r>
            <a:r>
              <a:rPr lang="tr-TR" altLang="ko-KR" sz="1500" dirty="0"/>
              <a:t>else </a:t>
            </a:r>
            <a:r>
              <a:rPr lang="tr-TR" altLang="ko-KR" sz="1500" b="0" dirty="0"/>
              <a:t> </a:t>
            </a:r>
          </a:p>
          <a:p>
            <a:pPr>
              <a:lnSpc>
                <a:spcPct val="90000"/>
              </a:lnSpc>
              <a:buFont typeface="Wingdings" pitchFamily="2" charset="2"/>
              <a:buNone/>
            </a:pPr>
            <a:r>
              <a:rPr lang="tr-TR" altLang="ko-KR" sz="1500" b="0" dirty="0"/>
              <a:t>          </a:t>
            </a:r>
            <a:r>
              <a:rPr lang="en-US" altLang="ko-KR" sz="1500" b="0" dirty="0"/>
              <a:t>      </a:t>
            </a:r>
            <a:r>
              <a:rPr lang="tr-TR" altLang="ko-KR" sz="1500" b="0" dirty="0"/>
              <a:t>k </a:t>
            </a:r>
            <a:r>
              <a:rPr lang="tr-TR" altLang="ko-KR" sz="1500" b="0" dirty="0">
                <a:sym typeface="Symbol" pitchFamily="18" charset="2"/>
              </a:rPr>
              <a:t></a:t>
            </a:r>
            <a:r>
              <a:rPr lang="tr-TR" altLang="ko-KR" sz="1500" b="0" dirty="0"/>
              <a:t> k+1</a:t>
            </a:r>
            <a:r>
              <a:rPr lang="sr-Latn-RS" altLang="ko-KR" sz="1500" b="0" dirty="0"/>
              <a:t>;</a:t>
            </a:r>
            <a:endParaRPr lang="en-US" altLang="ko-KR" sz="1500" b="0" dirty="0"/>
          </a:p>
          <a:p>
            <a:pPr>
              <a:lnSpc>
                <a:spcPct val="90000"/>
              </a:lnSpc>
              <a:buFont typeface="Wingdings" pitchFamily="2" charset="2"/>
              <a:buNone/>
            </a:pPr>
            <a:r>
              <a:rPr lang="en-US" altLang="ko-KR" sz="1500" b="0" dirty="0"/>
              <a:t>           </a:t>
            </a:r>
            <a:r>
              <a:rPr lang="en-US" altLang="ko-KR" sz="1500" dirty="0"/>
              <a:t>end-if</a:t>
            </a:r>
            <a:r>
              <a:rPr lang="tr-TR" altLang="ko-KR" sz="1500" b="0" dirty="0"/>
              <a:t>	</a:t>
            </a:r>
          </a:p>
          <a:p>
            <a:pPr>
              <a:lnSpc>
                <a:spcPct val="90000"/>
              </a:lnSpc>
              <a:buFont typeface="Wingdings" pitchFamily="2" charset="2"/>
              <a:buNone/>
            </a:pPr>
            <a:r>
              <a:rPr lang="tr-TR" altLang="ko-KR" sz="1500" b="0" dirty="0"/>
              <a:t>	</a:t>
            </a:r>
            <a:r>
              <a:rPr lang="tr-TR" altLang="ko-KR" sz="1500" dirty="0"/>
              <a:t>end-while</a:t>
            </a:r>
          </a:p>
          <a:p>
            <a:pPr>
              <a:lnSpc>
                <a:spcPct val="90000"/>
              </a:lnSpc>
              <a:buFont typeface="Wingdings" pitchFamily="2" charset="2"/>
              <a:buNone/>
            </a:pPr>
            <a:r>
              <a:rPr lang="tr-TR" altLang="ko-KR" sz="1500" dirty="0"/>
              <a:t>End-Procedure</a:t>
            </a:r>
          </a:p>
          <a:p>
            <a:pPr>
              <a:lnSpc>
                <a:spcPct val="90000"/>
              </a:lnSpc>
              <a:spcBef>
                <a:spcPct val="0"/>
              </a:spcBef>
              <a:buClrTx/>
              <a:buFontTx/>
              <a:buNone/>
            </a:pPr>
            <a:endParaRPr lang="tr-TR" altLang="sr-Latn-RS" sz="1050" b="0" dirty="0"/>
          </a:p>
        </p:txBody>
      </p:sp>
      <p:sp>
        <p:nvSpPr>
          <p:cNvPr id="13" name="AutoShape 6"/>
          <p:cNvSpPr>
            <a:spLocks noChangeArrowheads="1"/>
          </p:cNvSpPr>
          <p:nvPr/>
        </p:nvSpPr>
        <p:spPr bwMode="auto">
          <a:xfrm>
            <a:off x="4031941" y="4326068"/>
            <a:ext cx="2484276" cy="1080120"/>
          </a:xfrm>
          <a:prstGeom prst="wedgeRoundRectCallout">
            <a:avLst>
              <a:gd name="adj1" fmla="val -66023"/>
              <a:gd name="adj2" fmla="val -66903"/>
              <a:gd name="adj3" fmla="val 16667"/>
            </a:avLst>
          </a:prstGeom>
          <a:solidFill>
            <a:srgbClr val="FF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sr-Latn-RS" altLang="sr-Latn-RS" sz="1350" b="1" dirty="0">
                <a:solidFill>
                  <a:srgbClr val="CC0000"/>
                </a:solidFill>
              </a:rPr>
              <a:t>If there is </a:t>
            </a:r>
            <a:r>
              <a:rPr lang="en-US" altLang="sr-Latn-RS" sz="1350" b="1">
                <a:solidFill>
                  <a:srgbClr val="CC0000"/>
                </a:solidFill>
              </a:rPr>
              <a:t>an improve</a:t>
            </a:r>
            <a:r>
              <a:rPr lang="sr-Latn-RS" altLang="sr-Latn-RS" sz="1350" b="1" dirty="0">
                <a:solidFill>
                  <a:srgbClr val="CC0000"/>
                </a:solidFill>
              </a:rPr>
              <a:t>me</a:t>
            </a:r>
            <a:r>
              <a:rPr lang="en-US" altLang="sr-Latn-RS" sz="1350" b="1" dirty="0">
                <a:solidFill>
                  <a:srgbClr val="CC0000"/>
                </a:solidFill>
              </a:rPr>
              <a:t>n</a:t>
            </a:r>
            <a:r>
              <a:rPr lang="sr-Latn-RS" altLang="sr-Latn-RS" sz="1350" b="1" dirty="0">
                <a:solidFill>
                  <a:srgbClr val="CC0000"/>
                </a:solidFill>
              </a:rPr>
              <a:t>t w.r.t. some neighborhood </a:t>
            </a:r>
            <a:r>
              <a:rPr lang="tr-TR" altLang="ko-KR" sz="1350" b="1" dirty="0">
                <a:solidFill>
                  <a:srgbClr val="C00000"/>
                </a:solidFill>
              </a:rPr>
              <a:t>N</a:t>
            </a:r>
            <a:r>
              <a:rPr lang="tr-TR" altLang="ko-KR" sz="1350" b="1" baseline="-20000" dirty="0">
                <a:solidFill>
                  <a:srgbClr val="C00000"/>
                </a:solidFill>
              </a:rPr>
              <a:t>k</a:t>
            </a:r>
            <a:r>
              <a:rPr lang="sr-Latn-RS" altLang="ko-KR" sz="1350" b="1" baseline="-20000" dirty="0">
                <a:solidFill>
                  <a:srgbClr val="C00000"/>
                </a:solidFill>
              </a:rPr>
              <a:t> , </a:t>
            </a:r>
            <a:r>
              <a:rPr lang="sr-Latn-RS" altLang="ko-KR" sz="1350" b="1" dirty="0">
                <a:solidFill>
                  <a:srgbClr val="CC0000"/>
                </a:solidFill>
              </a:rPr>
              <a:t>exploration is continued in the first neighborhood</a:t>
            </a:r>
            <a:endParaRPr lang="en-US" altLang="sr-Latn-RS" sz="1350" b="1" dirty="0">
              <a:solidFill>
                <a:srgbClr val="CC0000"/>
              </a:solidFill>
            </a:endParaRPr>
          </a:p>
        </p:txBody>
      </p:sp>
    </p:spTree>
    <p:extLst>
      <p:ext uri="{BB962C8B-B14F-4D97-AF65-F5344CB8AC3E}">
        <p14:creationId xmlns:p14="http://schemas.microsoft.com/office/powerpoint/2010/main" xmlns="" val="1172162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2-opt</a:t>
            </a:r>
          </a:p>
          <a:p>
            <a:endParaRPr lang="en-US" dirty="0" smtClean="0"/>
          </a:p>
          <a:p>
            <a:endParaRPr lang="en-US" dirty="0" smtClean="0"/>
          </a:p>
          <a:p>
            <a:endParaRPr lang="en-US" dirty="0"/>
          </a:p>
          <a:p>
            <a:pPr marL="82296" indent="0">
              <a:buNone/>
            </a:pPr>
            <a:endParaRPr lang="en-US" dirty="0"/>
          </a:p>
          <a:p>
            <a:r>
              <a:rPr lang="en-US" dirty="0" smtClean="0"/>
              <a:t>OR-opt_1</a:t>
            </a:r>
          </a:p>
          <a:p>
            <a:r>
              <a:rPr lang="en-US" dirty="0" smtClean="0"/>
              <a:t>OR-opt_2</a:t>
            </a:r>
            <a:endParaRPr lang="sr-Latn-RS" dirty="0"/>
          </a:p>
        </p:txBody>
      </p:sp>
      <p:sp>
        <p:nvSpPr>
          <p:cNvPr id="3" name="Title 2"/>
          <p:cNvSpPr>
            <a:spLocks noGrp="1"/>
          </p:cNvSpPr>
          <p:nvPr>
            <p:ph type="title"/>
          </p:nvPr>
        </p:nvSpPr>
        <p:spPr/>
        <p:txBody>
          <a:bodyPr/>
          <a:lstStyle/>
          <a:p>
            <a:r>
              <a:rPr lang="en-US" dirty="0" smtClean="0">
                <a:solidFill>
                  <a:srgbClr val="002060"/>
                </a:solidFill>
              </a:rPr>
              <a:t>TSP neighborhoods</a:t>
            </a:r>
            <a:endParaRPr lang="sr-Latn-RS" dirty="0">
              <a:solidFill>
                <a:srgbClr val="002060"/>
              </a:solidFill>
            </a:endParaRPr>
          </a:p>
        </p:txBody>
      </p:sp>
      <p:pic>
        <p:nvPicPr>
          <p:cNvPr id="4" name="Image 47"/>
          <p:cNvPicPr>
            <a:picLocks noChangeAspect="1"/>
          </p:cNvPicPr>
          <p:nvPr/>
        </p:nvPicPr>
        <p:blipFill>
          <a:blip r:embed="rId2"/>
          <a:stretch>
            <a:fillRect/>
          </a:stretch>
        </p:blipFill>
        <p:spPr>
          <a:xfrm>
            <a:off x="3221850" y="2348881"/>
            <a:ext cx="2916324" cy="1353782"/>
          </a:xfrm>
          <a:prstGeom prst="rect">
            <a:avLst/>
          </a:prstGeom>
        </p:spPr>
      </p:pic>
      <p:pic>
        <p:nvPicPr>
          <p:cNvPr id="5" name="Image 3"/>
          <p:cNvPicPr>
            <a:picLocks noChangeAspect="1"/>
          </p:cNvPicPr>
          <p:nvPr/>
        </p:nvPicPr>
        <p:blipFill>
          <a:blip r:embed="rId3"/>
          <a:stretch>
            <a:fillRect/>
          </a:stretch>
        </p:blipFill>
        <p:spPr>
          <a:xfrm>
            <a:off x="3191032" y="4185085"/>
            <a:ext cx="3163166" cy="1567313"/>
          </a:xfrm>
          <a:prstGeom prst="rect">
            <a:avLst/>
          </a:prstGeom>
        </p:spPr>
      </p:pic>
    </p:spTree>
    <p:extLst>
      <p:ext uri="{BB962C8B-B14F-4D97-AF65-F5344CB8AC3E}">
        <p14:creationId xmlns:p14="http://schemas.microsoft.com/office/powerpoint/2010/main" xmlns="" val="324038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13</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71414"/>
            <a:ext cx="6221226" cy="978729"/>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VNP neighborhood structures(1/7)</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algorithm</a:t>
            </a:r>
          </a:p>
          <a:p>
            <a:pPr marL="0" indent="0" algn="r">
              <a:lnSpc>
                <a:spcPct val="70000"/>
              </a:lnSpc>
              <a:buNone/>
            </a:pPr>
            <a:r>
              <a:rPr lang="en-US" sz="1600" b="1" dirty="0" smtClean="0">
                <a:solidFill>
                  <a:schemeClr val="accent1">
                    <a:lumMod val="40000"/>
                    <a:lumOff val="60000"/>
                  </a:schemeClr>
                </a:solidFill>
              </a:rPr>
              <a:t>VNP 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
        <p:nvSpPr>
          <p:cNvPr id="104" name="Line 30"/>
          <p:cNvSpPr>
            <a:spLocks noChangeShapeType="1"/>
          </p:cNvSpPr>
          <p:nvPr/>
        </p:nvSpPr>
        <p:spPr bwMode="auto">
          <a:xfrm flipV="1">
            <a:off x="6277006" y="3362343"/>
            <a:ext cx="228600" cy="228600"/>
          </a:xfrm>
          <a:prstGeom prst="line">
            <a:avLst/>
          </a:prstGeom>
          <a:noFill/>
          <a:ln w="9525">
            <a:solidFill>
              <a:schemeClr val="bg2"/>
            </a:solidFill>
            <a:round/>
            <a:headEnd/>
            <a:tailEnd/>
          </a:ln>
          <a:effectLst/>
        </p:spPr>
        <p:txBody>
          <a:bodyPr wrap="none" anchor="ctr"/>
          <a:lstStyle/>
          <a:p>
            <a:endParaRPr lang="fr-FR"/>
          </a:p>
        </p:txBody>
      </p:sp>
      <p:grpSp>
        <p:nvGrpSpPr>
          <p:cNvPr id="105" name="Group 32"/>
          <p:cNvGrpSpPr>
            <a:grpSpLocks/>
          </p:cNvGrpSpPr>
          <p:nvPr/>
        </p:nvGrpSpPr>
        <p:grpSpPr bwMode="auto">
          <a:xfrm>
            <a:off x="2500298" y="1500174"/>
            <a:ext cx="3819525" cy="3033715"/>
            <a:chOff x="1430" y="1488"/>
            <a:chExt cx="2406" cy="1911"/>
          </a:xfrm>
        </p:grpSpPr>
        <p:sp>
          <p:nvSpPr>
            <p:cNvPr id="106" name="Oval 4"/>
            <p:cNvSpPr>
              <a:spLocks noChangeArrowheads="1"/>
            </p:cNvSpPr>
            <p:nvPr/>
          </p:nvSpPr>
          <p:spPr bwMode="auto">
            <a:xfrm>
              <a:off x="2544" y="1488"/>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TW" dirty="0">
                  <a:ea typeface="PMingLiU" pitchFamily="18" charset="-120"/>
                </a:rPr>
                <a:t>+</a:t>
              </a:r>
            </a:p>
          </p:txBody>
        </p:sp>
        <p:sp>
          <p:nvSpPr>
            <p:cNvPr id="107" name="Oval 5"/>
            <p:cNvSpPr>
              <a:spLocks noChangeArrowheads="1"/>
            </p:cNvSpPr>
            <p:nvPr/>
          </p:nvSpPr>
          <p:spPr bwMode="auto">
            <a:xfrm>
              <a:off x="1773" y="234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108" name="Oval 8"/>
            <p:cNvSpPr>
              <a:spLocks noChangeArrowheads="1"/>
            </p:cNvSpPr>
            <p:nvPr/>
          </p:nvSpPr>
          <p:spPr bwMode="auto">
            <a:xfrm>
              <a:off x="3212" y="234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109" name="Line 9"/>
            <p:cNvSpPr>
              <a:spLocks noChangeShapeType="1"/>
            </p:cNvSpPr>
            <p:nvPr/>
          </p:nvSpPr>
          <p:spPr bwMode="auto">
            <a:xfrm flipV="1">
              <a:off x="1982" y="1824"/>
              <a:ext cx="706" cy="519"/>
            </a:xfrm>
            <a:prstGeom prst="line">
              <a:avLst/>
            </a:prstGeom>
            <a:noFill/>
            <a:ln w="9525">
              <a:solidFill>
                <a:schemeClr val="tx1"/>
              </a:solidFill>
              <a:round/>
              <a:headEnd/>
              <a:tailEnd/>
            </a:ln>
            <a:effectLst/>
          </p:spPr>
          <p:txBody>
            <a:bodyPr wrap="none" anchor="ctr"/>
            <a:lstStyle/>
            <a:p>
              <a:endParaRPr lang="fr-FR"/>
            </a:p>
          </p:txBody>
        </p:sp>
        <p:sp>
          <p:nvSpPr>
            <p:cNvPr id="110" name="Line 12"/>
            <p:cNvSpPr>
              <a:spLocks noChangeShapeType="1"/>
            </p:cNvSpPr>
            <p:nvPr/>
          </p:nvSpPr>
          <p:spPr bwMode="auto">
            <a:xfrm flipH="1" flipV="1">
              <a:off x="2736" y="1824"/>
              <a:ext cx="596" cy="519"/>
            </a:xfrm>
            <a:prstGeom prst="line">
              <a:avLst/>
            </a:prstGeom>
            <a:noFill/>
            <a:ln w="9525">
              <a:solidFill>
                <a:schemeClr val="tx1"/>
              </a:solidFill>
              <a:round/>
              <a:headEnd/>
              <a:tailEnd/>
            </a:ln>
            <a:effectLst/>
          </p:spPr>
          <p:txBody>
            <a:bodyPr wrap="none" anchor="ctr"/>
            <a:lstStyle/>
            <a:p>
              <a:endParaRPr lang="fr-FR"/>
            </a:p>
          </p:txBody>
        </p:sp>
        <p:sp>
          <p:nvSpPr>
            <p:cNvPr id="111" name="Oval 13"/>
            <p:cNvSpPr>
              <a:spLocks noChangeArrowheads="1"/>
            </p:cNvSpPr>
            <p:nvPr/>
          </p:nvSpPr>
          <p:spPr bwMode="auto">
            <a:xfrm>
              <a:off x="1430" y="306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1</a:t>
              </a:r>
              <a:endParaRPr lang="en-US" altLang="zh-TW" baseline="-25000" dirty="0">
                <a:ea typeface="PMingLiU" pitchFamily="18" charset="-120"/>
              </a:endParaRPr>
            </a:p>
          </p:txBody>
        </p:sp>
        <p:sp>
          <p:nvSpPr>
            <p:cNvPr id="112" name="Oval 14"/>
            <p:cNvSpPr>
              <a:spLocks noChangeArrowheads="1"/>
            </p:cNvSpPr>
            <p:nvPr/>
          </p:nvSpPr>
          <p:spPr bwMode="auto">
            <a:xfrm>
              <a:off x="2006" y="306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2</a:t>
              </a:r>
              <a:endParaRPr lang="en-US" altLang="zh-TW" baseline="-25000" dirty="0">
                <a:ea typeface="PMingLiU" pitchFamily="18" charset="-120"/>
              </a:endParaRPr>
            </a:p>
          </p:txBody>
        </p:sp>
        <p:sp>
          <p:nvSpPr>
            <p:cNvPr id="113" name="Oval 15"/>
            <p:cNvSpPr>
              <a:spLocks noChangeArrowheads="1"/>
            </p:cNvSpPr>
            <p:nvPr/>
          </p:nvSpPr>
          <p:spPr bwMode="auto">
            <a:xfrm>
              <a:off x="3500" y="3042"/>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4</a:t>
              </a:r>
              <a:endParaRPr lang="en-US" altLang="zh-TW" baseline="-25000" dirty="0">
                <a:ea typeface="PMingLiU" pitchFamily="18" charset="-120"/>
              </a:endParaRPr>
            </a:p>
          </p:txBody>
        </p:sp>
        <p:sp>
          <p:nvSpPr>
            <p:cNvPr id="114" name="Oval 16"/>
            <p:cNvSpPr>
              <a:spLocks noChangeArrowheads="1"/>
            </p:cNvSpPr>
            <p:nvPr/>
          </p:nvSpPr>
          <p:spPr bwMode="auto">
            <a:xfrm>
              <a:off x="2972" y="3042"/>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3</a:t>
              </a:r>
              <a:endParaRPr lang="en-US" altLang="zh-TW" baseline="-25000" dirty="0">
                <a:ea typeface="PMingLiU" pitchFamily="18" charset="-120"/>
              </a:endParaRPr>
            </a:p>
          </p:txBody>
        </p:sp>
        <p:sp>
          <p:nvSpPr>
            <p:cNvPr id="115" name="Line 17"/>
            <p:cNvSpPr>
              <a:spLocks noChangeShapeType="1"/>
            </p:cNvSpPr>
            <p:nvPr/>
          </p:nvSpPr>
          <p:spPr bwMode="auto">
            <a:xfrm flipV="1">
              <a:off x="3116" y="2658"/>
              <a:ext cx="240" cy="384"/>
            </a:xfrm>
            <a:prstGeom prst="line">
              <a:avLst/>
            </a:prstGeom>
            <a:noFill/>
            <a:ln w="9525">
              <a:solidFill>
                <a:schemeClr val="tx1"/>
              </a:solidFill>
              <a:round/>
              <a:headEnd/>
              <a:tailEnd/>
            </a:ln>
            <a:effectLst/>
          </p:spPr>
          <p:txBody>
            <a:bodyPr wrap="none" anchor="ctr"/>
            <a:lstStyle/>
            <a:p>
              <a:endParaRPr lang="fr-FR"/>
            </a:p>
          </p:txBody>
        </p:sp>
        <p:sp>
          <p:nvSpPr>
            <p:cNvPr id="116" name="Line 18"/>
            <p:cNvSpPr>
              <a:spLocks noChangeShapeType="1"/>
            </p:cNvSpPr>
            <p:nvPr/>
          </p:nvSpPr>
          <p:spPr bwMode="auto">
            <a:xfrm flipH="1" flipV="1">
              <a:off x="3404" y="2658"/>
              <a:ext cx="240" cy="384"/>
            </a:xfrm>
            <a:prstGeom prst="line">
              <a:avLst/>
            </a:prstGeom>
            <a:noFill/>
            <a:ln w="9525">
              <a:solidFill>
                <a:schemeClr val="tx1"/>
              </a:solidFill>
              <a:round/>
              <a:headEnd/>
              <a:tailEnd/>
            </a:ln>
            <a:effectLst/>
          </p:spPr>
          <p:txBody>
            <a:bodyPr wrap="none" anchor="ctr"/>
            <a:lstStyle/>
            <a:p>
              <a:endParaRPr lang="fr-FR"/>
            </a:p>
          </p:txBody>
        </p:sp>
        <p:sp>
          <p:nvSpPr>
            <p:cNvPr id="117" name="Line 19"/>
            <p:cNvSpPr>
              <a:spLocks noChangeShapeType="1"/>
            </p:cNvSpPr>
            <p:nvPr/>
          </p:nvSpPr>
          <p:spPr bwMode="auto">
            <a:xfrm flipH="1" flipV="1">
              <a:off x="1958" y="2679"/>
              <a:ext cx="240" cy="384"/>
            </a:xfrm>
            <a:prstGeom prst="line">
              <a:avLst/>
            </a:prstGeom>
            <a:noFill/>
            <a:ln w="9525">
              <a:solidFill>
                <a:schemeClr val="tx1"/>
              </a:solidFill>
              <a:round/>
              <a:headEnd/>
              <a:tailEnd/>
            </a:ln>
            <a:effectLst/>
          </p:spPr>
          <p:txBody>
            <a:bodyPr wrap="none" anchor="ctr"/>
            <a:lstStyle/>
            <a:p>
              <a:endParaRPr lang="fr-FR"/>
            </a:p>
          </p:txBody>
        </p:sp>
        <p:sp>
          <p:nvSpPr>
            <p:cNvPr id="118" name="Line 20"/>
            <p:cNvSpPr>
              <a:spLocks noChangeShapeType="1"/>
            </p:cNvSpPr>
            <p:nvPr/>
          </p:nvSpPr>
          <p:spPr bwMode="auto">
            <a:xfrm flipV="1">
              <a:off x="1622" y="2679"/>
              <a:ext cx="288" cy="384"/>
            </a:xfrm>
            <a:prstGeom prst="line">
              <a:avLst/>
            </a:prstGeom>
            <a:noFill/>
            <a:ln w="9525">
              <a:solidFill>
                <a:schemeClr val="tx1"/>
              </a:solidFill>
              <a:round/>
              <a:headEnd/>
              <a:tailEnd/>
            </a:ln>
            <a:effectLst/>
          </p:spPr>
          <p:txBody>
            <a:bodyPr wrap="none" anchor="ctr"/>
            <a:lstStyle/>
            <a:p>
              <a:endParaRPr lang="fr-FR"/>
            </a:p>
          </p:txBody>
        </p:sp>
      </p:grpSp>
      <p:sp>
        <p:nvSpPr>
          <p:cNvPr id="119" name="Flèche droite 118"/>
          <p:cNvSpPr/>
          <p:nvPr/>
        </p:nvSpPr>
        <p:spPr>
          <a:xfrm>
            <a:off x="285720" y="6000768"/>
            <a:ext cx="714380" cy="357190"/>
          </a:xfrm>
          <a:prstGeom prst="rightArrow">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cxnSp>
        <p:nvCxnSpPr>
          <p:cNvPr id="120" name="Connecteur droit 119"/>
          <p:cNvCxnSpPr/>
          <p:nvPr/>
        </p:nvCxnSpPr>
        <p:spPr>
          <a:xfrm rot="5400000">
            <a:off x="2464183" y="4788311"/>
            <a:ext cx="500066" cy="792"/>
          </a:xfrm>
          <a:prstGeom prst="line">
            <a:avLst/>
          </a:prstGeom>
          <a:noFill/>
          <a:ln w="9525">
            <a:solidFill>
              <a:schemeClr val="tx1"/>
            </a:solidFill>
            <a:round/>
            <a:headEnd/>
            <a:tailEnd/>
          </a:ln>
          <a:effectLst/>
        </p:spPr>
      </p:cxnSp>
      <p:cxnSp>
        <p:nvCxnSpPr>
          <p:cNvPr id="121" name="Connecteur droit 120"/>
          <p:cNvCxnSpPr/>
          <p:nvPr/>
        </p:nvCxnSpPr>
        <p:spPr>
          <a:xfrm rot="5400000">
            <a:off x="3394067" y="4787913"/>
            <a:ext cx="500066" cy="1588"/>
          </a:xfrm>
          <a:prstGeom prst="line">
            <a:avLst/>
          </a:prstGeom>
          <a:noFill/>
          <a:ln w="9525">
            <a:solidFill>
              <a:schemeClr val="tx1"/>
            </a:solidFill>
            <a:round/>
            <a:headEnd/>
            <a:tailEnd/>
          </a:ln>
          <a:effectLst/>
        </p:spPr>
      </p:cxnSp>
      <p:cxnSp>
        <p:nvCxnSpPr>
          <p:cNvPr id="122" name="Connecteur droit 121"/>
          <p:cNvCxnSpPr/>
          <p:nvPr/>
        </p:nvCxnSpPr>
        <p:spPr>
          <a:xfrm rot="5400000">
            <a:off x="4965703" y="4749809"/>
            <a:ext cx="500066" cy="1588"/>
          </a:xfrm>
          <a:prstGeom prst="line">
            <a:avLst/>
          </a:prstGeom>
          <a:noFill/>
          <a:ln w="9525">
            <a:solidFill>
              <a:schemeClr val="tx1"/>
            </a:solidFill>
            <a:round/>
            <a:headEnd/>
            <a:tailEnd/>
          </a:ln>
          <a:effectLst/>
        </p:spPr>
      </p:cxnSp>
      <p:cxnSp>
        <p:nvCxnSpPr>
          <p:cNvPr id="123" name="Connecteur droit 122"/>
          <p:cNvCxnSpPr/>
          <p:nvPr/>
        </p:nvCxnSpPr>
        <p:spPr>
          <a:xfrm rot="5400000">
            <a:off x="5751521" y="4749809"/>
            <a:ext cx="500066" cy="1588"/>
          </a:xfrm>
          <a:prstGeom prst="line">
            <a:avLst/>
          </a:prstGeom>
          <a:noFill/>
          <a:ln w="9525">
            <a:solidFill>
              <a:schemeClr val="tx1"/>
            </a:solidFill>
            <a:round/>
            <a:headEnd/>
            <a:tailEnd/>
          </a:ln>
          <a:effectLst/>
        </p:spPr>
      </p:cxnSp>
      <p:sp>
        <p:nvSpPr>
          <p:cNvPr id="124" name="Rectangle 123"/>
          <p:cNvSpPr/>
          <p:nvPr/>
        </p:nvSpPr>
        <p:spPr>
          <a:xfrm>
            <a:off x="1571604" y="5857892"/>
            <a:ext cx="5786478"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Changing node value operator</a:t>
            </a:r>
            <a:endParaRPr lang="fr-FR" sz="2000" dirty="0"/>
          </a:p>
        </p:txBody>
      </p:sp>
      <p:sp>
        <p:nvSpPr>
          <p:cNvPr id="125" name="Rectangle 124"/>
          <p:cNvSpPr/>
          <p:nvPr/>
        </p:nvSpPr>
        <p:spPr>
          <a:xfrm>
            <a:off x="2428860" y="5086368"/>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a:p>
            <a:pPr algn="ctr"/>
            <a:endParaRPr lang="en-US" altLang="zh-TW" baseline="-25000" dirty="0" smtClean="0">
              <a:ea typeface="PMingLiU" pitchFamily="18" charset="-120"/>
            </a:endParaRPr>
          </a:p>
        </p:txBody>
      </p:sp>
      <p:sp>
        <p:nvSpPr>
          <p:cNvPr id="126" name="Rectangle 125"/>
          <p:cNvSpPr/>
          <p:nvPr/>
        </p:nvSpPr>
        <p:spPr>
          <a:xfrm>
            <a:off x="3357554" y="5086368"/>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2</a:t>
            </a:r>
          </a:p>
          <a:p>
            <a:pPr algn="ctr"/>
            <a:endParaRPr lang="en-US" altLang="zh-TW" baseline="-25000" dirty="0" smtClean="0">
              <a:ea typeface="PMingLiU" pitchFamily="18" charset="-120"/>
            </a:endParaRPr>
          </a:p>
        </p:txBody>
      </p:sp>
      <p:sp>
        <p:nvSpPr>
          <p:cNvPr id="127" name="Rectangle 126"/>
          <p:cNvSpPr/>
          <p:nvPr/>
        </p:nvSpPr>
        <p:spPr>
          <a:xfrm>
            <a:off x="4929190" y="5014930"/>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3</a:t>
            </a:r>
          </a:p>
          <a:p>
            <a:pPr algn="ctr"/>
            <a:endParaRPr lang="en-US" altLang="zh-TW" baseline="-25000" dirty="0" smtClean="0">
              <a:ea typeface="PMingLiU" pitchFamily="18" charset="-120"/>
            </a:endParaRPr>
          </a:p>
        </p:txBody>
      </p:sp>
      <p:sp>
        <p:nvSpPr>
          <p:cNvPr id="128" name="Rectangle 127"/>
          <p:cNvSpPr/>
          <p:nvPr/>
        </p:nvSpPr>
        <p:spPr>
          <a:xfrm>
            <a:off x="5715008" y="5014930"/>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4</a:t>
            </a:r>
          </a:p>
          <a:p>
            <a:pPr algn="ctr"/>
            <a:endParaRPr lang="en-US" altLang="zh-TW" baseline="-25000" dirty="0" smtClean="0">
              <a:ea typeface="PMingLiU" pitchFamily="18" charset="-120"/>
            </a:endParaRPr>
          </a:p>
        </p:txBody>
      </p:sp>
      <p:sp>
        <p:nvSpPr>
          <p:cNvPr id="129" name="Flèche courbée vers le bas 128"/>
          <p:cNvSpPr/>
          <p:nvPr/>
        </p:nvSpPr>
        <p:spPr>
          <a:xfrm>
            <a:off x="6286512" y="3786190"/>
            <a:ext cx="857256" cy="302892"/>
          </a:xfrm>
          <a:prstGeom prst="curvedDownArrow">
            <a:avLst>
              <a:gd name="adj1" fmla="val 25000"/>
              <a:gd name="adj2" fmla="val 50000"/>
              <a:gd name="adj3" fmla="val 50521"/>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solidFill>
                <a:schemeClr val="tx1"/>
              </a:solidFill>
            </a:endParaRPr>
          </a:p>
        </p:txBody>
      </p:sp>
      <p:sp>
        <p:nvSpPr>
          <p:cNvPr id="130" name="Flèche courbée vers le bas 129"/>
          <p:cNvSpPr/>
          <p:nvPr/>
        </p:nvSpPr>
        <p:spPr>
          <a:xfrm>
            <a:off x="5786446" y="2631040"/>
            <a:ext cx="857256" cy="302892"/>
          </a:xfrm>
          <a:prstGeom prst="curvedDownArrow">
            <a:avLst>
              <a:gd name="adj1" fmla="val 25000"/>
              <a:gd name="adj2" fmla="val 50000"/>
              <a:gd name="adj3" fmla="val 50521"/>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solidFill>
                <a:schemeClr val="tx1"/>
              </a:solidFill>
            </a:endParaRPr>
          </a:p>
        </p:txBody>
      </p:sp>
      <p:sp>
        <p:nvSpPr>
          <p:cNvPr id="131" name="ZoneTexte 130"/>
          <p:cNvSpPr txBox="1"/>
          <p:nvPr/>
        </p:nvSpPr>
        <p:spPr>
          <a:xfrm>
            <a:off x="6357950" y="2916792"/>
            <a:ext cx="500065" cy="519351"/>
          </a:xfrm>
          <a:prstGeom prst="ellipse">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fr-FR" dirty="0" smtClean="0">
                <a:solidFill>
                  <a:schemeClr val="bg1"/>
                </a:solidFill>
                <a:ea typeface="PMingLiU" pitchFamily="18" charset="-120"/>
              </a:rPr>
              <a:t>*</a:t>
            </a:r>
            <a:endParaRPr lang="fr-FR" baseline="-25000" dirty="0" smtClean="0">
              <a:solidFill>
                <a:schemeClr val="bg1"/>
              </a:solidFill>
            </a:endParaRPr>
          </a:p>
        </p:txBody>
      </p:sp>
      <p:sp>
        <p:nvSpPr>
          <p:cNvPr id="132" name="ZoneTexte 131"/>
          <p:cNvSpPr txBox="1"/>
          <p:nvPr/>
        </p:nvSpPr>
        <p:spPr>
          <a:xfrm>
            <a:off x="6858017" y="4071942"/>
            <a:ext cx="500065" cy="519351"/>
          </a:xfrm>
          <a:prstGeom prst="ellipse">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fr-FR" dirty="0" smtClean="0">
                <a:solidFill>
                  <a:schemeClr val="accent6"/>
                </a:solidFill>
                <a:ea typeface="PMingLiU" pitchFamily="18" charset="-120"/>
              </a:rPr>
              <a:t>*</a:t>
            </a:r>
            <a:endParaRPr lang="fr-FR" baseline="-25000" dirty="0" smtClean="0">
              <a:solidFill>
                <a:schemeClr val="accent6"/>
              </a:solidFill>
            </a:endParaRPr>
          </a:p>
        </p:txBody>
      </p:sp>
      <p:sp>
        <p:nvSpPr>
          <p:cNvPr id="133" name="ZoneTexte 132"/>
          <p:cNvSpPr txBox="1"/>
          <p:nvPr/>
        </p:nvSpPr>
        <p:spPr>
          <a:xfrm>
            <a:off x="6929454" y="4131238"/>
            <a:ext cx="571504" cy="369332"/>
          </a:xfrm>
          <a:prstGeom prst="rect">
            <a:avLst/>
          </a:prstGeom>
          <a:noFill/>
        </p:spPr>
        <p:txBody>
          <a:bodyPr wrap="square" rtlCol="0">
            <a:spAutoFit/>
          </a:bodyPr>
          <a:lstStyle/>
          <a:p>
            <a:r>
              <a:rPr lang="fr-FR" dirty="0" smtClean="0">
                <a:solidFill>
                  <a:schemeClr val="bg1"/>
                </a:solidFill>
              </a:rPr>
              <a:t>x</a:t>
            </a:r>
            <a:r>
              <a:rPr lang="fr-FR" baseline="-25000" dirty="0" smtClean="0">
                <a:solidFill>
                  <a:schemeClr val="bg1"/>
                </a:solidFill>
              </a:rPr>
              <a:t>5</a:t>
            </a:r>
            <a:endParaRPr lang="fr-FR" dirty="0">
              <a:solidFill>
                <a:schemeClr val="bg1"/>
              </a:solidFill>
            </a:endParaRPr>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14</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142852"/>
            <a:ext cx="6221226" cy="978729"/>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VNP neighborhood structures(2/7)</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algorithm</a:t>
            </a:r>
          </a:p>
          <a:p>
            <a:pPr marL="0" indent="0" algn="r">
              <a:lnSpc>
                <a:spcPct val="70000"/>
              </a:lnSpc>
              <a:buNone/>
            </a:pPr>
            <a:r>
              <a:rPr lang="en-US" sz="1600" b="1" dirty="0" smtClean="0">
                <a:solidFill>
                  <a:schemeClr val="accent1">
                    <a:lumMod val="40000"/>
                    <a:lumOff val="60000"/>
                  </a:schemeClr>
                </a:solidFill>
              </a:rPr>
              <a:t>VNP 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
        <p:nvSpPr>
          <p:cNvPr id="62" name="Line 30"/>
          <p:cNvSpPr>
            <a:spLocks noChangeShapeType="1"/>
          </p:cNvSpPr>
          <p:nvPr/>
        </p:nvSpPr>
        <p:spPr bwMode="auto">
          <a:xfrm flipV="1">
            <a:off x="6277006" y="3362343"/>
            <a:ext cx="228600" cy="228600"/>
          </a:xfrm>
          <a:prstGeom prst="line">
            <a:avLst/>
          </a:prstGeom>
          <a:noFill/>
          <a:ln w="9525">
            <a:solidFill>
              <a:schemeClr val="bg2"/>
            </a:solidFill>
            <a:round/>
            <a:headEnd/>
            <a:tailEnd/>
          </a:ln>
          <a:effectLst/>
        </p:spPr>
        <p:txBody>
          <a:bodyPr wrap="none" anchor="ctr"/>
          <a:lstStyle/>
          <a:p>
            <a:endParaRPr lang="fr-FR"/>
          </a:p>
        </p:txBody>
      </p:sp>
      <p:grpSp>
        <p:nvGrpSpPr>
          <p:cNvPr id="69" name="Group 32"/>
          <p:cNvGrpSpPr>
            <a:grpSpLocks/>
          </p:cNvGrpSpPr>
          <p:nvPr/>
        </p:nvGrpSpPr>
        <p:grpSpPr bwMode="auto">
          <a:xfrm>
            <a:off x="1928802" y="1500174"/>
            <a:ext cx="5286385" cy="3071815"/>
            <a:chOff x="1070" y="1488"/>
            <a:chExt cx="3330" cy="1935"/>
          </a:xfrm>
        </p:grpSpPr>
        <p:sp>
          <p:nvSpPr>
            <p:cNvPr id="70" name="Oval 4"/>
            <p:cNvSpPr>
              <a:spLocks noChangeArrowheads="1"/>
            </p:cNvSpPr>
            <p:nvPr/>
          </p:nvSpPr>
          <p:spPr bwMode="auto">
            <a:xfrm>
              <a:off x="2544" y="1488"/>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TW" dirty="0">
                  <a:ea typeface="PMingLiU" pitchFamily="18" charset="-120"/>
                </a:rPr>
                <a:t>+</a:t>
              </a:r>
            </a:p>
          </p:txBody>
        </p:sp>
        <p:sp>
          <p:nvSpPr>
            <p:cNvPr id="73" name="Oval 5"/>
            <p:cNvSpPr>
              <a:spLocks noChangeArrowheads="1"/>
            </p:cNvSpPr>
            <p:nvPr/>
          </p:nvSpPr>
          <p:spPr bwMode="auto">
            <a:xfrm>
              <a:off x="1520" y="234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74" name="Oval 8"/>
            <p:cNvSpPr>
              <a:spLocks noChangeArrowheads="1"/>
            </p:cNvSpPr>
            <p:nvPr/>
          </p:nvSpPr>
          <p:spPr bwMode="auto">
            <a:xfrm>
              <a:off x="3524" y="234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75" name="Line 9"/>
            <p:cNvSpPr>
              <a:spLocks noChangeShapeType="1"/>
            </p:cNvSpPr>
            <p:nvPr/>
          </p:nvSpPr>
          <p:spPr bwMode="auto">
            <a:xfrm flipV="1">
              <a:off x="1700" y="1824"/>
              <a:ext cx="988" cy="519"/>
            </a:xfrm>
            <a:prstGeom prst="line">
              <a:avLst/>
            </a:prstGeom>
            <a:noFill/>
            <a:ln w="9525">
              <a:solidFill>
                <a:schemeClr val="tx1"/>
              </a:solidFill>
              <a:round/>
              <a:headEnd/>
              <a:tailEnd/>
            </a:ln>
            <a:effectLst/>
          </p:spPr>
          <p:txBody>
            <a:bodyPr wrap="none" anchor="ctr"/>
            <a:lstStyle/>
            <a:p>
              <a:endParaRPr lang="fr-FR"/>
            </a:p>
          </p:txBody>
        </p:sp>
        <p:sp>
          <p:nvSpPr>
            <p:cNvPr id="76" name="Line 12"/>
            <p:cNvSpPr>
              <a:spLocks noChangeShapeType="1"/>
            </p:cNvSpPr>
            <p:nvPr/>
          </p:nvSpPr>
          <p:spPr bwMode="auto">
            <a:xfrm flipH="1" flipV="1">
              <a:off x="2736" y="1824"/>
              <a:ext cx="944" cy="519"/>
            </a:xfrm>
            <a:prstGeom prst="line">
              <a:avLst/>
            </a:prstGeom>
            <a:noFill/>
            <a:ln w="9525">
              <a:solidFill>
                <a:schemeClr val="tx1"/>
              </a:solidFill>
              <a:round/>
              <a:headEnd/>
              <a:tailEnd/>
            </a:ln>
            <a:effectLst/>
          </p:spPr>
          <p:txBody>
            <a:bodyPr wrap="none" anchor="ctr"/>
            <a:lstStyle/>
            <a:p>
              <a:endParaRPr lang="fr-FR"/>
            </a:p>
          </p:txBody>
        </p:sp>
        <p:sp>
          <p:nvSpPr>
            <p:cNvPr id="77" name="Oval 13"/>
            <p:cNvSpPr>
              <a:spLocks noChangeArrowheads="1"/>
            </p:cNvSpPr>
            <p:nvPr/>
          </p:nvSpPr>
          <p:spPr bwMode="auto">
            <a:xfrm>
              <a:off x="1070" y="306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1</a:t>
              </a:r>
              <a:endParaRPr lang="en-US" altLang="zh-TW" baseline="-25000" dirty="0">
                <a:ea typeface="PMingLiU" pitchFamily="18" charset="-120"/>
              </a:endParaRPr>
            </a:p>
          </p:txBody>
        </p:sp>
        <p:sp>
          <p:nvSpPr>
            <p:cNvPr id="78" name="Oval 14"/>
            <p:cNvSpPr>
              <a:spLocks noChangeArrowheads="1"/>
            </p:cNvSpPr>
            <p:nvPr/>
          </p:nvSpPr>
          <p:spPr bwMode="auto">
            <a:xfrm>
              <a:off x="2084" y="3087"/>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2</a:t>
              </a:r>
              <a:endParaRPr lang="en-US" altLang="zh-TW" baseline="-25000" dirty="0">
                <a:ea typeface="PMingLiU" pitchFamily="18" charset="-120"/>
              </a:endParaRPr>
            </a:p>
          </p:txBody>
        </p:sp>
        <p:sp>
          <p:nvSpPr>
            <p:cNvPr id="79" name="Oval 15"/>
            <p:cNvSpPr>
              <a:spLocks noChangeArrowheads="1"/>
            </p:cNvSpPr>
            <p:nvPr/>
          </p:nvSpPr>
          <p:spPr bwMode="auto">
            <a:xfrm>
              <a:off x="4064" y="3042"/>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4</a:t>
              </a:r>
              <a:endParaRPr lang="en-US" altLang="zh-TW" baseline="-25000" dirty="0">
                <a:ea typeface="PMingLiU" pitchFamily="18" charset="-120"/>
              </a:endParaRPr>
            </a:p>
          </p:txBody>
        </p:sp>
        <p:sp>
          <p:nvSpPr>
            <p:cNvPr id="80" name="Oval 16"/>
            <p:cNvSpPr>
              <a:spLocks noChangeArrowheads="1"/>
            </p:cNvSpPr>
            <p:nvPr/>
          </p:nvSpPr>
          <p:spPr bwMode="auto">
            <a:xfrm>
              <a:off x="2972" y="3042"/>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3</a:t>
              </a:r>
              <a:endParaRPr lang="en-US" altLang="zh-TW" baseline="-25000" dirty="0">
                <a:ea typeface="PMingLiU" pitchFamily="18" charset="-120"/>
              </a:endParaRPr>
            </a:p>
          </p:txBody>
        </p:sp>
        <p:sp>
          <p:nvSpPr>
            <p:cNvPr id="81" name="Line 17"/>
            <p:cNvSpPr>
              <a:spLocks noChangeShapeType="1"/>
            </p:cNvSpPr>
            <p:nvPr/>
          </p:nvSpPr>
          <p:spPr bwMode="auto">
            <a:xfrm flipV="1">
              <a:off x="3116" y="2568"/>
              <a:ext cx="429" cy="474"/>
            </a:xfrm>
            <a:prstGeom prst="line">
              <a:avLst/>
            </a:prstGeom>
            <a:noFill/>
            <a:ln w="9525">
              <a:solidFill>
                <a:schemeClr val="tx1"/>
              </a:solidFill>
              <a:round/>
              <a:headEnd/>
              <a:tailEnd/>
            </a:ln>
            <a:effectLst/>
          </p:spPr>
          <p:txBody>
            <a:bodyPr wrap="none" anchor="ctr"/>
            <a:lstStyle/>
            <a:p>
              <a:endParaRPr lang="fr-FR"/>
            </a:p>
          </p:txBody>
        </p:sp>
        <p:sp>
          <p:nvSpPr>
            <p:cNvPr id="82" name="Line 18"/>
            <p:cNvSpPr>
              <a:spLocks noChangeShapeType="1"/>
            </p:cNvSpPr>
            <p:nvPr/>
          </p:nvSpPr>
          <p:spPr bwMode="auto">
            <a:xfrm flipH="1" flipV="1">
              <a:off x="3800" y="2613"/>
              <a:ext cx="375" cy="450"/>
            </a:xfrm>
            <a:prstGeom prst="line">
              <a:avLst/>
            </a:prstGeom>
            <a:noFill/>
            <a:ln w="9525">
              <a:solidFill>
                <a:schemeClr val="tx1"/>
              </a:solidFill>
              <a:round/>
              <a:headEnd/>
              <a:tailEnd/>
            </a:ln>
            <a:effectLst/>
          </p:spPr>
          <p:txBody>
            <a:bodyPr wrap="none" anchor="ctr"/>
            <a:lstStyle/>
            <a:p>
              <a:endParaRPr lang="fr-FR"/>
            </a:p>
          </p:txBody>
        </p:sp>
        <p:sp>
          <p:nvSpPr>
            <p:cNvPr id="83" name="Line 19"/>
            <p:cNvSpPr>
              <a:spLocks noChangeShapeType="1"/>
            </p:cNvSpPr>
            <p:nvPr/>
          </p:nvSpPr>
          <p:spPr bwMode="auto">
            <a:xfrm flipH="1" flipV="1">
              <a:off x="1790" y="2658"/>
              <a:ext cx="450" cy="450"/>
            </a:xfrm>
            <a:prstGeom prst="line">
              <a:avLst/>
            </a:prstGeom>
            <a:noFill/>
            <a:ln w="9525">
              <a:solidFill>
                <a:schemeClr val="tx1"/>
              </a:solidFill>
              <a:round/>
              <a:headEnd/>
              <a:tailEnd/>
            </a:ln>
            <a:effectLst/>
          </p:spPr>
          <p:txBody>
            <a:bodyPr wrap="none" anchor="ctr"/>
            <a:lstStyle/>
            <a:p>
              <a:endParaRPr lang="fr-FR"/>
            </a:p>
          </p:txBody>
        </p:sp>
        <p:sp>
          <p:nvSpPr>
            <p:cNvPr id="84" name="Line 20"/>
            <p:cNvSpPr>
              <a:spLocks noChangeShapeType="1"/>
            </p:cNvSpPr>
            <p:nvPr/>
          </p:nvSpPr>
          <p:spPr bwMode="auto">
            <a:xfrm flipV="1">
              <a:off x="1250" y="2658"/>
              <a:ext cx="450" cy="405"/>
            </a:xfrm>
            <a:prstGeom prst="line">
              <a:avLst/>
            </a:prstGeom>
            <a:noFill/>
            <a:ln w="9525">
              <a:solidFill>
                <a:schemeClr val="tx1"/>
              </a:solidFill>
              <a:round/>
              <a:headEnd/>
              <a:tailEnd/>
            </a:ln>
            <a:effectLst/>
          </p:spPr>
          <p:txBody>
            <a:bodyPr wrap="none" anchor="ctr"/>
            <a:lstStyle/>
            <a:p>
              <a:endParaRPr lang="fr-FR"/>
            </a:p>
          </p:txBody>
        </p:sp>
      </p:grpSp>
      <p:sp>
        <p:nvSpPr>
          <p:cNvPr id="85" name="Flèche droite 84"/>
          <p:cNvSpPr/>
          <p:nvPr/>
        </p:nvSpPr>
        <p:spPr>
          <a:xfrm>
            <a:off x="285720" y="6000768"/>
            <a:ext cx="714380" cy="357190"/>
          </a:xfrm>
          <a:prstGeom prst="rightArrow">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cxnSp>
        <p:nvCxnSpPr>
          <p:cNvPr id="86" name="Connecteur droit 85"/>
          <p:cNvCxnSpPr/>
          <p:nvPr/>
        </p:nvCxnSpPr>
        <p:spPr>
          <a:xfrm rot="10800000" flipV="1">
            <a:off x="1481114" y="4538674"/>
            <a:ext cx="661994" cy="500066"/>
          </a:xfrm>
          <a:prstGeom prst="line">
            <a:avLst/>
          </a:prstGeom>
          <a:noFill/>
          <a:ln w="9525">
            <a:solidFill>
              <a:schemeClr val="tx1"/>
            </a:solidFill>
            <a:round/>
            <a:headEnd/>
            <a:tailEnd/>
          </a:ln>
          <a:effectLst/>
        </p:spPr>
      </p:cxnSp>
      <p:cxnSp>
        <p:nvCxnSpPr>
          <p:cNvPr id="87" name="Connecteur droit 86"/>
          <p:cNvCxnSpPr/>
          <p:nvPr/>
        </p:nvCxnSpPr>
        <p:spPr>
          <a:xfrm rot="10800000" flipV="1">
            <a:off x="3267064" y="4538674"/>
            <a:ext cx="519118" cy="500066"/>
          </a:xfrm>
          <a:prstGeom prst="line">
            <a:avLst/>
          </a:prstGeom>
          <a:noFill/>
          <a:ln w="9525">
            <a:solidFill>
              <a:schemeClr val="tx1"/>
            </a:solidFill>
            <a:round/>
            <a:headEnd/>
            <a:tailEnd/>
          </a:ln>
          <a:effectLst/>
        </p:spPr>
      </p:cxnSp>
      <p:cxnSp>
        <p:nvCxnSpPr>
          <p:cNvPr id="88" name="Connecteur droit 87"/>
          <p:cNvCxnSpPr/>
          <p:nvPr/>
        </p:nvCxnSpPr>
        <p:spPr>
          <a:xfrm rot="5400000">
            <a:off x="4965703" y="4716475"/>
            <a:ext cx="500066" cy="1588"/>
          </a:xfrm>
          <a:prstGeom prst="line">
            <a:avLst/>
          </a:prstGeom>
          <a:noFill/>
          <a:ln w="9525">
            <a:solidFill>
              <a:schemeClr val="tx1"/>
            </a:solidFill>
            <a:round/>
            <a:headEnd/>
            <a:tailEnd/>
          </a:ln>
          <a:effectLst/>
        </p:spPr>
      </p:cxnSp>
      <p:cxnSp>
        <p:nvCxnSpPr>
          <p:cNvPr id="89" name="Connecteur droit 88"/>
          <p:cNvCxnSpPr/>
          <p:nvPr/>
        </p:nvCxnSpPr>
        <p:spPr>
          <a:xfrm rot="5400000">
            <a:off x="6750065" y="4716475"/>
            <a:ext cx="500066" cy="1588"/>
          </a:xfrm>
          <a:prstGeom prst="line">
            <a:avLst/>
          </a:prstGeom>
          <a:noFill/>
          <a:ln w="9525">
            <a:solidFill>
              <a:schemeClr val="tx1"/>
            </a:solidFill>
            <a:round/>
            <a:headEnd/>
            <a:tailEnd/>
          </a:ln>
          <a:effectLst/>
        </p:spPr>
      </p:cxnSp>
      <p:sp>
        <p:nvSpPr>
          <p:cNvPr id="90" name="Rectangle 89"/>
          <p:cNvSpPr/>
          <p:nvPr/>
        </p:nvSpPr>
        <p:spPr>
          <a:xfrm>
            <a:off x="1571604" y="5857892"/>
            <a:ext cx="5786478"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Changing parameter value operator </a:t>
            </a:r>
            <a:endParaRPr lang="fr-FR" sz="2000" dirty="0"/>
          </a:p>
        </p:txBody>
      </p:sp>
      <p:sp>
        <p:nvSpPr>
          <p:cNvPr id="91" name="Rectangle 90"/>
          <p:cNvSpPr/>
          <p:nvPr/>
        </p:nvSpPr>
        <p:spPr>
          <a:xfrm>
            <a:off x="1214414" y="5086368"/>
            <a:ext cx="571504" cy="48577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a:p>
            <a:pPr algn="ctr"/>
            <a:endParaRPr lang="en-US" altLang="zh-TW" baseline="-25000" dirty="0" smtClean="0">
              <a:ea typeface="PMingLiU" pitchFamily="18" charset="-120"/>
            </a:endParaRPr>
          </a:p>
        </p:txBody>
      </p:sp>
      <p:sp>
        <p:nvSpPr>
          <p:cNvPr id="92" name="Rectangle 91"/>
          <p:cNvSpPr/>
          <p:nvPr/>
        </p:nvSpPr>
        <p:spPr>
          <a:xfrm>
            <a:off x="6786578" y="4929198"/>
            <a:ext cx="571504" cy="5000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4</a:t>
            </a:r>
          </a:p>
        </p:txBody>
      </p:sp>
      <p:sp>
        <p:nvSpPr>
          <p:cNvPr id="93" name="Rectangle 92"/>
          <p:cNvSpPr/>
          <p:nvPr/>
        </p:nvSpPr>
        <p:spPr>
          <a:xfrm>
            <a:off x="5000628" y="4929198"/>
            <a:ext cx="571504" cy="48577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3</a:t>
            </a:r>
          </a:p>
        </p:txBody>
      </p:sp>
      <p:sp>
        <p:nvSpPr>
          <p:cNvPr id="94" name="Rectangle 93"/>
          <p:cNvSpPr/>
          <p:nvPr/>
        </p:nvSpPr>
        <p:spPr>
          <a:xfrm>
            <a:off x="3071802" y="5072074"/>
            <a:ext cx="571504" cy="48577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2</a:t>
            </a:r>
          </a:p>
        </p:txBody>
      </p:sp>
      <p:sp>
        <p:nvSpPr>
          <p:cNvPr id="95" name="ZoneTexte 94"/>
          <p:cNvSpPr txBox="1"/>
          <p:nvPr/>
        </p:nvSpPr>
        <p:spPr>
          <a:xfrm>
            <a:off x="2022003" y="5143512"/>
            <a:ext cx="50366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TW" dirty="0" err="1" smtClean="0">
                <a:solidFill>
                  <a:srgbClr val="0066FF"/>
                </a:solidFill>
                <a:ea typeface="PMingLiU" pitchFamily="18" charset="-120"/>
              </a:rPr>
              <a:t>β</a:t>
            </a:r>
            <a:r>
              <a:rPr lang="en-US" altLang="zh-TW" baseline="-25000" dirty="0" err="1" smtClean="0">
                <a:solidFill>
                  <a:srgbClr val="0066FF"/>
                </a:solidFill>
                <a:ea typeface="PMingLiU" pitchFamily="18" charset="-120"/>
              </a:rPr>
              <a:t>j</a:t>
            </a:r>
            <a:r>
              <a:rPr lang="fr-FR" dirty="0" smtClean="0">
                <a:solidFill>
                  <a:srgbClr val="0066FF"/>
                </a:solidFill>
              </a:rPr>
              <a:t>…</a:t>
            </a:r>
            <a:endParaRPr lang="fr-FR" dirty="0">
              <a:solidFill>
                <a:srgbClr val="0066FF"/>
              </a:solidFill>
            </a:endParaRPr>
          </a:p>
        </p:txBody>
      </p:sp>
      <p:sp>
        <p:nvSpPr>
          <p:cNvPr id="96" name="ZoneTexte 95"/>
          <p:cNvSpPr txBox="1"/>
          <p:nvPr/>
        </p:nvSpPr>
        <p:spPr>
          <a:xfrm>
            <a:off x="3971667" y="5131370"/>
            <a:ext cx="48282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TW" dirty="0" err="1" smtClean="0">
                <a:solidFill>
                  <a:srgbClr val="0066FF"/>
                </a:solidFill>
                <a:ea typeface="PMingLiU" pitchFamily="18" charset="-120"/>
              </a:rPr>
              <a:t>γ</a:t>
            </a:r>
            <a:r>
              <a:rPr lang="en-US" altLang="zh-TW" baseline="-25000" dirty="0" err="1" smtClean="0">
                <a:solidFill>
                  <a:srgbClr val="0066FF"/>
                </a:solidFill>
                <a:ea typeface="PMingLiU" pitchFamily="18" charset="-120"/>
              </a:rPr>
              <a:t>j</a:t>
            </a:r>
            <a:r>
              <a:rPr lang="fr-FR" dirty="0" smtClean="0">
                <a:solidFill>
                  <a:srgbClr val="0066FF"/>
                </a:solidFill>
              </a:rPr>
              <a:t>…</a:t>
            </a:r>
            <a:endParaRPr lang="fr-FR" dirty="0">
              <a:solidFill>
                <a:srgbClr val="0066FF"/>
              </a:solidFill>
            </a:endParaRPr>
          </a:p>
        </p:txBody>
      </p:sp>
      <p:sp>
        <p:nvSpPr>
          <p:cNvPr id="97" name="ZoneTexte 96"/>
          <p:cNvSpPr txBox="1"/>
          <p:nvPr/>
        </p:nvSpPr>
        <p:spPr>
          <a:xfrm>
            <a:off x="5857884" y="4988494"/>
            <a:ext cx="54694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l-GR" altLang="zh-TW" dirty="0" smtClean="0">
                <a:solidFill>
                  <a:srgbClr val="0066FF"/>
                </a:solidFill>
                <a:ea typeface="PMingLiU" pitchFamily="18" charset="-120"/>
              </a:rPr>
              <a:t>Θ</a:t>
            </a:r>
            <a:r>
              <a:rPr lang="en-US" altLang="zh-TW" baseline="-25000" dirty="0" smtClean="0">
                <a:solidFill>
                  <a:srgbClr val="0066FF"/>
                </a:solidFill>
                <a:ea typeface="PMingLiU" pitchFamily="18" charset="-120"/>
              </a:rPr>
              <a:t>j</a:t>
            </a:r>
            <a:r>
              <a:rPr lang="fr-FR" dirty="0" smtClean="0">
                <a:solidFill>
                  <a:srgbClr val="0066FF"/>
                </a:solidFill>
              </a:rPr>
              <a:t>…</a:t>
            </a:r>
            <a:endParaRPr lang="fr-FR" dirty="0">
              <a:solidFill>
                <a:srgbClr val="0066FF"/>
              </a:solidFill>
            </a:endParaRPr>
          </a:p>
        </p:txBody>
      </p:sp>
      <p:sp>
        <p:nvSpPr>
          <p:cNvPr id="98" name="ZoneTexte 97"/>
          <p:cNvSpPr txBox="1"/>
          <p:nvPr/>
        </p:nvSpPr>
        <p:spPr>
          <a:xfrm>
            <a:off x="7683237" y="4988494"/>
            <a:ext cx="53210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l-GR" altLang="zh-TW" dirty="0" smtClean="0">
                <a:solidFill>
                  <a:srgbClr val="0066FF"/>
                </a:solidFill>
                <a:ea typeface="PMingLiU" pitchFamily="18" charset="-120"/>
              </a:rPr>
              <a:t>ε</a:t>
            </a:r>
            <a:r>
              <a:rPr lang="en-US" altLang="zh-TW" baseline="-25000" dirty="0" smtClean="0">
                <a:solidFill>
                  <a:srgbClr val="0066FF"/>
                </a:solidFill>
                <a:ea typeface="PMingLiU" pitchFamily="18" charset="-120"/>
              </a:rPr>
              <a:t>j</a:t>
            </a:r>
            <a:r>
              <a:rPr lang="fr-FR" dirty="0" smtClean="0">
                <a:solidFill>
                  <a:srgbClr val="0066FF"/>
                </a:solidFill>
              </a:rPr>
              <a:t>…</a:t>
            </a:r>
          </a:p>
        </p:txBody>
      </p:sp>
      <p:cxnSp>
        <p:nvCxnSpPr>
          <p:cNvPr id="99" name="Connecteur droit avec flèche 98"/>
          <p:cNvCxnSpPr/>
          <p:nvPr/>
        </p:nvCxnSpPr>
        <p:spPr>
          <a:xfrm>
            <a:off x="7358082" y="5143512"/>
            <a:ext cx="285752"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0" name="Connecteur droit avec flèche 99"/>
          <p:cNvCxnSpPr/>
          <p:nvPr/>
        </p:nvCxnSpPr>
        <p:spPr>
          <a:xfrm>
            <a:off x="1785918" y="5357826"/>
            <a:ext cx="285752"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1" name="Connecteur droit avec flèche 100"/>
          <p:cNvCxnSpPr/>
          <p:nvPr/>
        </p:nvCxnSpPr>
        <p:spPr>
          <a:xfrm>
            <a:off x="3643306" y="5286388"/>
            <a:ext cx="285752"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2" name="Connecteur droit avec flèche 101"/>
          <p:cNvCxnSpPr/>
          <p:nvPr/>
        </p:nvCxnSpPr>
        <p:spPr>
          <a:xfrm>
            <a:off x="5572132" y="5213362"/>
            <a:ext cx="285752"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3" name="Rectangle 102"/>
          <p:cNvSpPr/>
          <p:nvPr/>
        </p:nvSpPr>
        <p:spPr>
          <a:xfrm>
            <a:off x="857224" y="4857760"/>
            <a:ext cx="7643866" cy="857256"/>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15</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71414"/>
            <a:ext cx="6221226" cy="978729"/>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VNP neighborhood structures(3/7)</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algorithm</a:t>
            </a:r>
          </a:p>
          <a:p>
            <a:pPr marL="0" indent="0" algn="r">
              <a:lnSpc>
                <a:spcPct val="70000"/>
              </a:lnSpc>
              <a:buNone/>
            </a:pPr>
            <a:r>
              <a:rPr lang="en-US" sz="1600" b="1" dirty="0" smtClean="0">
                <a:solidFill>
                  <a:schemeClr val="accent1">
                    <a:lumMod val="40000"/>
                    <a:lumOff val="60000"/>
                  </a:schemeClr>
                </a:solidFill>
              </a:rPr>
              <a:t>VNP 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
        <p:nvSpPr>
          <p:cNvPr id="93" name="Line 30"/>
          <p:cNvSpPr>
            <a:spLocks noChangeShapeType="1"/>
          </p:cNvSpPr>
          <p:nvPr/>
        </p:nvSpPr>
        <p:spPr bwMode="auto">
          <a:xfrm flipV="1">
            <a:off x="5491188" y="3362343"/>
            <a:ext cx="228600" cy="228600"/>
          </a:xfrm>
          <a:prstGeom prst="line">
            <a:avLst/>
          </a:prstGeom>
          <a:noFill/>
          <a:ln w="9525">
            <a:solidFill>
              <a:schemeClr val="bg2"/>
            </a:solidFill>
            <a:round/>
            <a:headEnd/>
            <a:tailEnd/>
          </a:ln>
          <a:effectLst/>
        </p:spPr>
        <p:txBody>
          <a:bodyPr wrap="none" anchor="ctr"/>
          <a:lstStyle/>
          <a:p>
            <a:endParaRPr lang="fr-FR"/>
          </a:p>
        </p:txBody>
      </p:sp>
      <p:grpSp>
        <p:nvGrpSpPr>
          <p:cNvPr id="94" name="Group 32"/>
          <p:cNvGrpSpPr>
            <a:grpSpLocks/>
          </p:cNvGrpSpPr>
          <p:nvPr/>
        </p:nvGrpSpPr>
        <p:grpSpPr bwMode="auto">
          <a:xfrm>
            <a:off x="1714480" y="1428737"/>
            <a:ext cx="3819525" cy="2286015"/>
            <a:chOff x="1430" y="1488"/>
            <a:chExt cx="2406" cy="1911"/>
          </a:xfrm>
        </p:grpSpPr>
        <p:sp>
          <p:nvSpPr>
            <p:cNvPr id="95" name="Oval 4"/>
            <p:cNvSpPr>
              <a:spLocks noChangeArrowheads="1"/>
            </p:cNvSpPr>
            <p:nvPr/>
          </p:nvSpPr>
          <p:spPr bwMode="auto">
            <a:xfrm>
              <a:off x="2544" y="1488"/>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TW" dirty="0">
                  <a:ea typeface="PMingLiU" pitchFamily="18" charset="-120"/>
                </a:rPr>
                <a:t>+</a:t>
              </a:r>
            </a:p>
          </p:txBody>
        </p:sp>
        <p:sp>
          <p:nvSpPr>
            <p:cNvPr id="96" name="Oval 5"/>
            <p:cNvSpPr>
              <a:spLocks noChangeArrowheads="1"/>
            </p:cNvSpPr>
            <p:nvPr/>
          </p:nvSpPr>
          <p:spPr bwMode="auto">
            <a:xfrm>
              <a:off x="1773" y="234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97" name="Oval 8"/>
            <p:cNvSpPr>
              <a:spLocks noChangeArrowheads="1"/>
            </p:cNvSpPr>
            <p:nvPr/>
          </p:nvSpPr>
          <p:spPr bwMode="auto">
            <a:xfrm>
              <a:off x="3212" y="234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98" name="Line 9"/>
            <p:cNvSpPr>
              <a:spLocks noChangeShapeType="1"/>
            </p:cNvSpPr>
            <p:nvPr/>
          </p:nvSpPr>
          <p:spPr bwMode="auto">
            <a:xfrm flipV="1">
              <a:off x="1982" y="1824"/>
              <a:ext cx="706" cy="519"/>
            </a:xfrm>
            <a:prstGeom prst="line">
              <a:avLst/>
            </a:prstGeom>
            <a:noFill/>
            <a:ln w="9525">
              <a:solidFill>
                <a:schemeClr val="tx1"/>
              </a:solidFill>
              <a:round/>
              <a:headEnd/>
              <a:tailEnd/>
            </a:ln>
            <a:effectLst/>
          </p:spPr>
          <p:txBody>
            <a:bodyPr wrap="none" anchor="ctr"/>
            <a:lstStyle/>
            <a:p>
              <a:endParaRPr lang="fr-FR"/>
            </a:p>
          </p:txBody>
        </p:sp>
        <p:sp>
          <p:nvSpPr>
            <p:cNvPr id="99" name="Line 12"/>
            <p:cNvSpPr>
              <a:spLocks noChangeShapeType="1"/>
            </p:cNvSpPr>
            <p:nvPr/>
          </p:nvSpPr>
          <p:spPr bwMode="auto">
            <a:xfrm flipH="1" flipV="1">
              <a:off x="2736" y="1824"/>
              <a:ext cx="596" cy="519"/>
            </a:xfrm>
            <a:prstGeom prst="line">
              <a:avLst/>
            </a:prstGeom>
            <a:noFill/>
            <a:ln w="9525">
              <a:solidFill>
                <a:schemeClr val="tx1"/>
              </a:solidFill>
              <a:round/>
              <a:headEnd/>
              <a:tailEnd/>
            </a:ln>
            <a:effectLst/>
          </p:spPr>
          <p:txBody>
            <a:bodyPr wrap="none" anchor="ctr"/>
            <a:lstStyle/>
            <a:p>
              <a:endParaRPr lang="fr-FR"/>
            </a:p>
          </p:txBody>
        </p:sp>
        <p:sp>
          <p:nvSpPr>
            <p:cNvPr id="100" name="Oval 13"/>
            <p:cNvSpPr>
              <a:spLocks noChangeArrowheads="1"/>
            </p:cNvSpPr>
            <p:nvPr/>
          </p:nvSpPr>
          <p:spPr bwMode="auto">
            <a:xfrm>
              <a:off x="1430" y="306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1</a:t>
              </a:r>
              <a:endParaRPr lang="en-US" altLang="zh-TW" baseline="-25000" dirty="0">
                <a:ea typeface="PMingLiU" pitchFamily="18" charset="-120"/>
              </a:endParaRPr>
            </a:p>
          </p:txBody>
        </p:sp>
        <p:sp>
          <p:nvSpPr>
            <p:cNvPr id="101" name="Oval 14"/>
            <p:cNvSpPr>
              <a:spLocks noChangeArrowheads="1"/>
            </p:cNvSpPr>
            <p:nvPr/>
          </p:nvSpPr>
          <p:spPr bwMode="auto">
            <a:xfrm>
              <a:off x="2006" y="306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2</a:t>
              </a:r>
              <a:endParaRPr lang="en-US" altLang="zh-TW" baseline="-25000" dirty="0">
                <a:ea typeface="PMingLiU" pitchFamily="18" charset="-120"/>
              </a:endParaRPr>
            </a:p>
          </p:txBody>
        </p:sp>
        <p:sp>
          <p:nvSpPr>
            <p:cNvPr id="102" name="Oval 15"/>
            <p:cNvSpPr>
              <a:spLocks noChangeArrowheads="1"/>
            </p:cNvSpPr>
            <p:nvPr/>
          </p:nvSpPr>
          <p:spPr bwMode="auto">
            <a:xfrm>
              <a:off x="3500" y="3042"/>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4</a:t>
              </a:r>
              <a:endParaRPr lang="en-US" altLang="zh-TW" baseline="-25000" dirty="0">
                <a:ea typeface="PMingLiU" pitchFamily="18" charset="-120"/>
              </a:endParaRPr>
            </a:p>
          </p:txBody>
        </p:sp>
        <p:sp>
          <p:nvSpPr>
            <p:cNvPr id="103" name="Oval 16"/>
            <p:cNvSpPr>
              <a:spLocks noChangeArrowheads="1"/>
            </p:cNvSpPr>
            <p:nvPr/>
          </p:nvSpPr>
          <p:spPr bwMode="auto">
            <a:xfrm>
              <a:off x="2972" y="3042"/>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3</a:t>
              </a:r>
              <a:endParaRPr lang="en-US" altLang="zh-TW" baseline="-25000" dirty="0">
                <a:ea typeface="PMingLiU" pitchFamily="18" charset="-120"/>
              </a:endParaRPr>
            </a:p>
          </p:txBody>
        </p:sp>
        <p:sp>
          <p:nvSpPr>
            <p:cNvPr id="105" name="Line 17"/>
            <p:cNvSpPr>
              <a:spLocks noChangeShapeType="1"/>
            </p:cNvSpPr>
            <p:nvPr/>
          </p:nvSpPr>
          <p:spPr bwMode="auto">
            <a:xfrm flipV="1">
              <a:off x="3116" y="2658"/>
              <a:ext cx="240" cy="384"/>
            </a:xfrm>
            <a:prstGeom prst="line">
              <a:avLst/>
            </a:prstGeom>
            <a:noFill/>
            <a:ln w="9525">
              <a:solidFill>
                <a:schemeClr val="tx1"/>
              </a:solidFill>
              <a:round/>
              <a:headEnd/>
              <a:tailEnd/>
            </a:ln>
            <a:effectLst/>
          </p:spPr>
          <p:txBody>
            <a:bodyPr wrap="none" anchor="ctr"/>
            <a:lstStyle/>
            <a:p>
              <a:endParaRPr lang="fr-FR"/>
            </a:p>
          </p:txBody>
        </p:sp>
        <p:sp>
          <p:nvSpPr>
            <p:cNvPr id="134" name="Line 18"/>
            <p:cNvSpPr>
              <a:spLocks noChangeShapeType="1"/>
            </p:cNvSpPr>
            <p:nvPr/>
          </p:nvSpPr>
          <p:spPr bwMode="auto">
            <a:xfrm flipH="1" flipV="1">
              <a:off x="3404" y="2658"/>
              <a:ext cx="240" cy="384"/>
            </a:xfrm>
            <a:prstGeom prst="line">
              <a:avLst/>
            </a:prstGeom>
            <a:noFill/>
            <a:ln w="9525">
              <a:solidFill>
                <a:schemeClr val="tx1"/>
              </a:solidFill>
              <a:round/>
              <a:headEnd/>
              <a:tailEnd/>
            </a:ln>
            <a:effectLst/>
          </p:spPr>
          <p:txBody>
            <a:bodyPr wrap="none" anchor="ctr"/>
            <a:lstStyle/>
            <a:p>
              <a:endParaRPr lang="fr-FR"/>
            </a:p>
          </p:txBody>
        </p:sp>
        <p:sp>
          <p:nvSpPr>
            <p:cNvPr id="135" name="Line 19"/>
            <p:cNvSpPr>
              <a:spLocks noChangeShapeType="1"/>
            </p:cNvSpPr>
            <p:nvPr/>
          </p:nvSpPr>
          <p:spPr bwMode="auto">
            <a:xfrm flipH="1" flipV="1">
              <a:off x="1958" y="2679"/>
              <a:ext cx="240" cy="384"/>
            </a:xfrm>
            <a:prstGeom prst="line">
              <a:avLst/>
            </a:prstGeom>
            <a:noFill/>
            <a:ln w="9525">
              <a:solidFill>
                <a:schemeClr val="tx1"/>
              </a:solidFill>
              <a:round/>
              <a:headEnd/>
              <a:tailEnd/>
            </a:ln>
            <a:effectLst/>
          </p:spPr>
          <p:txBody>
            <a:bodyPr wrap="none" anchor="ctr"/>
            <a:lstStyle/>
            <a:p>
              <a:endParaRPr lang="fr-FR"/>
            </a:p>
          </p:txBody>
        </p:sp>
        <p:sp>
          <p:nvSpPr>
            <p:cNvPr id="136" name="Line 20"/>
            <p:cNvSpPr>
              <a:spLocks noChangeShapeType="1"/>
            </p:cNvSpPr>
            <p:nvPr/>
          </p:nvSpPr>
          <p:spPr bwMode="auto">
            <a:xfrm flipV="1">
              <a:off x="1622" y="2679"/>
              <a:ext cx="288" cy="384"/>
            </a:xfrm>
            <a:prstGeom prst="line">
              <a:avLst/>
            </a:prstGeom>
            <a:noFill/>
            <a:ln w="9525">
              <a:solidFill>
                <a:schemeClr val="tx1"/>
              </a:solidFill>
              <a:round/>
              <a:headEnd/>
              <a:tailEnd/>
            </a:ln>
            <a:effectLst/>
          </p:spPr>
          <p:txBody>
            <a:bodyPr wrap="none" anchor="ctr"/>
            <a:lstStyle/>
            <a:p>
              <a:endParaRPr lang="fr-FR"/>
            </a:p>
          </p:txBody>
        </p:sp>
      </p:grpSp>
      <p:cxnSp>
        <p:nvCxnSpPr>
          <p:cNvPr id="137" name="Connecteur droit 136"/>
          <p:cNvCxnSpPr/>
          <p:nvPr/>
        </p:nvCxnSpPr>
        <p:spPr>
          <a:xfrm rot="5400000">
            <a:off x="2608249" y="3930657"/>
            <a:ext cx="500066" cy="1588"/>
          </a:xfrm>
          <a:prstGeom prst="line">
            <a:avLst/>
          </a:prstGeom>
          <a:noFill/>
          <a:ln w="9525">
            <a:solidFill>
              <a:schemeClr val="tx1"/>
            </a:solidFill>
            <a:round/>
            <a:headEnd/>
            <a:tailEnd/>
          </a:ln>
          <a:effectLst/>
        </p:spPr>
      </p:cxnSp>
      <p:cxnSp>
        <p:nvCxnSpPr>
          <p:cNvPr id="138" name="Connecteur droit 137"/>
          <p:cNvCxnSpPr/>
          <p:nvPr/>
        </p:nvCxnSpPr>
        <p:spPr>
          <a:xfrm rot="5400000">
            <a:off x="4179885" y="3963991"/>
            <a:ext cx="500066" cy="1588"/>
          </a:xfrm>
          <a:prstGeom prst="line">
            <a:avLst/>
          </a:prstGeom>
          <a:noFill/>
          <a:ln w="9525">
            <a:solidFill>
              <a:schemeClr val="tx1"/>
            </a:solidFill>
            <a:round/>
            <a:headEnd/>
            <a:tailEnd/>
          </a:ln>
          <a:effectLst/>
        </p:spPr>
      </p:cxnSp>
      <p:cxnSp>
        <p:nvCxnSpPr>
          <p:cNvPr id="139" name="Connecteur droit 138"/>
          <p:cNvCxnSpPr/>
          <p:nvPr/>
        </p:nvCxnSpPr>
        <p:spPr>
          <a:xfrm rot="5400000">
            <a:off x="5037141" y="3963991"/>
            <a:ext cx="500066" cy="1588"/>
          </a:xfrm>
          <a:prstGeom prst="line">
            <a:avLst/>
          </a:prstGeom>
          <a:noFill/>
          <a:ln w="9525">
            <a:solidFill>
              <a:schemeClr val="tx1"/>
            </a:solidFill>
            <a:round/>
            <a:headEnd/>
            <a:tailEnd/>
          </a:ln>
          <a:effectLst/>
        </p:spPr>
      </p:cxnSp>
      <p:sp>
        <p:nvSpPr>
          <p:cNvPr id="140" name="Rectangle 139"/>
          <p:cNvSpPr/>
          <p:nvPr/>
        </p:nvSpPr>
        <p:spPr>
          <a:xfrm>
            <a:off x="857224" y="5572140"/>
            <a:ext cx="3143272"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Exchange operator </a:t>
            </a:r>
            <a:endParaRPr lang="fr-FR" sz="2000" dirty="0"/>
          </a:p>
        </p:txBody>
      </p:sp>
      <p:sp>
        <p:nvSpPr>
          <p:cNvPr id="141" name="Rectangle 140"/>
          <p:cNvSpPr/>
          <p:nvPr/>
        </p:nvSpPr>
        <p:spPr>
          <a:xfrm>
            <a:off x="1643042" y="4214818"/>
            <a:ext cx="571504"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a:p>
            <a:pPr algn="ctr"/>
            <a:endParaRPr lang="en-US" altLang="zh-TW" baseline="-25000" dirty="0" smtClean="0">
              <a:ea typeface="PMingLiU" pitchFamily="18" charset="-120"/>
            </a:endParaRPr>
          </a:p>
        </p:txBody>
      </p:sp>
      <p:sp>
        <p:nvSpPr>
          <p:cNvPr id="142" name="Rectangle 141"/>
          <p:cNvSpPr/>
          <p:nvPr/>
        </p:nvSpPr>
        <p:spPr>
          <a:xfrm>
            <a:off x="2571736" y="4229112"/>
            <a:ext cx="571504" cy="3428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2</a:t>
            </a:r>
          </a:p>
          <a:p>
            <a:pPr algn="ctr"/>
            <a:endParaRPr lang="en-US" altLang="zh-TW" baseline="-25000" dirty="0" smtClean="0">
              <a:ea typeface="PMingLiU" pitchFamily="18" charset="-120"/>
            </a:endParaRPr>
          </a:p>
        </p:txBody>
      </p:sp>
      <p:sp>
        <p:nvSpPr>
          <p:cNvPr id="143" name="Rectangle 142"/>
          <p:cNvSpPr/>
          <p:nvPr/>
        </p:nvSpPr>
        <p:spPr>
          <a:xfrm>
            <a:off x="4143372" y="4214818"/>
            <a:ext cx="571504" cy="3428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3</a:t>
            </a:r>
          </a:p>
          <a:p>
            <a:pPr algn="ctr"/>
            <a:endParaRPr lang="en-US" altLang="zh-TW" baseline="-25000" dirty="0" smtClean="0">
              <a:ea typeface="PMingLiU" pitchFamily="18" charset="-120"/>
            </a:endParaRPr>
          </a:p>
        </p:txBody>
      </p:sp>
      <p:sp>
        <p:nvSpPr>
          <p:cNvPr id="144" name="Rectangle 143"/>
          <p:cNvSpPr/>
          <p:nvPr/>
        </p:nvSpPr>
        <p:spPr>
          <a:xfrm>
            <a:off x="5000628" y="4229112"/>
            <a:ext cx="571504" cy="3428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4</a:t>
            </a:r>
          </a:p>
          <a:p>
            <a:pPr algn="ctr"/>
            <a:endParaRPr lang="en-US" altLang="zh-TW" baseline="-25000" dirty="0" smtClean="0">
              <a:ea typeface="PMingLiU" pitchFamily="18" charset="-120"/>
            </a:endParaRPr>
          </a:p>
        </p:txBody>
      </p:sp>
      <p:cxnSp>
        <p:nvCxnSpPr>
          <p:cNvPr id="145" name="Connecteur droit 144"/>
          <p:cNvCxnSpPr/>
          <p:nvPr/>
        </p:nvCxnSpPr>
        <p:spPr>
          <a:xfrm rot="5400000">
            <a:off x="1679555" y="3963991"/>
            <a:ext cx="500066" cy="1588"/>
          </a:xfrm>
          <a:prstGeom prst="line">
            <a:avLst/>
          </a:prstGeom>
          <a:noFill/>
          <a:ln w="9525">
            <a:solidFill>
              <a:schemeClr val="tx1"/>
            </a:solidFill>
            <a:round/>
            <a:headEnd/>
            <a:tailEnd/>
          </a:ln>
          <a:effectLst/>
        </p:spPr>
      </p:cxnSp>
      <p:cxnSp>
        <p:nvCxnSpPr>
          <p:cNvPr id="146" name="Connecteur droit 145"/>
          <p:cNvCxnSpPr/>
          <p:nvPr/>
        </p:nvCxnSpPr>
        <p:spPr>
          <a:xfrm rot="5400000">
            <a:off x="3679025" y="2750339"/>
            <a:ext cx="2143140" cy="1643074"/>
          </a:xfrm>
          <a:prstGeom prst="line">
            <a:avLst/>
          </a:prstGeom>
        </p:spPr>
        <p:style>
          <a:lnRef idx="3">
            <a:schemeClr val="accent2"/>
          </a:lnRef>
          <a:fillRef idx="0">
            <a:schemeClr val="accent2"/>
          </a:fillRef>
          <a:effectRef idx="2">
            <a:schemeClr val="accent2"/>
          </a:effectRef>
          <a:fontRef idx="minor">
            <a:schemeClr val="tx1"/>
          </a:fontRef>
        </p:style>
      </p:cxnSp>
      <p:sp>
        <p:nvSpPr>
          <p:cNvPr id="147" name="Line 12"/>
          <p:cNvSpPr>
            <a:spLocks noChangeShapeType="1"/>
          </p:cNvSpPr>
          <p:nvPr/>
        </p:nvSpPr>
        <p:spPr bwMode="auto">
          <a:xfrm flipH="1" flipV="1">
            <a:off x="3929058" y="1714488"/>
            <a:ext cx="2928958" cy="1214446"/>
          </a:xfrm>
          <a:prstGeom prst="line">
            <a:avLst/>
          </a:prstGeom>
          <a:noFill/>
          <a:ln w="9525">
            <a:solidFill>
              <a:schemeClr val="tx1"/>
            </a:solidFill>
            <a:round/>
            <a:headEnd/>
            <a:tailEnd/>
          </a:ln>
          <a:effectLst/>
        </p:spPr>
        <p:txBody>
          <a:bodyPr wrap="none" anchor="ctr"/>
          <a:lstStyle/>
          <a:p>
            <a:endParaRPr lang="fr-FR"/>
          </a:p>
        </p:txBody>
      </p:sp>
      <p:sp>
        <p:nvSpPr>
          <p:cNvPr id="148" name="Oval 8"/>
          <p:cNvSpPr>
            <a:spLocks noChangeArrowheads="1"/>
          </p:cNvSpPr>
          <p:nvPr/>
        </p:nvSpPr>
        <p:spPr bwMode="auto">
          <a:xfrm>
            <a:off x="6500826" y="2812749"/>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149" name="Oval 8"/>
          <p:cNvSpPr>
            <a:spLocks noChangeArrowheads="1"/>
          </p:cNvSpPr>
          <p:nvPr/>
        </p:nvSpPr>
        <p:spPr bwMode="auto">
          <a:xfrm>
            <a:off x="5929322" y="3357562"/>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a:t>
            </a:r>
            <a:endParaRPr lang="en-US" altLang="zh-TW" dirty="0">
              <a:ea typeface="PMingLiU" pitchFamily="18" charset="-120"/>
            </a:endParaRPr>
          </a:p>
        </p:txBody>
      </p:sp>
      <p:sp>
        <p:nvSpPr>
          <p:cNvPr id="150" name="Oval 8"/>
          <p:cNvSpPr>
            <a:spLocks noChangeArrowheads="1"/>
          </p:cNvSpPr>
          <p:nvPr/>
        </p:nvSpPr>
        <p:spPr bwMode="auto">
          <a:xfrm>
            <a:off x="7143768" y="3286124"/>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exp</a:t>
            </a:r>
            <a:endParaRPr lang="en-US" altLang="zh-TW" dirty="0">
              <a:ea typeface="PMingLiU" pitchFamily="18" charset="-120"/>
            </a:endParaRPr>
          </a:p>
        </p:txBody>
      </p:sp>
      <p:sp>
        <p:nvSpPr>
          <p:cNvPr id="151" name="Oval 8"/>
          <p:cNvSpPr>
            <a:spLocks noChangeArrowheads="1"/>
          </p:cNvSpPr>
          <p:nvPr/>
        </p:nvSpPr>
        <p:spPr bwMode="auto">
          <a:xfrm>
            <a:off x="5929322" y="4170071"/>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y</a:t>
            </a:r>
            <a:r>
              <a:rPr lang="en-US" altLang="zh-TW" baseline="-25000" dirty="0" smtClean="0">
                <a:ea typeface="PMingLiU" pitchFamily="18" charset="-120"/>
              </a:rPr>
              <a:t>1</a:t>
            </a:r>
            <a:endParaRPr lang="en-US" altLang="zh-TW" baseline="-25000" dirty="0">
              <a:ea typeface="PMingLiU" pitchFamily="18" charset="-120"/>
            </a:endParaRPr>
          </a:p>
        </p:txBody>
      </p:sp>
      <p:sp>
        <p:nvSpPr>
          <p:cNvPr id="152" name="Oval 8"/>
          <p:cNvSpPr>
            <a:spLocks noChangeArrowheads="1"/>
          </p:cNvSpPr>
          <p:nvPr/>
        </p:nvSpPr>
        <p:spPr bwMode="auto">
          <a:xfrm>
            <a:off x="6786578" y="4170071"/>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y</a:t>
            </a:r>
            <a:r>
              <a:rPr lang="en-US" altLang="zh-TW" baseline="-25000" dirty="0" smtClean="0">
                <a:ea typeface="PMingLiU" pitchFamily="18" charset="-120"/>
              </a:rPr>
              <a:t>2</a:t>
            </a:r>
            <a:endParaRPr lang="en-US" altLang="zh-TW" baseline="-25000" dirty="0">
              <a:ea typeface="PMingLiU" pitchFamily="18" charset="-120"/>
            </a:endParaRPr>
          </a:p>
        </p:txBody>
      </p:sp>
      <p:sp>
        <p:nvSpPr>
          <p:cNvPr id="153" name="Oval 8"/>
          <p:cNvSpPr>
            <a:spLocks noChangeArrowheads="1"/>
          </p:cNvSpPr>
          <p:nvPr/>
        </p:nvSpPr>
        <p:spPr bwMode="auto">
          <a:xfrm>
            <a:off x="7572396" y="4170071"/>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y</a:t>
            </a:r>
            <a:r>
              <a:rPr lang="en-US" altLang="zh-TW" baseline="-25000" dirty="0" smtClean="0">
                <a:ea typeface="PMingLiU" pitchFamily="18" charset="-120"/>
              </a:rPr>
              <a:t>3</a:t>
            </a:r>
            <a:endParaRPr lang="en-US" altLang="zh-TW" baseline="-25000" dirty="0">
              <a:ea typeface="PMingLiU" pitchFamily="18" charset="-120"/>
            </a:endParaRPr>
          </a:p>
        </p:txBody>
      </p:sp>
      <p:sp>
        <p:nvSpPr>
          <p:cNvPr id="154" name="Line 17"/>
          <p:cNvSpPr>
            <a:spLocks noChangeShapeType="1"/>
          </p:cNvSpPr>
          <p:nvPr/>
        </p:nvSpPr>
        <p:spPr bwMode="auto">
          <a:xfrm flipV="1">
            <a:off x="6286512" y="3143248"/>
            <a:ext cx="238124" cy="214314"/>
          </a:xfrm>
          <a:prstGeom prst="line">
            <a:avLst/>
          </a:prstGeom>
          <a:noFill/>
          <a:ln w="9525">
            <a:solidFill>
              <a:schemeClr val="tx1"/>
            </a:solidFill>
            <a:round/>
            <a:headEnd/>
            <a:tailEnd/>
          </a:ln>
          <a:effectLst/>
        </p:spPr>
        <p:txBody>
          <a:bodyPr wrap="none" anchor="ctr"/>
          <a:lstStyle/>
          <a:p>
            <a:endParaRPr lang="fr-FR"/>
          </a:p>
        </p:txBody>
      </p:sp>
      <p:sp>
        <p:nvSpPr>
          <p:cNvPr id="155" name="Line 17"/>
          <p:cNvSpPr>
            <a:spLocks noChangeShapeType="1"/>
          </p:cNvSpPr>
          <p:nvPr/>
        </p:nvSpPr>
        <p:spPr bwMode="auto">
          <a:xfrm flipH="1" flipV="1">
            <a:off x="7000892" y="3071810"/>
            <a:ext cx="428628" cy="214314"/>
          </a:xfrm>
          <a:prstGeom prst="line">
            <a:avLst/>
          </a:prstGeom>
          <a:noFill/>
          <a:ln w="9525">
            <a:solidFill>
              <a:schemeClr val="tx1"/>
            </a:solidFill>
            <a:round/>
            <a:headEnd/>
            <a:tailEnd/>
          </a:ln>
          <a:effectLst/>
        </p:spPr>
        <p:txBody>
          <a:bodyPr wrap="none" anchor="ctr"/>
          <a:lstStyle/>
          <a:p>
            <a:endParaRPr lang="fr-FR"/>
          </a:p>
        </p:txBody>
      </p:sp>
      <p:sp>
        <p:nvSpPr>
          <p:cNvPr id="156" name="Rectangle 155"/>
          <p:cNvSpPr/>
          <p:nvPr/>
        </p:nvSpPr>
        <p:spPr>
          <a:xfrm>
            <a:off x="5857884" y="4800616"/>
            <a:ext cx="571504" cy="3428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a:p>
            <a:pPr algn="ctr"/>
            <a:endParaRPr lang="en-US" altLang="zh-TW" baseline="-25000" dirty="0" smtClean="0">
              <a:ea typeface="PMingLiU" pitchFamily="18" charset="-120"/>
            </a:endParaRPr>
          </a:p>
        </p:txBody>
      </p:sp>
      <p:sp>
        <p:nvSpPr>
          <p:cNvPr id="157" name="Rectangle 156"/>
          <p:cNvSpPr/>
          <p:nvPr/>
        </p:nvSpPr>
        <p:spPr>
          <a:xfrm>
            <a:off x="6715140" y="4800616"/>
            <a:ext cx="571504" cy="3428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a:p>
            <a:pPr algn="ctr"/>
            <a:endParaRPr lang="en-US" altLang="zh-TW" baseline="-25000" dirty="0" smtClean="0">
              <a:ea typeface="PMingLiU" pitchFamily="18" charset="-120"/>
            </a:endParaRPr>
          </a:p>
        </p:txBody>
      </p:sp>
      <p:sp>
        <p:nvSpPr>
          <p:cNvPr id="158" name="Rectangle 157"/>
          <p:cNvSpPr/>
          <p:nvPr/>
        </p:nvSpPr>
        <p:spPr>
          <a:xfrm>
            <a:off x="7572396" y="4800616"/>
            <a:ext cx="571504" cy="3428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a:p>
            <a:pPr algn="ctr"/>
            <a:endParaRPr lang="en-US" altLang="zh-TW" baseline="-25000" dirty="0" smtClean="0">
              <a:ea typeface="PMingLiU" pitchFamily="18" charset="-120"/>
            </a:endParaRPr>
          </a:p>
        </p:txBody>
      </p:sp>
      <p:cxnSp>
        <p:nvCxnSpPr>
          <p:cNvPr id="159" name="Connecteur droit 158"/>
          <p:cNvCxnSpPr/>
          <p:nvPr/>
        </p:nvCxnSpPr>
        <p:spPr>
          <a:xfrm rot="5400000">
            <a:off x="6035685" y="3963991"/>
            <a:ext cx="357190" cy="1588"/>
          </a:xfrm>
          <a:prstGeom prst="line">
            <a:avLst/>
          </a:prstGeom>
          <a:noFill/>
          <a:ln w="9525">
            <a:solidFill>
              <a:schemeClr val="tx1"/>
            </a:solidFill>
            <a:round/>
            <a:headEnd/>
            <a:tailEnd/>
          </a:ln>
          <a:effectLst/>
        </p:spPr>
      </p:cxnSp>
      <p:cxnSp>
        <p:nvCxnSpPr>
          <p:cNvPr id="160" name="Connecteur droit 159"/>
          <p:cNvCxnSpPr/>
          <p:nvPr/>
        </p:nvCxnSpPr>
        <p:spPr>
          <a:xfrm rot="5400000">
            <a:off x="6107123" y="4679165"/>
            <a:ext cx="215108" cy="794"/>
          </a:xfrm>
          <a:prstGeom prst="line">
            <a:avLst/>
          </a:prstGeom>
          <a:noFill/>
          <a:ln w="9525">
            <a:solidFill>
              <a:schemeClr val="tx1"/>
            </a:solidFill>
            <a:round/>
            <a:headEnd/>
            <a:tailEnd/>
          </a:ln>
          <a:effectLst/>
        </p:spPr>
      </p:cxnSp>
      <p:cxnSp>
        <p:nvCxnSpPr>
          <p:cNvPr id="161" name="Connecteur droit 160"/>
          <p:cNvCxnSpPr/>
          <p:nvPr/>
        </p:nvCxnSpPr>
        <p:spPr>
          <a:xfrm rot="5400000">
            <a:off x="6964379" y="4678371"/>
            <a:ext cx="214314" cy="1589"/>
          </a:xfrm>
          <a:prstGeom prst="line">
            <a:avLst/>
          </a:prstGeom>
          <a:noFill/>
          <a:ln w="9525">
            <a:solidFill>
              <a:schemeClr val="tx1"/>
            </a:solidFill>
            <a:round/>
            <a:headEnd/>
            <a:tailEnd/>
          </a:ln>
          <a:effectLst/>
        </p:spPr>
      </p:cxnSp>
      <p:cxnSp>
        <p:nvCxnSpPr>
          <p:cNvPr id="162" name="Connecteur droit 161"/>
          <p:cNvCxnSpPr/>
          <p:nvPr/>
        </p:nvCxnSpPr>
        <p:spPr>
          <a:xfrm rot="5400000">
            <a:off x="7714478" y="4642652"/>
            <a:ext cx="285752" cy="1588"/>
          </a:xfrm>
          <a:prstGeom prst="line">
            <a:avLst/>
          </a:prstGeom>
          <a:noFill/>
          <a:ln w="9525">
            <a:solidFill>
              <a:schemeClr val="tx1"/>
            </a:solidFill>
            <a:round/>
            <a:headEnd/>
            <a:tailEnd/>
          </a:ln>
          <a:effectLst/>
        </p:spPr>
      </p:cxnSp>
      <p:cxnSp>
        <p:nvCxnSpPr>
          <p:cNvPr id="163" name="Connecteur droit 162"/>
          <p:cNvCxnSpPr>
            <a:endCxn id="153" idx="0"/>
          </p:cNvCxnSpPr>
          <p:nvPr/>
        </p:nvCxnSpPr>
        <p:spPr>
          <a:xfrm rot="16200000" flipH="1">
            <a:off x="7371724" y="3702698"/>
            <a:ext cx="526757" cy="407988"/>
          </a:xfrm>
          <a:prstGeom prst="line">
            <a:avLst/>
          </a:prstGeom>
          <a:noFill/>
          <a:ln w="9525">
            <a:solidFill>
              <a:schemeClr val="tx1"/>
            </a:solidFill>
            <a:round/>
            <a:headEnd/>
            <a:tailEnd/>
          </a:ln>
          <a:effectLst/>
        </p:spPr>
      </p:cxnSp>
      <p:cxnSp>
        <p:nvCxnSpPr>
          <p:cNvPr id="164" name="Connecteur droit 163"/>
          <p:cNvCxnSpPr>
            <a:endCxn id="152" idx="0"/>
          </p:cNvCxnSpPr>
          <p:nvPr/>
        </p:nvCxnSpPr>
        <p:spPr>
          <a:xfrm rot="5400000">
            <a:off x="6942304" y="3754289"/>
            <a:ext cx="526757" cy="304807"/>
          </a:xfrm>
          <a:prstGeom prst="line">
            <a:avLst/>
          </a:prstGeom>
          <a:noFill/>
          <a:ln w="9525">
            <a:solidFill>
              <a:schemeClr val="tx1"/>
            </a:solidFill>
            <a:round/>
            <a:headEnd/>
            <a:tailEnd/>
          </a:ln>
          <a:effectLst/>
        </p:spPr>
      </p:cxnSp>
      <p:sp>
        <p:nvSpPr>
          <p:cNvPr id="165" name="Ellipse 164"/>
          <p:cNvSpPr/>
          <p:nvPr/>
        </p:nvSpPr>
        <p:spPr>
          <a:xfrm>
            <a:off x="4357686" y="2143116"/>
            <a:ext cx="857256" cy="1000132"/>
          </a:xfrm>
          <a:prstGeom prst="ellipse">
            <a:avLst/>
          </a:prstGeom>
          <a:noFill/>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66" name="Connecteur droit 165"/>
          <p:cNvCxnSpPr/>
          <p:nvPr/>
        </p:nvCxnSpPr>
        <p:spPr>
          <a:xfrm rot="16200000" flipH="1">
            <a:off x="3607587" y="2964653"/>
            <a:ext cx="2214578" cy="1285884"/>
          </a:xfrm>
          <a:prstGeom prst="line">
            <a:avLst/>
          </a:prstGeom>
        </p:spPr>
        <p:style>
          <a:lnRef idx="3">
            <a:schemeClr val="accent2"/>
          </a:lnRef>
          <a:fillRef idx="0">
            <a:schemeClr val="accent2"/>
          </a:fillRef>
          <a:effectRef idx="2">
            <a:schemeClr val="accent2"/>
          </a:effectRef>
          <a:fontRef idx="minor">
            <a:schemeClr val="tx1"/>
          </a:fontRef>
        </p:style>
      </p:cxnSp>
      <p:sp>
        <p:nvSpPr>
          <p:cNvPr id="167" name="Rectangle 166"/>
          <p:cNvSpPr/>
          <p:nvPr/>
        </p:nvSpPr>
        <p:spPr>
          <a:xfrm>
            <a:off x="5715008" y="2357430"/>
            <a:ext cx="2428892" cy="2928958"/>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65" grpId="0" animBg="1"/>
      <p:bldP spid="1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16</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71414"/>
            <a:ext cx="6221226" cy="978729"/>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VNP neighborhood structures(4/7)</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algorithm</a:t>
            </a:r>
          </a:p>
          <a:p>
            <a:pPr marL="0" indent="0" algn="r">
              <a:lnSpc>
                <a:spcPct val="70000"/>
              </a:lnSpc>
              <a:buNone/>
            </a:pPr>
            <a:r>
              <a:rPr lang="en-US" sz="1600" b="1" dirty="0" smtClean="0">
                <a:solidFill>
                  <a:schemeClr val="accent1">
                    <a:lumMod val="40000"/>
                    <a:lumOff val="60000"/>
                  </a:schemeClr>
                </a:solidFill>
              </a:rPr>
              <a:t>VNP 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
        <p:nvSpPr>
          <p:cNvPr id="104" name="Line 30"/>
          <p:cNvSpPr>
            <a:spLocks noChangeShapeType="1"/>
          </p:cNvSpPr>
          <p:nvPr/>
        </p:nvSpPr>
        <p:spPr bwMode="auto">
          <a:xfrm flipV="1">
            <a:off x="6277006" y="3362343"/>
            <a:ext cx="228600" cy="228600"/>
          </a:xfrm>
          <a:prstGeom prst="line">
            <a:avLst/>
          </a:prstGeom>
          <a:noFill/>
          <a:ln w="9525">
            <a:solidFill>
              <a:schemeClr val="bg2"/>
            </a:solidFill>
            <a:round/>
            <a:headEnd/>
            <a:tailEnd/>
          </a:ln>
          <a:effectLst/>
        </p:spPr>
        <p:txBody>
          <a:bodyPr wrap="none" anchor="ctr"/>
          <a:lstStyle/>
          <a:p>
            <a:endParaRPr lang="fr-FR"/>
          </a:p>
        </p:txBody>
      </p:sp>
      <p:grpSp>
        <p:nvGrpSpPr>
          <p:cNvPr id="2" name="Group 32"/>
          <p:cNvGrpSpPr>
            <a:grpSpLocks/>
          </p:cNvGrpSpPr>
          <p:nvPr/>
        </p:nvGrpSpPr>
        <p:grpSpPr bwMode="auto">
          <a:xfrm>
            <a:off x="2500298" y="1500174"/>
            <a:ext cx="3819525" cy="3033715"/>
            <a:chOff x="1430" y="1488"/>
            <a:chExt cx="2406" cy="1911"/>
          </a:xfrm>
        </p:grpSpPr>
        <p:sp>
          <p:nvSpPr>
            <p:cNvPr id="106" name="Oval 4"/>
            <p:cNvSpPr>
              <a:spLocks noChangeArrowheads="1"/>
            </p:cNvSpPr>
            <p:nvPr/>
          </p:nvSpPr>
          <p:spPr bwMode="auto">
            <a:xfrm>
              <a:off x="2544" y="1488"/>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TW" dirty="0">
                  <a:ea typeface="PMingLiU" pitchFamily="18" charset="-120"/>
                </a:rPr>
                <a:t>+</a:t>
              </a:r>
            </a:p>
          </p:txBody>
        </p:sp>
        <p:sp>
          <p:nvSpPr>
            <p:cNvPr id="107" name="Oval 5"/>
            <p:cNvSpPr>
              <a:spLocks noChangeArrowheads="1"/>
            </p:cNvSpPr>
            <p:nvPr/>
          </p:nvSpPr>
          <p:spPr bwMode="auto">
            <a:xfrm>
              <a:off x="1773" y="234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108" name="Oval 8"/>
            <p:cNvSpPr>
              <a:spLocks noChangeArrowheads="1"/>
            </p:cNvSpPr>
            <p:nvPr/>
          </p:nvSpPr>
          <p:spPr bwMode="auto">
            <a:xfrm>
              <a:off x="3212" y="234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109" name="Line 9"/>
            <p:cNvSpPr>
              <a:spLocks noChangeShapeType="1"/>
            </p:cNvSpPr>
            <p:nvPr/>
          </p:nvSpPr>
          <p:spPr bwMode="auto">
            <a:xfrm flipV="1">
              <a:off x="1982" y="1824"/>
              <a:ext cx="706" cy="519"/>
            </a:xfrm>
            <a:prstGeom prst="line">
              <a:avLst/>
            </a:prstGeom>
            <a:noFill/>
            <a:ln w="9525">
              <a:solidFill>
                <a:schemeClr val="tx1"/>
              </a:solidFill>
              <a:round/>
              <a:headEnd/>
              <a:tailEnd/>
            </a:ln>
            <a:effectLst/>
          </p:spPr>
          <p:txBody>
            <a:bodyPr wrap="none" anchor="ctr"/>
            <a:lstStyle/>
            <a:p>
              <a:endParaRPr lang="fr-FR"/>
            </a:p>
          </p:txBody>
        </p:sp>
        <p:sp>
          <p:nvSpPr>
            <p:cNvPr id="110" name="Line 12"/>
            <p:cNvSpPr>
              <a:spLocks noChangeShapeType="1"/>
            </p:cNvSpPr>
            <p:nvPr/>
          </p:nvSpPr>
          <p:spPr bwMode="auto">
            <a:xfrm flipH="1" flipV="1">
              <a:off x="2736" y="1824"/>
              <a:ext cx="596" cy="519"/>
            </a:xfrm>
            <a:prstGeom prst="line">
              <a:avLst/>
            </a:prstGeom>
            <a:noFill/>
            <a:ln w="9525">
              <a:solidFill>
                <a:schemeClr val="tx1"/>
              </a:solidFill>
              <a:round/>
              <a:headEnd/>
              <a:tailEnd/>
            </a:ln>
            <a:effectLst/>
          </p:spPr>
          <p:txBody>
            <a:bodyPr wrap="none" anchor="ctr"/>
            <a:lstStyle/>
            <a:p>
              <a:endParaRPr lang="fr-FR"/>
            </a:p>
          </p:txBody>
        </p:sp>
        <p:sp>
          <p:nvSpPr>
            <p:cNvPr id="111" name="Oval 13"/>
            <p:cNvSpPr>
              <a:spLocks noChangeArrowheads="1"/>
            </p:cNvSpPr>
            <p:nvPr/>
          </p:nvSpPr>
          <p:spPr bwMode="auto">
            <a:xfrm>
              <a:off x="1430" y="306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1</a:t>
              </a:r>
              <a:endParaRPr lang="en-US" altLang="zh-TW" baseline="-25000" dirty="0">
                <a:ea typeface="PMingLiU" pitchFamily="18" charset="-120"/>
              </a:endParaRPr>
            </a:p>
          </p:txBody>
        </p:sp>
        <p:sp>
          <p:nvSpPr>
            <p:cNvPr id="112" name="Oval 14"/>
            <p:cNvSpPr>
              <a:spLocks noChangeArrowheads="1"/>
            </p:cNvSpPr>
            <p:nvPr/>
          </p:nvSpPr>
          <p:spPr bwMode="auto">
            <a:xfrm>
              <a:off x="2006" y="306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2</a:t>
              </a:r>
              <a:endParaRPr lang="en-US" altLang="zh-TW" baseline="-25000" dirty="0">
                <a:ea typeface="PMingLiU" pitchFamily="18" charset="-120"/>
              </a:endParaRPr>
            </a:p>
          </p:txBody>
        </p:sp>
        <p:sp>
          <p:nvSpPr>
            <p:cNvPr id="113" name="Oval 15"/>
            <p:cNvSpPr>
              <a:spLocks noChangeArrowheads="1"/>
            </p:cNvSpPr>
            <p:nvPr/>
          </p:nvSpPr>
          <p:spPr bwMode="auto">
            <a:xfrm>
              <a:off x="3500" y="3042"/>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4</a:t>
              </a:r>
              <a:endParaRPr lang="en-US" altLang="zh-TW" baseline="-25000" dirty="0">
                <a:ea typeface="PMingLiU" pitchFamily="18" charset="-120"/>
              </a:endParaRPr>
            </a:p>
          </p:txBody>
        </p:sp>
        <p:sp>
          <p:nvSpPr>
            <p:cNvPr id="114" name="Oval 16"/>
            <p:cNvSpPr>
              <a:spLocks noChangeArrowheads="1"/>
            </p:cNvSpPr>
            <p:nvPr/>
          </p:nvSpPr>
          <p:spPr bwMode="auto">
            <a:xfrm>
              <a:off x="2972" y="3042"/>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3</a:t>
              </a:r>
              <a:endParaRPr lang="en-US" altLang="zh-TW" baseline="-25000" dirty="0">
                <a:ea typeface="PMingLiU" pitchFamily="18" charset="-120"/>
              </a:endParaRPr>
            </a:p>
          </p:txBody>
        </p:sp>
        <p:sp>
          <p:nvSpPr>
            <p:cNvPr id="115" name="Line 17"/>
            <p:cNvSpPr>
              <a:spLocks noChangeShapeType="1"/>
            </p:cNvSpPr>
            <p:nvPr/>
          </p:nvSpPr>
          <p:spPr bwMode="auto">
            <a:xfrm flipV="1">
              <a:off x="3116" y="2658"/>
              <a:ext cx="240" cy="384"/>
            </a:xfrm>
            <a:prstGeom prst="line">
              <a:avLst/>
            </a:prstGeom>
            <a:noFill/>
            <a:ln w="9525">
              <a:solidFill>
                <a:schemeClr val="tx1"/>
              </a:solidFill>
              <a:round/>
              <a:headEnd/>
              <a:tailEnd/>
            </a:ln>
            <a:effectLst/>
          </p:spPr>
          <p:txBody>
            <a:bodyPr wrap="none" anchor="ctr"/>
            <a:lstStyle/>
            <a:p>
              <a:endParaRPr lang="fr-FR"/>
            </a:p>
          </p:txBody>
        </p:sp>
        <p:sp>
          <p:nvSpPr>
            <p:cNvPr id="116" name="Line 18"/>
            <p:cNvSpPr>
              <a:spLocks noChangeShapeType="1"/>
            </p:cNvSpPr>
            <p:nvPr/>
          </p:nvSpPr>
          <p:spPr bwMode="auto">
            <a:xfrm flipH="1" flipV="1">
              <a:off x="3404" y="2658"/>
              <a:ext cx="240" cy="384"/>
            </a:xfrm>
            <a:prstGeom prst="line">
              <a:avLst/>
            </a:prstGeom>
            <a:noFill/>
            <a:ln w="9525">
              <a:solidFill>
                <a:schemeClr val="tx1"/>
              </a:solidFill>
              <a:round/>
              <a:headEnd/>
              <a:tailEnd/>
            </a:ln>
            <a:effectLst/>
          </p:spPr>
          <p:txBody>
            <a:bodyPr wrap="none" anchor="ctr"/>
            <a:lstStyle/>
            <a:p>
              <a:endParaRPr lang="fr-FR"/>
            </a:p>
          </p:txBody>
        </p:sp>
        <p:sp>
          <p:nvSpPr>
            <p:cNvPr id="117" name="Line 19"/>
            <p:cNvSpPr>
              <a:spLocks noChangeShapeType="1"/>
            </p:cNvSpPr>
            <p:nvPr/>
          </p:nvSpPr>
          <p:spPr bwMode="auto">
            <a:xfrm flipH="1" flipV="1">
              <a:off x="1958" y="2679"/>
              <a:ext cx="240" cy="384"/>
            </a:xfrm>
            <a:prstGeom prst="line">
              <a:avLst/>
            </a:prstGeom>
            <a:noFill/>
            <a:ln w="9525">
              <a:solidFill>
                <a:schemeClr val="tx1"/>
              </a:solidFill>
              <a:round/>
              <a:headEnd/>
              <a:tailEnd/>
            </a:ln>
            <a:effectLst/>
          </p:spPr>
          <p:txBody>
            <a:bodyPr wrap="none" anchor="ctr"/>
            <a:lstStyle/>
            <a:p>
              <a:endParaRPr lang="fr-FR"/>
            </a:p>
          </p:txBody>
        </p:sp>
        <p:sp>
          <p:nvSpPr>
            <p:cNvPr id="118" name="Line 20"/>
            <p:cNvSpPr>
              <a:spLocks noChangeShapeType="1"/>
            </p:cNvSpPr>
            <p:nvPr/>
          </p:nvSpPr>
          <p:spPr bwMode="auto">
            <a:xfrm flipV="1">
              <a:off x="1622" y="2679"/>
              <a:ext cx="288" cy="384"/>
            </a:xfrm>
            <a:prstGeom prst="line">
              <a:avLst/>
            </a:prstGeom>
            <a:noFill/>
            <a:ln w="9525">
              <a:solidFill>
                <a:schemeClr val="tx1"/>
              </a:solidFill>
              <a:round/>
              <a:headEnd/>
              <a:tailEnd/>
            </a:ln>
            <a:effectLst/>
          </p:spPr>
          <p:txBody>
            <a:bodyPr wrap="none" anchor="ctr"/>
            <a:lstStyle/>
            <a:p>
              <a:endParaRPr lang="fr-FR"/>
            </a:p>
          </p:txBody>
        </p:sp>
      </p:grpSp>
      <p:sp>
        <p:nvSpPr>
          <p:cNvPr id="119" name="Flèche droite 118"/>
          <p:cNvSpPr/>
          <p:nvPr/>
        </p:nvSpPr>
        <p:spPr>
          <a:xfrm>
            <a:off x="1928794" y="6000768"/>
            <a:ext cx="714380" cy="357190"/>
          </a:xfrm>
          <a:prstGeom prst="rightArrow">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cxnSp>
        <p:nvCxnSpPr>
          <p:cNvPr id="120" name="Connecteur droit 119"/>
          <p:cNvCxnSpPr/>
          <p:nvPr/>
        </p:nvCxnSpPr>
        <p:spPr>
          <a:xfrm rot="5400000">
            <a:off x="2464183" y="4788311"/>
            <a:ext cx="500066" cy="792"/>
          </a:xfrm>
          <a:prstGeom prst="line">
            <a:avLst/>
          </a:prstGeom>
          <a:noFill/>
          <a:ln w="9525">
            <a:solidFill>
              <a:schemeClr val="tx1"/>
            </a:solidFill>
            <a:round/>
            <a:headEnd/>
            <a:tailEnd/>
          </a:ln>
          <a:effectLst/>
        </p:spPr>
      </p:cxnSp>
      <p:cxnSp>
        <p:nvCxnSpPr>
          <p:cNvPr id="121" name="Connecteur droit 120"/>
          <p:cNvCxnSpPr/>
          <p:nvPr/>
        </p:nvCxnSpPr>
        <p:spPr>
          <a:xfrm rot="5400000">
            <a:off x="3394067" y="4787913"/>
            <a:ext cx="500066" cy="1588"/>
          </a:xfrm>
          <a:prstGeom prst="line">
            <a:avLst/>
          </a:prstGeom>
          <a:noFill/>
          <a:ln w="9525">
            <a:solidFill>
              <a:schemeClr val="tx1"/>
            </a:solidFill>
            <a:round/>
            <a:headEnd/>
            <a:tailEnd/>
          </a:ln>
          <a:effectLst/>
        </p:spPr>
      </p:cxnSp>
      <p:cxnSp>
        <p:nvCxnSpPr>
          <p:cNvPr id="122" name="Connecteur droit 121"/>
          <p:cNvCxnSpPr/>
          <p:nvPr/>
        </p:nvCxnSpPr>
        <p:spPr>
          <a:xfrm rot="5400000">
            <a:off x="4965703" y="4749809"/>
            <a:ext cx="500066" cy="1588"/>
          </a:xfrm>
          <a:prstGeom prst="line">
            <a:avLst/>
          </a:prstGeom>
          <a:noFill/>
          <a:ln w="9525">
            <a:solidFill>
              <a:schemeClr val="tx1"/>
            </a:solidFill>
            <a:round/>
            <a:headEnd/>
            <a:tailEnd/>
          </a:ln>
          <a:effectLst/>
        </p:spPr>
      </p:cxnSp>
      <p:cxnSp>
        <p:nvCxnSpPr>
          <p:cNvPr id="123" name="Connecteur droit 122"/>
          <p:cNvCxnSpPr/>
          <p:nvPr/>
        </p:nvCxnSpPr>
        <p:spPr>
          <a:xfrm rot="5400000">
            <a:off x="5751521" y="4749809"/>
            <a:ext cx="500066" cy="1588"/>
          </a:xfrm>
          <a:prstGeom prst="line">
            <a:avLst/>
          </a:prstGeom>
          <a:noFill/>
          <a:ln w="9525">
            <a:solidFill>
              <a:schemeClr val="tx1"/>
            </a:solidFill>
            <a:round/>
            <a:headEnd/>
            <a:tailEnd/>
          </a:ln>
          <a:effectLst/>
        </p:spPr>
      </p:cxnSp>
      <p:sp>
        <p:nvSpPr>
          <p:cNvPr id="124" name="Rectangle 123"/>
          <p:cNvSpPr/>
          <p:nvPr/>
        </p:nvSpPr>
        <p:spPr>
          <a:xfrm>
            <a:off x="2714612" y="5857892"/>
            <a:ext cx="407196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Inversion operator</a:t>
            </a:r>
            <a:endParaRPr lang="fr-FR" sz="2000" dirty="0"/>
          </a:p>
        </p:txBody>
      </p:sp>
      <p:sp>
        <p:nvSpPr>
          <p:cNvPr id="125" name="Rectangle 124"/>
          <p:cNvSpPr/>
          <p:nvPr/>
        </p:nvSpPr>
        <p:spPr>
          <a:xfrm>
            <a:off x="2428860" y="5086368"/>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a:p>
            <a:pPr algn="ctr"/>
            <a:endParaRPr lang="en-US" altLang="zh-TW" baseline="-25000" dirty="0" smtClean="0">
              <a:ea typeface="PMingLiU" pitchFamily="18" charset="-120"/>
            </a:endParaRPr>
          </a:p>
        </p:txBody>
      </p:sp>
      <p:sp>
        <p:nvSpPr>
          <p:cNvPr id="126" name="Rectangle 125"/>
          <p:cNvSpPr/>
          <p:nvPr/>
        </p:nvSpPr>
        <p:spPr>
          <a:xfrm>
            <a:off x="3357554" y="5086368"/>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2</a:t>
            </a:r>
          </a:p>
          <a:p>
            <a:pPr algn="ctr"/>
            <a:endParaRPr lang="en-US" altLang="zh-TW" baseline="-25000" dirty="0" smtClean="0">
              <a:ea typeface="PMingLiU" pitchFamily="18" charset="-120"/>
            </a:endParaRPr>
          </a:p>
        </p:txBody>
      </p:sp>
      <p:sp>
        <p:nvSpPr>
          <p:cNvPr id="127" name="Rectangle 126"/>
          <p:cNvSpPr/>
          <p:nvPr/>
        </p:nvSpPr>
        <p:spPr>
          <a:xfrm>
            <a:off x="4929190" y="5014930"/>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3</a:t>
            </a:r>
          </a:p>
          <a:p>
            <a:pPr algn="ctr"/>
            <a:endParaRPr lang="en-US" altLang="zh-TW" baseline="-25000" dirty="0" smtClean="0">
              <a:ea typeface="PMingLiU" pitchFamily="18" charset="-120"/>
            </a:endParaRPr>
          </a:p>
        </p:txBody>
      </p:sp>
      <p:sp>
        <p:nvSpPr>
          <p:cNvPr id="128" name="Rectangle 127"/>
          <p:cNvSpPr/>
          <p:nvPr/>
        </p:nvSpPr>
        <p:spPr>
          <a:xfrm>
            <a:off x="5715008" y="5014930"/>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4</a:t>
            </a:r>
          </a:p>
          <a:p>
            <a:pPr algn="ctr"/>
            <a:endParaRPr lang="en-US" altLang="zh-TW" baseline="-25000" dirty="0" smtClean="0">
              <a:ea typeface="PMingLiU" pitchFamily="18" charset="-120"/>
            </a:endParaRPr>
          </a:p>
        </p:txBody>
      </p:sp>
      <p:sp>
        <p:nvSpPr>
          <p:cNvPr id="133" name="ZoneTexte 132"/>
          <p:cNvSpPr txBox="1"/>
          <p:nvPr/>
        </p:nvSpPr>
        <p:spPr>
          <a:xfrm>
            <a:off x="6929454" y="4131238"/>
            <a:ext cx="571504" cy="369332"/>
          </a:xfrm>
          <a:prstGeom prst="rect">
            <a:avLst/>
          </a:prstGeom>
          <a:noFill/>
        </p:spPr>
        <p:txBody>
          <a:bodyPr wrap="square" rtlCol="0">
            <a:spAutoFit/>
          </a:bodyPr>
          <a:lstStyle/>
          <a:p>
            <a:r>
              <a:rPr lang="fr-FR" dirty="0" smtClean="0">
                <a:solidFill>
                  <a:schemeClr val="bg1"/>
                </a:solidFill>
              </a:rPr>
              <a:t>x</a:t>
            </a:r>
            <a:r>
              <a:rPr lang="fr-FR" baseline="-25000" dirty="0" smtClean="0">
                <a:solidFill>
                  <a:schemeClr val="bg1"/>
                </a:solidFill>
              </a:rPr>
              <a:t>5</a:t>
            </a:r>
            <a:endParaRPr lang="fr-FR" dirty="0">
              <a:solidFill>
                <a:schemeClr val="bg1"/>
              </a:solidFill>
            </a:endParaRPr>
          </a:p>
        </p:txBody>
      </p:sp>
      <p:sp>
        <p:nvSpPr>
          <p:cNvPr id="46" name="Ellipse 45"/>
          <p:cNvSpPr/>
          <p:nvPr/>
        </p:nvSpPr>
        <p:spPr>
          <a:xfrm rot="18520249">
            <a:off x="2604745" y="1906679"/>
            <a:ext cx="2738538" cy="1295451"/>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3" name="Connecteur droit avec flèche 52"/>
          <p:cNvCxnSpPr>
            <a:stCxn id="106" idx="3"/>
            <a:endCxn id="107" idx="7"/>
          </p:cNvCxnSpPr>
          <p:nvPr/>
        </p:nvCxnSpPr>
        <p:spPr>
          <a:xfrm rot="5400000">
            <a:off x="3433420" y="2022135"/>
            <a:ext cx="980144" cy="846792"/>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57" name="Ellipse 56"/>
          <p:cNvSpPr/>
          <p:nvPr/>
        </p:nvSpPr>
        <p:spPr>
          <a:xfrm>
            <a:off x="3286116" y="3633747"/>
            <a:ext cx="2307573" cy="1295451"/>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8" name="Connecteur droit avec flèche 57"/>
          <p:cNvCxnSpPr>
            <a:stCxn id="114" idx="2"/>
            <a:endCxn id="112" idx="6"/>
          </p:cNvCxnSpPr>
          <p:nvPr/>
        </p:nvCxnSpPr>
        <p:spPr>
          <a:xfrm rot="10800000" flipV="1">
            <a:off x="3948099" y="4233851"/>
            <a:ext cx="1000125" cy="3333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17</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71414"/>
            <a:ext cx="6221226" cy="978729"/>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VNP neighborhood structures(5/7)</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algorithm</a:t>
            </a:r>
          </a:p>
          <a:p>
            <a:pPr marL="0" indent="0" algn="r">
              <a:lnSpc>
                <a:spcPct val="70000"/>
              </a:lnSpc>
              <a:buNone/>
            </a:pPr>
            <a:r>
              <a:rPr lang="en-US" sz="1600" b="1" dirty="0" smtClean="0">
                <a:solidFill>
                  <a:schemeClr val="accent1">
                    <a:lumMod val="40000"/>
                    <a:lumOff val="60000"/>
                  </a:schemeClr>
                </a:solidFill>
              </a:rPr>
              <a:t>VNP 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
        <p:nvSpPr>
          <p:cNvPr id="93" name="Line 30"/>
          <p:cNvSpPr>
            <a:spLocks noChangeShapeType="1"/>
          </p:cNvSpPr>
          <p:nvPr/>
        </p:nvSpPr>
        <p:spPr bwMode="auto">
          <a:xfrm flipV="1">
            <a:off x="5491188" y="3219467"/>
            <a:ext cx="228600" cy="228600"/>
          </a:xfrm>
          <a:prstGeom prst="line">
            <a:avLst/>
          </a:prstGeom>
          <a:noFill/>
          <a:ln w="9525">
            <a:solidFill>
              <a:schemeClr val="bg2"/>
            </a:solidFill>
            <a:round/>
            <a:headEnd/>
            <a:tailEnd/>
          </a:ln>
          <a:effectLst/>
        </p:spPr>
        <p:txBody>
          <a:bodyPr wrap="none" anchor="ctr"/>
          <a:lstStyle/>
          <a:p>
            <a:endParaRPr lang="fr-FR"/>
          </a:p>
        </p:txBody>
      </p:sp>
      <p:sp>
        <p:nvSpPr>
          <p:cNvPr id="95" name="Oval 4"/>
          <p:cNvSpPr>
            <a:spLocks noChangeArrowheads="1"/>
          </p:cNvSpPr>
          <p:nvPr/>
        </p:nvSpPr>
        <p:spPr bwMode="auto">
          <a:xfrm>
            <a:off x="3482955" y="1428737"/>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TW" dirty="0">
                <a:ea typeface="PMingLiU" pitchFamily="18" charset="-120"/>
              </a:rPr>
              <a:t>+</a:t>
            </a:r>
          </a:p>
        </p:txBody>
      </p:sp>
      <p:sp>
        <p:nvSpPr>
          <p:cNvPr id="96" name="Oval 5"/>
          <p:cNvSpPr>
            <a:spLocks noChangeArrowheads="1"/>
          </p:cNvSpPr>
          <p:nvPr/>
        </p:nvSpPr>
        <p:spPr bwMode="auto">
          <a:xfrm>
            <a:off x="2258993" y="2451522"/>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98" name="Line 9"/>
          <p:cNvSpPr>
            <a:spLocks noChangeShapeType="1"/>
          </p:cNvSpPr>
          <p:nvPr/>
        </p:nvSpPr>
        <p:spPr bwMode="auto">
          <a:xfrm flipV="1">
            <a:off x="2643174" y="1785925"/>
            <a:ext cx="977899" cy="714380"/>
          </a:xfrm>
          <a:prstGeom prst="line">
            <a:avLst/>
          </a:prstGeom>
          <a:noFill/>
          <a:ln w="9525">
            <a:solidFill>
              <a:schemeClr val="tx1"/>
            </a:solidFill>
            <a:round/>
            <a:headEnd/>
            <a:tailEnd/>
          </a:ln>
          <a:effectLst/>
        </p:spPr>
        <p:txBody>
          <a:bodyPr wrap="none" anchor="ctr"/>
          <a:lstStyle/>
          <a:p>
            <a:endParaRPr lang="fr-FR"/>
          </a:p>
        </p:txBody>
      </p:sp>
      <p:sp>
        <p:nvSpPr>
          <p:cNvPr id="100" name="Oval 13"/>
          <p:cNvSpPr>
            <a:spLocks noChangeArrowheads="1"/>
          </p:cNvSpPr>
          <p:nvPr/>
        </p:nvSpPr>
        <p:spPr bwMode="auto">
          <a:xfrm>
            <a:off x="1714480" y="3312815"/>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1</a:t>
            </a:r>
            <a:endParaRPr lang="en-US" altLang="zh-TW" baseline="-25000" dirty="0">
              <a:ea typeface="PMingLiU" pitchFamily="18" charset="-120"/>
            </a:endParaRPr>
          </a:p>
        </p:txBody>
      </p:sp>
      <p:sp>
        <p:nvSpPr>
          <p:cNvPr id="101" name="Oval 14"/>
          <p:cNvSpPr>
            <a:spLocks noChangeArrowheads="1"/>
          </p:cNvSpPr>
          <p:nvPr/>
        </p:nvSpPr>
        <p:spPr bwMode="auto">
          <a:xfrm>
            <a:off x="2628880" y="3312815"/>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2</a:t>
            </a:r>
            <a:endParaRPr lang="en-US" altLang="zh-TW" baseline="-25000" dirty="0">
              <a:ea typeface="PMingLiU" pitchFamily="18" charset="-120"/>
            </a:endParaRPr>
          </a:p>
        </p:txBody>
      </p:sp>
      <p:sp>
        <p:nvSpPr>
          <p:cNvPr id="135" name="Line 19"/>
          <p:cNvSpPr>
            <a:spLocks noChangeShapeType="1"/>
          </p:cNvSpPr>
          <p:nvPr/>
        </p:nvSpPr>
        <p:spPr bwMode="auto">
          <a:xfrm flipH="1" flipV="1">
            <a:off x="2552680" y="2853459"/>
            <a:ext cx="381000" cy="459356"/>
          </a:xfrm>
          <a:prstGeom prst="line">
            <a:avLst/>
          </a:prstGeom>
          <a:noFill/>
          <a:ln w="9525">
            <a:solidFill>
              <a:schemeClr val="tx1"/>
            </a:solidFill>
            <a:round/>
            <a:headEnd/>
            <a:tailEnd/>
          </a:ln>
          <a:effectLst/>
        </p:spPr>
        <p:txBody>
          <a:bodyPr wrap="none" anchor="ctr"/>
          <a:lstStyle/>
          <a:p>
            <a:endParaRPr lang="fr-FR"/>
          </a:p>
        </p:txBody>
      </p:sp>
      <p:sp>
        <p:nvSpPr>
          <p:cNvPr id="136" name="Line 20"/>
          <p:cNvSpPr>
            <a:spLocks noChangeShapeType="1"/>
          </p:cNvSpPr>
          <p:nvPr/>
        </p:nvSpPr>
        <p:spPr bwMode="auto">
          <a:xfrm flipV="1">
            <a:off x="2019280" y="2853459"/>
            <a:ext cx="457200" cy="459356"/>
          </a:xfrm>
          <a:prstGeom prst="line">
            <a:avLst/>
          </a:prstGeom>
          <a:noFill/>
          <a:ln w="9525">
            <a:solidFill>
              <a:schemeClr val="tx1"/>
            </a:solidFill>
            <a:round/>
            <a:headEnd/>
            <a:tailEnd/>
          </a:ln>
          <a:effectLst/>
        </p:spPr>
        <p:txBody>
          <a:bodyPr wrap="none" anchor="ctr"/>
          <a:lstStyle/>
          <a:p>
            <a:endParaRPr lang="fr-FR"/>
          </a:p>
        </p:txBody>
      </p:sp>
      <p:cxnSp>
        <p:nvCxnSpPr>
          <p:cNvPr id="137" name="Connecteur droit 136"/>
          <p:cNvCxnSpPr/>
          <p:nvPr/>
        </p:nvCxnSpPr>
        <p:spPr>
          <a:xfrm rot="5400000">
            <a:off x="2608249" y="3930657"/>
            <a:ext cx="500066" cy="1588"/>
          </a:xfrm>
          <a:prstGeom prst="line">
            <a:avLst/>
          </a:prstGeom>
          <a:noFill/>
          <a:ln w="9525">
            <a:solidFill>
              <a:schemeClr val="tx1"/>
            </a:solidFill>
            <a:round/>
            <a:headEnd/>
            <a:tailEnd/>
          </a:ln>
          <a:effectLst/>
        </p:spPr>
      </p:cxnSp>
      <p:sp>
        <p:nvSpPr>
          <p:cNvPr id="140" name="Rectangle 139"/>
          <p:cNvSpPr/>
          <p:nvPr/>
        </p:nvSpPr>
        <p:spPr>
          <a:xfrm>
            <a:off x="1857356" y="5500702"/>
            <a:ext cx="3143272"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Remove operator </a:t>
            </a:r>
            <a:endParaRPr lang="fr-FR" sz="2000" dirty="0"/>
          </a:p>
        </p:txBody>
      </p:sp>
      <p:sp>
        <p:nvSpPr>
          <p:cNvPr id="141" name="Rectangle 140"/>
          <p:cNvSpPr/>
          <p:nvPr/>
        </p:nvSpPr>
        <p:spPr>
          <a:xfrm>
            <a:off x="1643042" y="4214818"/>
            <a:ext cx="571504"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a:p>
            <a:pPr algn="ctr"/>
            <a:endParaRPr lang="en-US" altLang="zh-TW" baseline="-25000" dirty="0" smtClean="0">
              <a:ea typeface="PMingLiU" pitchFamily="18" charset="-120"/>
            </a:endParaRPr>
          </a:p>
        </p:txBody>
      </p:sp>
      <p:sp>
        <p:nvSpPr>
          <p:cNvPr id="142" name="Rectangle 141"/>
          <p:cNvSpPr/>
          <p:nvPr/>
        </p:nvSpPr>
        <p:spPr>
          <a:xfrm>
            <a:off x="2571736" y="4229112"/>
            <a:ext cx="571504" cy="3428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2</a:t>
            </a:r>
          </a:p>
          <a:p>
            <a:pPr algn="ctr"/>
            <a:endParaRPr lang="en-US" altLang="zh-TW" baseline="-25000" dirty="0" smtClean="0">
              <a:ea typeface="PMingLiU" pitchFamily="18" charset="-120"/>
            </a:endParaRPr>
          </a:p>
        </p:txBody>
      </p:sp>
      <p:cxnSp>
        <p:nvCxnSpPr>
          <p:cNvPr id="145" name="Connecteur droit 144"/>
          <p:cNvCxnSpPr/>
          <p:nvPr/>
        </p:nvCxnSpPr>
        <p:spPr>
          <a:xfrm rot="5400000">
            <a:off x="1679555" y="3963991"/>
            <a:ext cx="500066" cy="1588"/>
          </a:xfrm>
          <a:prstGeom prst="line">
            <a:avLst/>
          </a:prstGeom>
          <a:noFill/>
          <a:ln w="9525">
            <a:solidFill>
              <a:schemeClr val="tx1"/>
            </a:solidFill>
            <a:round/>
            <a:headEnd/>
            <a:tailEnd/>
          </a:ln>
          <a:effectLst/>
        </p:spPr>
      </p:cxnSp>
      <p:cxnSp>
        <p:nvCxnSpPr>
          <p:cNvPr id="146" name="Connecteur droit 145"/>
          <p:cNvCxnSpPr/>
          <p:nvPr/>
        </p:nvCxnSpPr>
        <p:spPr>
          <a:xfrm rot="5400000">
            <a:off x="4679157" y="3250405"/>
            <a:ext cx="2143140" cy="1643074"/>
          </a:xfrm>
          <a:prstGeom prst="line">
            <a:avLst/>
          </a:prstGeom>
        </p:spPr>
        <p:style>
          <a:lnRef idx="3">
            <a:schemeClr val="accent2"/>
          </a:lnRef>
          <a:fillRef idx="0">
            <a:schemeClr val="accent2"/>
          </a:fillRef>
          <a:effectRef idx="2">
            <a:schemeClr val="accent2"/>
          </a:effectRef>
          <a:fontRef idx="minor">
            <a:schemeClr val="tx1"/>
          </a:fontRef>
        </p:style>
      </p:cxnSp>
      <p:sp>
        <p:nvSpPr>
          <p:cNvPr id="147" name="Line 12"/>
          <p:cNvSpPr>
            <a:spLocks noChangeShapeType="1"/>
          </p:cNvSpPr>
          <p:nvPr/>
        </p:nvSpPr>
        <p:spPr bwMode="auto">
          <a:xfrm flipH="1" flipV="1">
            <a:off x="3857620" y="1785926"/>
            <a:ext cx="1357322" cy="785818"/>
          </a:xfrm>
          <a:prstGeom prst="line">
            <a:avLst/>
          </a:prstGeom>
          <a:noFill/>
          <a:ln w="9525">
            <a:solidFill>
              <a:schemeClr val="tx1"/>
            </a:solidFill>
            <a:round/>
            <a:headEnd/>
            <a:tailEnd/>
          </a:ln>
          <a:effectLst/>
        </p:spPr>
        <p:txBody>
          <a:bodyPr wrap="none" anchor="ctr"/>
          <a:lstStyle/>
          <a:p>
            <a:endParaRPr lang="fr-FR"/>
          </a:p>
        </p:txBody>
      </p:sp>
      <p:sp>
        <p:nvSpPr>
          <p:cNvPr id="148" name="Oval 8"/>
          <p:cNvSpPr>
            <a:spLocks noChangeArrowheads="1"/>
          </p:cNvSpPr>
          <p:nvPr/>
        </p:nvSpPr>
        <p:spPr bwMode="auto">
          <a:xfrm>
            <a:off x="4857752" y="2428868"/>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149" name="Oval 8"/>
          <p:cNvSpPr>
            <a:spLocks noChangeArrowheads="1"/>
          </p:cNvSpPr>
          <p:nvPr/>
        </p:nvSpPr>
        <p:spPr bwMode="auto">
          <a:xfrm>
            <a:off x="4286248" y="2973681"/>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a:t>
            </a:r>
            <a:endParaRPr lang="en-US" altLang="zh-TW" dirty="0">
              <a:ea typeface="PMingLiU" pitchFamily="18" charset="-120"/>
            </a:endParaRPr>
          </a:p>
        </p:txBody>
      </p:sp>
      <p:sp>
        <p:nvSpPr>
          <p:cNvPr id="150" name="Oval 8"/>
          <p:cNvSpPr>
            <a:spLocks noChangeArrowheads="1"/>
          </p:cNvSpPr>
          <p:nvPr/>
        </p:nvSpPr>
        <p:spPr bwMode="auto">
          <a:xfrm>
            <a:off x="5500694" y="2902243"/>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exp</a:t>
            </a:r>
            <a:endParaRPr lang="en-US" altLang="zh-TW" dirty="0">
              <a:ea typeface="PMingLiU" pitchFamily="18" charset="-120"/>
            </a:endParaRPr>
          </a:p>
        </p:txBody>
      </p:sp>
      <p:sp>
        <p:nvSpPr>
          <p:cNvPr id="151" name="Oval 8"/>
          <p:cNvSpPr>
            <a:spLocks noChangeArrowheads="1"/>
          </p:cNvSpPr>
          <p:nvPr/>
        </p:nvSpPr>
        <p:spPr bwMode="auto">
          <a:xfrm>
            <a:off x="4286248" y="3786190"/>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y</a:t>
            </a:r>
            <a:r>
              <a:rPr lang="en-US" altLang="zh-TW" baseline="-25000" dirty="0" smtClean="0">
                <a:ea typeface="PMingLiU" pitchFamily="18" charset="-120"/>
              </a:rPr>
              <a:t>1</a:t>
            </a:r>
            <a:endParaRPr lang="en-US" altLang="zh-TW" baseline="-25000" dirty="0">
              <a:ea typeface="PMingLiU" pitchFamily="18" charset="-120"/>
            </a:endParaRPr>
          </a:p>
        </p:txBody>
      </p:sp>
      <p:sp>
        <p:nvSpPr>
          <p:cNvPr id="152" name="Oval 8"/>
          <p:cNvSpPr>
            <a:spLocks noChangeArrowheads="1"/>
          </p:cNvSpPr>
          <p:nvPr/>
        </p:nvSpPr>
        <p:spPr bwMode="auto">
          <a:xfrm>
            <a:off x="5143504" y="3786190"/>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y</a:t>
            </a:r>
            <a:r>
              <a:rPr lang="en-US" altLang="zh-TW" baseline="-25000" dirty="0" smtClean="0">
                <a:ea typeface="PMingLiU" pitchFamily="18" charset="-120"/>
              </a:rPr>
              <a:t>2</a:t>
            </a:r>
            <a:endParaRPr lang="en-US" altLang="zh-TW" baseline="-25000" dirty="0">
              <a:ea typeface="PMingLiU" pitchFamily="18" charset="-120"/>
            </a:endParaRPr>
          </a:p>
        </p:txBody>
      </p:sp>
      <p:sp>
        <p:nvSpPr>
          <p:cNvPr id="153" name="Oval 8"/>
          <p:cNvSpPr>
            <a:spLocks noChangeArrowheads="1"/>
          </p:cNvSpPr>
          <p:nvPr/>
        </p:nvSpPr>
        <p:spPr bwMode="auto">
          <a:xfrm>
            <a:off x="5929322" y="3786190"/>
            <a:ext cx="533400" cy="40193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y</a:t>
            </a:r>
            <a:r>
              <a:rPr lang="en-US" altLang="zh-TW" baseline="-25000" dirty="0" smtClean="0">
                <a:ea typeface="PMingLiU" pitchFamily="18" charset="-120"/>
              </a:rPr>
              <a:t>3</a:t>
            </a:r>
            <a:endParaRPr lang="en-US" altLang="zh-TW" baseline="-25000" dirty="0">
              <a:ea typeface="PMingLiU" pitchFamily="18" charset="-120"/>
            </a:endParaRPr>
          </a:p>
        </p:txBody>
      </p:sp>
      <p:sp>
        <p:nvSpPr>
          <p:cNvPr id="154" name="Line 17"/>
          <p:cNvSpPr>
            <a:spLocks noChangeShapeType="1"/>
          </p:cNvSpPr>
          <p:nvPr/>
        </p:nvSpPr>
        <p:spPr bwMode="auto">
          <a:xfrm flipV="1">
            <a:off x="4643438" y="2759367"/>
            <a:ext cx="238124" cy="214314"/>
          </a:xfrm>
          <a:prstGeom prst="line">
            <a:avLst/>
          </a:prstGeom>
          <a:noFill/>
          <a:ln w="9525">
            <a:solidFill>
              <a:schemeClr val="tx1"/>
            </a:solidFill>
            <a:round/>
            <a:headEnd/>
            <a:tailEnd/>
          </a:ln>
          <a:effectLst/>
        </p:spPr>
        <p:txBody>
          <a:bodyPr wrap="none" anchor="ctr"/>
          <a:lstStyle/>
          <a:p>
            <a:endParaRPr lang="fr-FR"/>
          </a:p>
        </p:txBody>
      </p:sp>
      <p:sp>
        <p:nvSpPr>
          <p:cNvPr id="155" name="Line 17"/>
          <p:cNvSpPr>
            <a:spLocks noChangeShapeType="1"/>
          </p:cNvSpPr>
          <p:nvPr/>
        </p:nvSpPr>
        <p:spPr bwMode="auto">
          <a:xfrm flipH="1" flipV="1">
            <a:off x="5357818" y="2687929"/>
            <a:ext cx="428628" cy="214314"/>
          </a:xfrm>
          <a:prstGeom prst="line">
            <a:avLst/>
          </a:prstGeom>
          <a:noFill/>
          <a:ln w="9525">
            <a:solidFill>
              <a:schemeClr val="tx1"/>
            </a:solidFill>
            <a:round/>
            <a:headEnd/>
            <a:tailEnd/>
          </a:ln>
          <a:effectLst/>
        </p:spPr>
        <p:txBody>
          <a:bodyPr wrap="none" anchor="ctr"/>
          <a:lstStyle/>
          <a:p>
            <a:endParaRPr lang="fr-FR"/>
          </a:p>
        </p:txBody>
      </p:sp>
      <p:sp>
        <p:nvSpPr>
          <p:cNvPr id="156" name="Rectangle 155"/>
          <p:cNvSpPr/>
          <p:nvPr/>
        </p:nvSpPr>
        <p:spPr>
          <a:xfrm>
            <a:off x="4214810" y="4416735"/>
            <a:ext cx="571504" cy="3428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a:p>
            <a:pPr algn="ctr"/>
            <a:endParaRPr lang="en-US" altLang="zh-TW" baseline="-25000" dirty="0" smtClean="0">
              <a:ea typeface="PMingLiU" pitchFamily="18" charset="-120"/>
            </a:endParaRPr>
          </a:p>
        </p:txBody>
      </p:sp>
      <p:sp>
        <p:nvSpPr>
          <p:cNvPr id="157" name="Rectangle 156"/>
          <p:cNvSpPr/>
          <p:nvPr/>
        </p:nvSpPr>
        <p:spPr>
          <a:xfrm>
            <a:off x="5072066" y="4416735"/>
            <a:ext cx="571504" cy="3428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a:p>
            <a:pPr algn="ctr"/>
            <a:endParaRPr lang="en-US" altLang="zh-TW" baseline="-25000" dirty="0" smtClean="0">
              <a:ea typeface="PMingLiU" pitchFamily="18" charset="-120"/>
            </a:endParaRPr>
          </a:p>
        </p:txBody>
      </p:sp>
      <p:sp>
        <p:nvSpPr>
          <p:cNvPr id="158" name="Rectangle 157"/>
          <p:cNvSpPr/>
          <p:nvPr/>
        </p:nvSpPr>
        <p:spPr>
          <a:xfrm>
            <a:off x="5929322" y="4416735"/>
            <a:ext cx="571504" cy="3428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a:p>
            <a:pPr algn="ctr"/>
            <a:endParaRPr lang="en-US" altLang="zh-TW" baseline="-25000" dirty="0" smtClean="0">
              <a:ea typeface="PMingLiU" pitchFamily="18" charset="-120"/>
            </a:endParaRPr>
          </a:p>
        </p:txBody>
      </p:sp>
      <p:cxnSp>
        <p:nvCxnSpPr>
          <p:cNvPr id="159" name="Connecteur droit 158"/>
          <p:cNvCxnSpPr/>
          <p:nvPr/>
        </p:nvCxnSpPr>
        <p:spPr>
          <a:xfrm rot="5400000">
            <a:off x="4392611" y="3580110"/>
            <a:ext cx="357190" cy="1588"/>
          </a:xfrm>
          <a:prstGeom prst="line">
            <a:avLst/>
          </a:prstGeom>
          <a:noFill/>
          <a:ln w="9525">
            <a:solidFill>
              <a:schemeClr val="tx1"/>
            </a:solidFill>
            <a:round/>
            <a:headEnd/>
            <a:tailEnd/>
          </a:ln>
          <a:effectLst/>
        </p:spPr>
      </p:cxnSp>
      <p:cxnSp>
        <p:nvCxnSpPr>
          <p:cNvPr id="160" name="Connecteur droit 159"/>
          <p:cNvCxnSpPr/>
          <p:nvPr/>
        </p:nvCxnSpPr>
        <p:spPr>
          <a:xfrm rot="5400000">
            <a:off x="4464049" y="4295284"/>
            <a:ext cx="215108" cy="794"/>
          </a:xfrm>
          <a:prstGeom prst="line">
            <a:avLst/>
          </a:prstGeom>
          <a:noFill/>
          <a:ln w="9525">
            <a:solidFill>
              <a:schemeClr val="tx1"/>
            </a:solidFill>
            <a:round/>
            <a:headEnd/>
            <a:tailEnd/>
          </a:ln>
          <a:effectLst/>
        </p:spPr>
      </p:cxnSp>
      <p:cxnSp>
        <p:nvCxnSpPr>
          <p:cNvPr id="161" name="Connecteur droit 160"/>
          <p:cNvCxnSpPr/>
          <p:nvPr/>
        </p:nvCxnSpPr>
        <p:spPr>
          <a:xfrm rot="5400000">
            <a:off x="5321305" y="4294490"/>
            <a:ext cx="214314" cy="1589"/>
          </a:xfrm>
          <a:prstGeom prst="line">
            <a:avLst/>
          </a:prstGeom>
          <a:noFill/>
          <a:ln w="9525">
            <a:solidFill>
              <a:schemeClr val="tx1"/>
            </a:solidFill>
            <a:round/>
            <a:headEnd/>
            <a:tailEnd/>
          </a:ln>
          <a:effectLst/>
        </p:spPr>
      </p:cxnSp>
      <p:cxnSp>
        <p:nvCxnSpPr>
          <p:cNvPr id="162" name="Connecteur droit 161"/>
          <p:cNvCxnSpPr/>
          <p:nvPr/>
        </p:nvCxnSpPr>
        <p:spPr>
          <a:xfrm rot="5400000">
            <a:off x="6071404" y="4258771"/>
            <a:ext cx="285752" cy="1588"/>
          </a:xfrm>
          <a:prstGeom prst="line">
            <a:avLst/>
          </a:prstGeom>
          <a:noFill/>
          <a:ln w="9525">
            <a:solidFill>
              <a:schemeClr val="tx1"/>
            </a:solidFill>
            <a:round/>
            <a:headEnd/>
            <a:tailEnd/>
          </a:ln>
          <a:effectLst/>
        </p:spPr>
      </p:cxnSp>
      <p:cxnSp>
        <p:nvCxnSpPr>
          <p:cNvPr id="163" name="Connecteur droit 162"/>
          <p:cNvCxnSpPr>
            <a:endCxn id="153" idx="0"/>
          </p:cNvCxnSpPr>
          <p:nvPr/>
        </p:nvCxnSpPr>
        <p:spPr>
          <a:xfrm rot="16200000" flipH="1">
            <a:off x="5728650" y="3318817"/>
            <a:ext cx="526757" cy="407988"/>
          </a:xfrm>
          <a:prstGeom prst="line">
            <a:avLst/>
          </a:prstGeom>
          <a:noFill/>
          <a:ln w="9525">
            <a:solidFill>
              <a:schemeClr val="tx1"/>
            </a:solidFill>
            <a:round/>
            <a:headEnd/>
            <a:tailEnd/>
          </a:ln>
          <a:effectLst/>
        </p:spPr>
      </p:cxnSp>
      <p:cxnSp>
        <p:nvCxnSpPr>
          <p:cNvPr id="164" name="Connecteur droit 163"/>
          <p:cNvCxnSpPr>
            <a:endCxn id="152" idx="0"/>
          </p:cNvCxnSpPr>
          <p:nvPr/>
        </p:nvCxnSpPr>
        <p:spPr>
          <a:xfrm rot="5400000">
            <a:off x="5299230" y="3370408"/>
            <a:ext cx="526757" cy="304807"/>
          </a:xfrm>
          <a:prstGeom prst="line">
            <a:avLst/>
          </a:prstGeom>
          <a:noFill/>
          <a:ln w="9525">
            <a:solidFill>
              <a:schemeClr val="tx1"/>
            </a:solidFill>
            <a:round/>
            <a:headEnd/>
            <a:tailEnd/>
          </a:ln>
          <a:effectLst/>
        </p:spPr>
      </p:cxnSp>
      <p:sp>
        <p:nvSpPr>
          <p:cNvPr id="165" name="Ellipse 164"/>
          <p:cNvSpPr/>
          <p:nvPr/>
        </p:nvSpPr>
        <p:spPr>
          <a:xfrm>
            <a:off x="4857752" y="2714620"/>
            <a:ext cx="1785950" cy="2571768"/>
          </a:xfrm>
          <a:prstGeom prst="ellipse">
            <a:avLst/>
          </a:prstGeom>
          <a:noFill/>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66" name="Connecteur droit 165"/>
          <p:cNvCxnSpPr/>
          <p:nvPr/>
        </p:nvCxnSpPr>
        <p:spPr>
          <a:xfrm rot="16200000" flipH="1">
            <a:off x="4679157" y="3464719"/>
            <a:ext cx="2214578" cy="1285884"/>
          </a:xfrm>
          <a:prstGeom prst="line">
            <a:avLst/>
          </a:prstGeom>
        </p:spPr>
        <p:style>
          <a:lnRef idx="3">
            <a:schemeClr val="accent2"/>
          </a:lnRef>
          <a:fillRef idx="0">
            <a:schemeClr val="accent2"/>
          </a:fillRef>
          <a:effectRef idx="2">
            <a:schemeClr val="accent2"/>
          </a:effectRef>
          <a:fontRef idx="minor">
            <a:schemeClr val="tx1"/>
          </a:fontRef>
        </p:style>
      </p:cxnSp>
      <p:cxnSp>
        <p:nvCxnSpPr>
          <p:cNvPr id="63" name="Connecteur droit avec flèche 62"/>
          <p:cNvCxnSpPr>
            <a:endCxn id="150" idx="0"/>
          </p:cNvCxnSpPr>
          <p:nvPr/>
        </p:nvCxnSpPr>
        <p:spPr>
          <a:xfrm rot="5400000">
            <a:off x="5361638" y="2048806"/>
            <a:ext cx="1259193" cy="447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215074" y="1285860"/>
            <a:ext cx="1714512" cy="7143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Selected node</a:t>
            </a:r>
            <a:endParaRPr lang="en-US" dirty="0"/>
          </a:p>
        </p:txBody>
      </p:sp>
      <p:cxnSp>
        <p:nvCxnSpPr>
          <p:cNvPr id="66" name="Connecteur droit avec flèche 65"/>
          <p:cNvCxnSpPr/>
          <p:nvPr/>
        </p:nvCxnSpPr>
        <p:spPr>
          <a:xfrm rot="10800000" flipV="1">
            <a:off x="6572265" y="2643181"/>
            <a:ext cx="1214445" cy="857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143768" y="2214554"/>
            <a:ext cx="1714512" cy="7143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Corresponding sub-tree</a:t>
            </a:r>
            <a:endParaRPr lang="en-US" dirty="0"/>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18</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71414"/>
            <a:ext cx="6221226" cy="978729"/>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VNP neighborhood structures(6/7)</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algorithm</a:t>
            </a:r>
          </a:p>
          <a:p>
            <a:pPr marL="0" indent="0" algn="r">
              <a:lnSpc>
                <a:spcPct val="70000"/>
              </a:lnSpc>
              <a:buNone/>
            </a:pPr>
            <a:r>
              <a:rPr lang="en-US" sz="1600" b="1" dirty="0" smtClean="0">
                <a:solidFill>
                  <a:schemeClr val="accent1">
                    <a:lumMod val="40000"/>
                    <a:lumOff val="60000"/>
                  </a:schemeClr>
                </a:solidFill>
              </a:rPr>
              <a:t>VNP 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
        <p:nvSpPr>
          <p:cNvPr id="104" name="Line 30"/>
          <p:cNvSpPr>
            <a:spLocks noChangeShapeType="1"/>
          </p:cNvSpPr>
          <p:nvPr/>
        </p:nvSpPr>
        <p:spPr bwMode="auto">
          <a:xfrm flipV="1">
            <a:off x="4562494" y="3362343"/>
            <a:ext cx="228600" cy="228600"/>
          </a:xfrm>
          <a:prstGeom prst="line">
            <a:avLst/>
          </a:prstGeom>
          <a:noFill/>
          <a:ln w="9525">
            <a:solidFill>
              <a:schemeClr val="bg2"/>
            </a:solidFill>
            <a:round/>
            <a:headEnd/>
            <a:tailEnd/>
          </a:ln>
          <a:effectLst/>
        </p:spPr>
        <p:txBody>
          <a:bodyPr wrap="none" anchor="ctr"/>
          <a:lstStyle/>
          <a:p>
            <a:endParaRPr lang="fr-FR"/>
          </a:p>
        </p:txBody>
      </p:sp>
      <p:grpSp>
        <p:nvGrpSpPr>
          <p:cNvPr id="2" name="Group 32"/>
          <p:cNvGrpSpPr>
            <a:grpSpLocks/>
          </p:cNvGrpSpPr>
          <p:nvPr/>
        </p:nvGrpSpPr>
        <p:grpSpPr bwMode="auto">
          <a:xfrm>
            <a:off x="785786" y="1500174"/>
            <a:ext cx="3819525" cy="3033715"/>
            <a:chOff x="1430" y="1488"/>
            <a:chExt cx="2406" cy="1911"/>
          </a:xfrm>
        </p:grpSpPr>
        <p:sp>
          <p:nvSpPr>
            <p:cNvPr id="106" name="Oval 4"/>
            <p:cNvSpPr>
              <a:spLocks noChangeArrowheads="1"/>
            </p:cNvSpPr>
            <p:nvPr/>
          </p:nvSpPr>
          <p:spPr bwMode="auto">
            <a:xfrm>
              <a:off x="2544" y="1488"/>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TW" dirty="0">
                  <a:ea typeface="PMingLiU" pitchFamily="18" charset="-120"/>
                </a:rPr>
                <a:t>+</a:t>
              </a:r>
            </a:p>
          </p:txBody>
        </p:sp>
        <p:sp>
          <p:nvSpPr>
            <p:cNvPr id="107" name="Oval 5"/>
            <p:cNvSpPr>
              <a:spLocks noChangeArrowheads="1"/>
            </p:cNvSpPr>
            <p:nvPr/>
          </p:nvSpPr>
          <p:spPr bwMode="auto">
            <a:xfrm>
              <a:off x="1773" y="234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108" name="Oval 8"/>
            <p:cNvSpPr>
              <a:spLocks noChangeArrowheads="1"/>
            </p:cNvSpPr>
            <p:nvPr/>
          </p:nvSpPr>
          <p:spPr bwMode="auto">
            <a:xfrm>
              <a:off x="3212" y="234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109" name="Line 9"/>
            <p:cNvSpPr>
              <a:spLocks noChangeShapeType="1"/>
            </p:cNvSpPr>
            <p:nvPr/>
          </p:nvSpPr>
          <p:spPr bwMode="auto">
            <a:xfrm flipV="1">
              <a:off x="1982" y="1824"/>
              <a:ext cx="706" cy="519"/>
            </a:xfrm>
            <a:prstGeom prst="line">
              <a:avLst/>
            </a:prstGeom>
            <a:noFill/>
            <a:ln w="9525">
              <a:solidFill>
                <a:schemeClr val="tx1"/>
              </a:solidFill>
              <a:round/>
              <a:headEnd/>
              <a:tailEnd/>
            </a:ln>
            <a:effectLst/>
          </p:spPr>
          <p:txBody>
            <a:bodyPr wrap="none" anchor="ctr"/>
            <a:lstStyle/>
            <a:p>
              <a:endParaRPr lang="fr-FR"/>
            </a:p>
          </p:txBody>
        </p:sp>
        <p:sp>
          <p:nvSpPr>
            <p:cNvPr id="110" name="Line 12"/>
            <p:cNvSpPr>
              <a:spLocks noChangeShapeType="1"/>
            </p:cNvSpPr>
            <p:nvPr/>
          </p:nvSpPr>
          <p:spPr bwMode="auto">
            <a:xfrm flipH="1" flipV="1">
              <a:off x="2736" y="1824"/>
              <a:ext cx="596" cy="519"/>
            </a:xfrm>
            <a:prstGeom prst="line">
              <a:avLst/>
            </a:prstGeom>
            <a:noFill/>
            <a:ln w="9525">
              <a:solidFill>
                <a:schemeClr val="tx1"/>
              </a:solidFill>
              <a:round/>
              <a:headEnd/>
              <a:tailEnd/>
            </a:ln>
            <a:effectLst/>
          </p:spPr>
          <p:txBody>
            <a:bodyPr wrap="none" anchor="ctr"/>
            <a:lstStyle/>
            <a:p>
              <a:endParaRPr lang="fr-FR"/>
            </a:p>
          </p:txBody>
        </p:sp>
        <p:sp>
          <p:nvSpPr>
            <p:cNvPr id="111" name="Oval 13"/>
            <p:cNvSpPr>
              <a:spLocks noChangeArrowheads="1"/>
            </p:cNvSpPr>
            <p:nvPr/>
          </p:nvSpPr>
          <p:spPr bwMode="auto">
            <a:xfrm>
              <a:off x="1430" y="306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1</a:t>
              </a:r>
              <a:endParaRPr lang="en-US" altLang="zh-TW" baseline="-25000" dirty="0">
                <a:ea typeface="PMingLiU" pitchFamily="18" charset="-120"/>
              </a:endParaRPr>
            </a:p>
          </p:txBody>
        </p:sp>
        <p:sp>
          <p:nvSpPr>
            <p:cNvPr id="112" name="Oval 14"/>
            <p:cNvSpPr>
              <a:spLocks noChangeArrowheads="1"/>
            </p:cNvSpPr>
            <p:nvPr/>
          </p:nvSpPr>
          <p:spPr bwMode="auto">
            <a:xfrm>
              <a:off x="2006" y="306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2</a:t>
              </a:r>
              <a:endParaRPr lang="en-US" altLang="zh-TW" baseline="-25000" dirty="0">
                <a:ea typeface="PMingLiU" pitchFamily="18" charset="-120"/>
              </a:endParaRPr>
            </a:p>
          </p:txBody>
        </p:sp>
        <p:sp>
          <p:nvSpPr>
            <p:cNvPr id="113" name="Oval 15"/>
            <p:cNvSpPr>
              <a:spLocks noChangeArrowheads="1"/>
            </p:cNvSpPr>
            <p:nvPr/>
          </p:nvSpPr>
          <p:spPr bwMode="auto">
            <a:xfrm>
              <a:off x="3500" y="3042"/>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4</a:t>
              </a:r>
              <a:endParaRPr lang="en-US" altLang="zh-TW" baseline="-25000" dirty="0">
                <a:ea typeface="PMingLiU" pitchFamily="18" charset="-120"/>
              </a:endParaRPr>
            </a:p>
          </p:txBody>
        </p:sp>
        <p:sp>
          <p:nvSpPr>
            <p:cNvPr id="114" name="Oval 16"/>
            <p:cNvSpPr>
              <a:spLocks noChangeArrowheads="1"/>
            </p:cNvSpPr>
            <p:nvPr/>
          </p:nvSpPr>
          <p:spPr bwMode="auto">
            <a:xfrm>
              <a:off x="2972" y="3042"/>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3</a:t>
              </a:r>
              <a:endParaRPr lang="en-US" altLang="zh-TW" baseline="-25000" dirty="0">
                <a:ea typeface="PMingLiU" pitchFamily="18" charset="-120"/>
              </a:endParaRPr>
            </a:p>
          </p:txBody>
        </p:sp>
        <p:sp>
          <p:nvSpPr>
            <p:cNvPr id="115" name="Line 17"/>
            <p:cNvSpPr>
              <a:spLocks noChangeShapeType="1"/>
            </p:cNvSpPr>
            <p:nvPr/>
          </p:nvSpPr>
          <p:spPr bwMode="auto">
            <a:xfrm flipV="1">
              <a:off x="3116" y="2658"/>
              <a:ext cx="240" cy="384"/>
            </a:xfrm>
            <a:prstGeom prst="line">
              <a:avLst/>
            </a:prstGeom>
            <a:noFill/>
            <a:ln w="9525">
              <a:solidFill>
                <a:schemeClr val="tx1"/>
              </a:solidFill>
              <a:round/>
              <a:headEnd/>
              <a:tailEnd/>
            </a:ln>
            <a:effectLst/>
          </p:spPr>
          <p:txBody>
            <a:bodyPr wrap="none" anchor="ctr"/>
            <a:lstStyle/>
            <a:p>
              <a:endParaRPr lang="fr-FR"/>
            </a:p>
          </p:txBody>
        </p:sp>
        <p:sp>
          <p:nvSpPr>
            <p:cNvPr id="116" name="Line 18"/>
            <p:cNvSpPr>
              <a:spLocks noChangeShapeType="1"/>
            </p:cNvSpPr>
            <p:nvPr/>
          </p:nvSpPr>
          <p:spPr bwMode="auto">
            <a:xfrm flipH="1" flipV="1">
              <a:off x="3404" y="2658"/>
              <a:ext cx="240" cy="384"/>
            </a:xfrm>
            <a:prstGeom prst="line">
              <a:avLst/>
            </a:prstGeom>
            <a:noFill/>
            <a:ln w="9525">
              <a:solidFill>
                <a:schemeClr val="tx1"/>
              </a:solidFill>
              <a:round/>
              <a:headEnd/>
              <a:tailEnd/>
            </a:ln>
            <a:effectLst/>
          </p:spPr>
          <p:txBody>
            <a:bodyPr wrap="none" anchor="ctr"/>
            <a:lstStyle/>
            <a:p>
              <a:endParaRPr lang="fr-FR"/>
            </a:p>
          </p:txBody>
        </p:sp>
        <p:sp>
          <p:nvSpPr>
            <p:cNvPr id="117" name="Line 19"/>
            <p:cNvSpPr>
              <a:spLocks noChangeShapeType="1"/>
            </p:cNvSpPr>
            <p:nvPr/>
          </p:nvSpPr>
          <p:spPr bwMode="auto">
            <a:xfrm flipH="1" flipV="1">
              <a:off x="1958" y="2679"/>
              <a:ext cx="240" cy="384"/>
            </a:xfrm>
            <a:prstGeom prst="line">
              <a:avLst/>
            </a:prstGeom>
            <a:noFill/>
            <a:ln w="9525">
              <a:solidFill>
                <a:schemeClr val="tx1"/>
              </a:solidFill>
              <a:round/>
              <a:headEnd/>
              <a:tailEnd/>
            </a:ln>
            <a:effectLst/>
          </p:spPr>
          <p:txBody>
            <a:bodyPr wrap="none" anchor="ctr"/>
            <a:lstStyle/>
            <a:p>
              <a:endParaRPr lang="fr-FR"/>
            </a:p>
          </p:txBody>
        </p:sp>
        <p:sp>
          <p:nvSpPr>
            <p:cNvPr id="118" name="Line 20"/>
            <p:cNvSpPr>
              <a:spLocks noChangeShapeType="1"/>
            </p:cNvSpPr>
            <p:nvPr/>
          </p:nvSpPr>
          <p:spPr bwMode="auto">
            <a:xfrm flipV="1">
              <a:off x="1622" y="2679"/>
              <a:ext cx="288" cy="384"/>
            </a:xfrm>
            <a:prstGeom prst="line">
              <a:avLst/>
            </a:prstGeom>
            <a:noFill/>
            <a:ln w="9525">
              <a:solidFill>
                <a:schemeClr val="tx1"/>
              </a:solidFill>
              <a:round/>
              <a:headEnd/>
              <a:tailEnd/>
            </a:ln>
            <a:effectLst/>
          </p:spPr>
          <p:txBody>
            <a:bodyPr wrap="none" anchor="ctr"/>
            <a:lstStyle/>
            <a:p>
              <a:endParaRPr lang="fr-FR"/>
            </a:p>
          </p:txBody>
        </p:sp>
      </p:grpSp>
      <p:cxnSp>
        <p:nvCxnSpPr>
          <p:cNvPr id="120" name="Connecteur droit 119"/>
          <p:cNvCxnSpPr/>
          <p:nvPr/>
        </p:nvCxnSpPr>
        <p:spPr>
          <a:xfrm rot="5400000">
            <a:off x="749671" y="4788311"/>
            <a:ext cx="500066" cy="792"/>
          </a:xfrm>
          <a:prstGeom prst="line">
            <a:avLst/>
          </a:prstGeom>
          <a:noFill/>
          <a:ln w="9525">
            <a:solidFill>
              <a:schemeClr val="tx1"/>
            </a:solidFill>
            <a:round/>
            <a:headEnd/>
            <a:tailEnd/>
          </a:ln>
          <a:effectLst/>
        </p:spPr>
      </p:cxnSp>
      <p:cxnSp>
        <p:nvCxnSpPr>
          <p:cNvPr id="121" name="Connecteur droit 120"/>
          <p:cNvCxnSpPr/>
          <p:nvPr/>
        </p:nvCxnSpPr>
        <p:spPr>
          <a:xfrm rot="5400000">
            <a:off x="1679555" y="4787913"/>
            <a:ext cx="500066" cy="1588"/>
          </a:xfrm>
          <a:prstGeom prst="line">
            <a:avLst/>
          </a:prstGeom>
          <a:noFill/>
          <a:ln w="9525">
            <a:solidFill>
              <a:schemeClr val="tx1"/>
            </a:solidFill>
            <a:round/>
            <a:headEnd/>
            <a:tailEnd/>
          </a:ln>
          <a:effectLst/>
        </p:spPr>
      </p:cxnSp>
      <p:cxnSp>
        <p:nvCxnSpPr>
          <p:cNvPr id="122" name="Connecteur droit 121"/>
          <p:cNvCxnSpPr/>
          <p:nvPr/>
        </p:nvCxnSpPr>
        <p:spPr>
          <a:xfrm rot="5400000">
            <a:off x="3251191" y="4749809"/>
            <a:ext cx="500066" cy="1588"/>
          </a:xfrm>
          <a:prstGeom prst="line">
            <a:avLst/>
          </a:prstGeom>
          <a:noFill/>
          <a:ln w="9525">
            <a:solidFill>
              <a:schemeClr val="tx1"/>
            </a:solidFill>
            <a:round/>
            <a:headEnd/>
            <a:tailEnd/>
          </a:ln>
          <a:effectLst/>
        </p:spPr>
      </p:cxnSp>
      <p:cxnSp>
        <p:nvCxnSpPr>
          <p:cNvPr id="123" name="Connecteur droit 122"/>
          <p:cNvCxnSpPr/>
          <p:nvPr/>
        </p:nvCxnSpPr>
        <p:spPr>
          <a:xfrm rot="5400000">
            <a:off x="4037009" y="4749809"/>
            <a:ext cx="500066" cy="1588"/>
          </a:xfrm>
          <a:prstGeom prst="line">
            <a:avLst/>
          </a:prstGeom>
          <a:noFill/>
          <a:ln w="9525">
            <a:solidFill>
              <a:schemeClr val="tx1"/>
            </a:solidFill>
            <a:round/>
            <a:headEnd/>
            <a:tailEnd/>
          </a:ln>
          <a:effectLst/>
        </p:spPr>
      </p:cxnSp>
      <p:sp>
        <p:nvSpPr>
          <p:cNvPr id="124" name="Rectangle 123"/>
          <p:cNvSpPr/>
          <p:nvPr/>
        </p:nvSpPr>
        <p:spPr>
          <a:xfrm>
            <a:off x="2714612" y="5857892"/>
            <a:ext cx="407196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Move/Insertion operator</a:t>
            </a:r>
            <a:endParaRPr lang="fr-FR" sz="2000" dirty="0"/>
          </a:p>
        </p:txBody>
      </p:sp>
      <p:sp>
        <p:nvSpPr>
          <p:cNvPr id="125" name="Rectangle 124"/>
          <p:cNvSpPr/>
          <p:nvPr/>
        </p:nvSpPr>
        <p:spPr>
          <a:xfrm>
            <a:off x="714348" y="5086368"/>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a:p>
            <a:pPr algn="ctr"/>
            <a:endParaRPr lang="en-US" altLang="zh-TW" baseline="-25000" dirty="0" smtClean="0">
              <a:ea typeface="PMingLiU" pitchFamily="18" charset="-120"/>
            </a:endParaRPr>
          </a:p>
        </p:txBody>
      </p:sp>
      <p:sp>
        <p:nvSpPr>
          <p:cNvPr id="126" name="Rectangle 125"/>
          <p:cNvSpPr/>
          <p:nvPr/>
        </p:nvSpPr>
        <p:spPr>
          <a:xfrm>
            <a:off x="1643042" y="5086368"/>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2</a:t>
            </a:r>
          </a:p>
          <a:p>
            <a:pPr algn="ctr"/>
            <a:endParaRPr lang="en-US" altLang="zh-TW" baseline="-25000" dirty="0" smtClean="0">
              <a:ea typeface="PMingLiU" pitchFamily="18" charset="-120"/>
            </a:endParaRPr>
          </a:p>
        </p:txBody>
      </p:sp>
      <p:sp>
        <p:nvSpPr>
          <p:cNvPr id="127" name="Rectangle 126"/>
          <p:cNvSpPr/>
          <p:nvPr/>
        </p:nvSpPr>
        <p:spPr>
          <a:xfrm>
            <a:off x="3214678" y="5014930"/>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3</a:t>
            </a:r>
          </a:p>
          <a:p>
            <a:pPr algn="ctr"/>
            <a:endParaRPr lang="en-US" altLang="zh-TW" baseline="-25000" dirty="0" smtClean="0">
              <a:ea typeface="PMingLiU" pitchFamily="18" charset="-120"/>
            </a:endParaRPr>
          </a:p>
        </p:txBody>
      </p:sp>
      <p:sp>
        <p:nvSpPr>
          <p:cNvPr id="128" name="Rectangle 127"/>
          <p:cNvSpPr/>
          <p:nvPr/>
        </p:nvSpPr>
        <p:spPr>
          <a:xfrm>
            <a:off x="4000496" y="5014930"/>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4</a:t>
            </a:r>
          </a:p>
          <a:p>
            <a:pPr algn="ctr"/>
            <a:endParaRPr lang="en-US" altLang="zh-TW" baseline="-25000" dirty="0" smtClean="0">
              <a:ea typeface="PMingLiU" pitchFamily="18" charset="-120"/>
            </a:endParaRPr>
          </a:p>
        </p:txBody>
      </p:sp>
      <p:sp>
        <p:nvSpPr>
          <p:cNvPr id="133" name="ZoneTexte 132"/>
          <p:cNvSpPr txBox="1"/>
          <p:nvPr/>
        </p:nvSpPr>
        <p:spPr>
          <a:xfrm>
            <a:off x="7572388" y="5026606"/>
            <a:ext cx="571504" cy="369332"/>
          </a:xfrm>
          <a:prstGeom prst="rect">
            <a:avLst/>
          </a:prstGeom>
          <a:noFill/>
        </p:spPr>
        <p:txBody>
          <a:bodyPr wrap="square" rtlCol="0">
            <a:spAutoFit/>
          </a:bodyPr>
          <a:lstStyle/>
          <a:p>
            <a:r>
              <a:rPr lang="fr-FR" dirty="0" smtClean="0">
                <a:solidFill>
                  <a:schemeClr val="bg1"/>
                </a:solidFill>
              </a:rPr>
              <a:t>x</a:t>
            </a:r>
            <a:r>
              <a:rPr lang="fr-FR" baseline="-25000" dirty="0" smtClean="0">
                <a:solidFill>
                  <a:schemeClr val="bg1"/>
                </a:solidFill>
              </a:rPr>
              <a:t>5</a:t>
            </a:r>
            <a:endParaRPr lang="fr-FR" dirty="0">
              <a:solidFill>
                <a:schemeClr val="bg1"/>
              </a:solidFill>
            </a:endParaRPr>
          </a:p>
        </p:txBody>
      </p:sp>
      <p:sp>
        <p:nvSpPr>
          <p:cNvPr id="57" name="Ellipse 56"/>
          <p:cNvSpPr/>
          <p:nvPr/>
        </p:nvSpPr>
        <p:spPr>
          <a:xfrm rot="5400000">
            <a:off x="-71470" y="2857496"/>
            <a:ext cx="3071834" cy="2786082"/>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p:cNvSpPr/>
          <p:nvPr/>
        </p:nvSpPr>
        <p:spPr>
          <a:xfrm rot="5400000">
            <a:off x="3286116" y="4143380"/>
            <a:ext cx="2143140" cy="1143008"/>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5" name="Connecteur droit 54"/>
          <p:cNvCxnSpPr/>
          <p:nvPr/>
        </p:nvCxnSpPr>
        <p:spPr>
          <a:xfrm rot="16200000" flipH="1">
            <a:off x="2678893" y="3321843"/>
            <a:ext cx="4572032" cy="71438"/>
          </a:xfrm>
          <a:prstGeom prst="line">
            <a:avLst/>
          </a:prstGeom>
        </p:spPr>
        <p:style>
          <a:lnRef idx="1">
            <a:schemeClr val="accent1"/>
          </a:lnRef>
          <a:fillRef idx="0">
            <a:schemeClr val="accent1"/>
          </a:fillRef>
          <a:effectRef idx="0">
            <a:schemeClr val="accent1"/>
          </a:effectRef>
          <a:fontRef idx="minor">
            <a:schemeClr val="tx1"/>
          </a:fontRef>
        </p:style>
      </p:cxnSp>
      <p:sp>
        <p:nvSpPr>
          <p:cNvPr id="59" name="Line 30"/>
          <p:cNvSpPr>
            <a:spLocks noChangeShapeType="1"/>
          </p:cNvSpPr>
          <p:nvPr/>
        </p:nvSpPr>
        <p:spPr bwMode="auto">
          <a:xfrm flipV="1">
            <a:off x="8915400" y="3362343"/>
            <a:ext cx="228600" cy="228600"/>
          </a:xfrm>
          <a:prstGeom prst="line">
            <a:avLst/>
          </a:prstGeom>
          <a:noFill/>
          <a:ln w="9525">
            <a:solidFill>
              <a:schemeClr val="bg2"/>
            </a:solidFill>
            <a:round/>
            <a:headEnd/>
            <a:tailEnd/>
          </a:ln>
          <a:effectLst/>
        </p:spPr>
        <p:txBody>
          <a:bodyPr wrap="none" anchor="ctr"/>
          <a:lstStyle/>
          <a:p>
            <a:endParaRPr lang="fr-FR"/>
          </a:p>
        </p:txBody>
      </p:sp>
      <p:sp>
        <p:nvSpPr>
          <p:cNvPr id="61" name="Oval 4"/>
          <p:cNvSpPr>
            <a:spLocks noChangeArrowheads="1"/>
          </p:cNvSpPr>
          <p:nvPr/>
        </p:nvSpPr>
        <p:spPr bwMode="auto">
          <a:xfrm>
            <a:off x="6907167" y="1500174"/>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TW" dirty="0">
                <a:ea typeface="PMingLiU" pitchFamily="18" charset="-120"/>
              </a:rPr>
              <a:t>+</a:t>
            </a:r>
          </a:p>
        </p:txBody>
      </p:sp>
      <p:sp>
        <p:nvSpPr>
          <p:cNvPr id="62" name="Oval 5"/>
          <p:cNvSpPr>
            <a:spLocks noChangeArrowheads="1"/>
          </p:cNvSpPr>
          <p:nvPr/>
        </p:nvSpPr>
        <p:spPr bwMode="auto">
          <a:xfrm>
            <a:off x="7572396" y="4038608"/>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63" name="Oval 8"/>
          <p:cNvSpPr>
            <a:spLocks noChangeArrowheads="1"/>
          </p:cNvSpPr>
          <p:nvPr/>
        </p:nvSpPr>
        <p:spPr bwMode="auto">
          <a:xfrm>
            <a:off x="7967617" y="2857488"/>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64" name="Line 9"/>
          <p:cNvSpPr>
            <a:spLocks noChangeShapeType="1"/>
          </p:cNvSpPr>
          <p:nvPr/>
        </p:nvSpPr>
        <p:spPr bwMode="auto">
          <a:xfrm flipV="1">
            <a:off x="6014992" y="2033574"/>
            <a:ext cx="1120775" cy="823913"/>
          </a:xfrm>
          <a:prstGeom prst="line">
            <a:avLst/>
          </a:prstGeom>
          <a:noFill/>
          <a:ln w="9525">
            <a:solidFill>
              <a:schemeClr val="tx1"/>
            </a:solidFill>
            <a:round/>
            <a:headEnd/>
            <a:tailEnd/>
          </a:ln>
          <a:effectLst/>
        </p:spPr>
        <p:txBody>
          <a:bodyPr wrap="none" anchor="ctr"/>
          <a:lstStyle/>
          <a:p>
            <a:endParaRPr lang="fr-FR"/>
          </a:p>
        </p:txBody>
      </p:sp>
      <p:sp>
        <p:nvSpPr>
          <p:cNvPr id="65" name="Line 12"/>
          <p:cNvSpPr>
            <a:spLocks noChangeShapeType="1"/>
          </p:cNvSpPr>
          <p:nvPr/>
        </p:nvSpPr>
        <p:spPr bwMode="auto">
          <a:xfrm flipH="1" flipV="1">
            <a:off x="7211967" y="2033574"/>
            <a:ext cx="946150" cy="823913"/>
          </a:xfrm>
          <a:prstGeom prst="line">
            <a:avLst/>
          </a:prstGeom>
          <a:noFill/>
          <a:ln w="9525">
            <a:solidFill>
              <a:schemeClr val="tx1"/>
            </a:solidFill>
            <a:round/>
            <a:headEnd/>
            <a:tailEnd/>
          </a:ln>
          <a:effectLst/>
        </p:spPr>
        <p:txBody>
          <a:bodyPr wrap="none" anchor="ctr"/>
          <a:lstStyle/>
          <a:p>
            <a:endParaRPr lang="fr-FR"/>
          </a:p>
        </p:txBody>
      </p:sp>
      <p:sp>
        <p:nvSpPr>
          <p:cNvPr id="66" name="Oval 13"/>
          <p:cNvSpPr>
            <a:spLocks noChangeArrowheads="1"/>
          </p:cNvSpPr>
          <p:nvPr/>
        </p:nvSpPr>
        <p:spPr bwMode="auto">
          <a:xfrm>
            <a:off x="7053282" y="5038733"/>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1</a:t>
            </a:r>
            <a:endParaRPr lang="en-US" altLang="zh-TW" baseline="-25000" dirty="0">
              <a:ea typeface="PMingLiU" pitchFamily="18" charset="-120"/>
            </a:endParaRPr>
          </a:p>
        </p:txBody>
      </p:sp>
      <p:sp>
        <p:nvSpPr>
          <p:cNvPr id="67" name="Oval 14"/>
          <p:cNvSpPr>
            <a:spLocks noChangeArrowheads="1"/>
          </p:cNvSpPr>
          <p:nvPr/>
        </p:nvSpPr>
        <p:spPr bwMode="auto">
          <a:xfrm>
            <a:off x="7967682" y="5038733"/>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2</a:t>
            </a:r>
            <a:endParaRPr lang="en-US" altLang="zh-TW" baseline="-25000" dirty="0">
              <a:ea typeface="PMingLiU" pitchFamily="18" charset="-120"/>
            </a:endParaRPr>
          </a:p>
        </p:txBody>
      </p:sp>
      <p:sp>
        <p:nvSpPr>
          <p:cNvPr id="68" name="Oval 15"/>
          <p:cNvSpPr>
            <a:spLocks noChangeArrowheads="1"/>
          </p:cNvSpPr>
          <p:nvPr/>
        </p:nvSpPr>
        <p:spPr bwMode="auto">
          <a:xfrm>
            <a:off x="8467756" y="3967151"/>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4</a:t>
            </a:r>
            <a:endParaRPr lang="en-US" altLang="zh-TW" baseline="-25000" dirty="0">
              <a:ea typeface="PMingLiU" pitchFamily="18" charset="-120"/>
            </a:endParaRPr>
          </a:p>
        </p:txBody>
      </p:sp>
      <p:sp>
        <p:nvSpPr>
          <p:cNvPr id="69" name="Oval 16"/>
          <p:cNvSpPr>
            <a:spLocks noChangeArrowheads="1"/>
          </p:cNvSpPr>
          <p:nvPr/>
        </p:nvSpPr>
        <p:spPr bwMode="auto">
          <a:xfrm>
            <a:off x="5786446" y="2857496"/>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3</a:t>
            </a:r>
            <a:endParaRPr lang="en-US" altLang="zh-TW" baseline="-25000" dirty="0">
              <a:ea typeface="PMingLiU" pitchFamily="18" charset="-120"/>
            </a:endParaRPr>
          </a:p>
        </p:txBody>
      </p:sp>
      <p:sp>
        <p:nvSpPr>
          <p:cNvPr id="70" name="Line 17"/>
          <p:cNvSpPr>
            <a:spLocks noChangeShapeType="1"/>
          </p:cNvSpPr>
          <p:nvPr/>
        </p:nvSpPr>
        <p:spPr bwMode="auto">
          <a:xfrm flipV="1">
            <a:off x="7858148" y="3357549"/>
            <a:ext cx="338069" cy="714392"/>
          </a:xfrm>
          <a:prstGeom prst="line">
            <a:avLst/>
          </a:prstGeom>
          <a:noFill/>
          <a:ln w="9525">
            <a:solidFill>
              <a:schemeClr val="tx1"/>
            </a:solidFill>
            <a:round/>
            <a:headEnd/>
            <a:tailEnd/>
          </a:ln>
          <a:effectLst/>
        </p:spPr>
        <p:txBody>
          <a:bodyPr wrap="none" anchor="ctr"/>
          <a:lstStyle/>
          <a:p>
            <a:endParaRPr lang="fr-FR"/>
          </a:p>
        </p:txBody>
      </p:sp>
      <p:sp>
        <p:nvSpPr>
          <p:cNvPr id="71" name="Line 18"/>
          <p:cNvSpPr>
            <a:spLocks noChangeShapeType="1"/>
          </p:cNvSpPr>
          <p:nvPr/>
        </p:nvSpPr>
        <p:spPr bwMode="auto">
          <a:xfrm flipH="1" flipV="1">
            <a:off x="8272417" y="3357551"/>
            <a:ext cx="381000" cy="609601"/>
          </a:xfrm>
          <a:prstGeom prst="line">
            <a:avLst/>
          </a:prstGeom>
          <a:noFill/>
          <a:ln w="9525">
            <a:solidFill>
              <a:schemeClr val="tx1"/>
            </a:solidFill>
            <a:round/>
            <a:headEnd/>
            <a:tailEnd/>
          </a:ln>
          <a:effectLst/>
        </p:spPr>
        <p:txBody>
          <a:bodyPr wrap="none" anchor="ctr"/>
          <a:lstStyle/>
          <a:p>
            <a:endParaRPr lang="fr-FR"/>
          </a:p>
        </p:txBody>
      </p:sp>
      <p:sp>
        <p:nvSpPr>
          <p:cNvPr id="72" name="Line 19"/>
          <p:cNvSpPr>
            <a:spLocks noChangeShapeType="1"/>
          </p:cNvSpPr>
          <p:nvPr/>
        </p:nvSpPr>
        <p:spPr bwMode="auto">
          <a:xfrm flipH="1" flipV="1">
            <a:off x="8001024" y="4500569"/>
            <a:ext cx="271458" cy="538163"/>
          </a:xfrm>
          <a:prstGeom prst="line">
            <a:avLst/>
          </a:prstGeom>
          <a:noFill/>
          <a:ln w="9525">
            <a:solidFill>
              <a:schemeClr val="tx1"/>
            </a:solidFill>
            <a:round/>
            <a:headEnd/>
            <a:tailEnd/>
          </a:ln>
          <a:effectLst/>
        </p:spPr>
        <p:txBody>
          <a:bodyPr wrap="none" anchor="ctr"/>
          <a:lstStyle/>
          <a:p>
            <a:endParaRPr lang="fr-FR"/>
          </a:p>
        </p:txBody>
      </p:sp>
      <p:sp>
        <p:nvSpPr>
          <p:cNvPr id="73" name="Line 20"/>
          <p:cNvSpPr>
            <a:spLocks noChangeShapeType="1"/>
          </p:cNvSpPr>
          <p:nvPr/>
        </p:nvSpPr>
        <p:spPr bwMode="auto">
          <a:xfrm flipV="1">
            <a:off x="7358082" y="4500569"/>
            <a:ext cx="357190" cy="538163"/>
          </a:xfrm>
          <a:prstGeom prst="line">
            <a:avLst/>
          </a:prstGeom>
          <a:noFill/>
          <a:ln w="9525">
            <a:solidFill>
              <a:schemeClr val="tx1"/>
            </a:solidFill>
            <a:round/>
            <a:headEnd/>
            <a:tailEnd/>
          </a:ln>
          <a:effectLst/>
        </p:spPr>
        <p:txBody>
          <a:bodyPr wrap="none" anchor="ctr"/>
          <a:lstStyle/>
          <a:p>
            <a:endParaRPr lang="fr-FR"/>
          </a:p>
        </p:txBody>
      </p:sp>
      <p:cxnSp>
        <p:nvCxnSpPr>
          <p:cNvPr id="74" name="Connecteur droit 73"/>
          <p:cNvCxnSpPr/>
          <p:nvPr/>
        </p:nvCxnSpPr>
        <p:spPr>
          <a:xfrm rot="5400000">
            <a:off x="7017167" y="5826555"/>
            <a:ext cx="500066" cy="792"/>
          </a:xfrm>
          <a:prstGeom prst="line">
            <a:avLst/>
          </a:prstGeom>
          <a:noFill/>
          <a:ln w="9525">
            <a:solidFill>
              <a:schemeClr val="tx1"/>
            </a:solidFill>
            <a:round/>
            <a:headEnd/>
            <a:tailEnd/>
          </a:ln>
          <a:effectLst/>
        </p:spPr>
      </p:cxnSp>
      <p:cxnSp>
        <p:nvCxnSpPr>
          <p:cNvPr id="75" name="Connecteur droit 74"/>
          <p:cNvCxnSpPr/>
          <p:nvPr/>
        </p:nvCxnSpPr>
        <p:spPr>
          <a:xfrm rot="5400000">
            <a:off x="7947051" y="5826157"/>
            <a:ext cx="500066" cy="1588"/>
          </a:xfrm>
          <a:prstGeom prst="line">
            <a:avLst/>
          </a:prstGeom>
          <a:noFill/>
          <a:ln w="9525">
            <a:solidFill>
              <a:schemeClr val="tx1"/>
            </a:solidFill>
            <a:round/>
            <a:headEnd/>
            <a:tailEnd/>
          </a:ln>
          <a:effectLst/>
        </p:spPr>
      </p:cxnSp>
      <p:cxnSp>
        <p:nvCxnSpPr>
          <p:cNvPr id="76" name="Connecteur droit 75"/>
          <p:cNvCxnSpPr/>
          <p:nvPr/>
        </p:nvCxnSpPr>
        <p:spPr>
          <a:xfrm rot="5400000">
            <a:off x="5751521" y="3606801"/>
            <a:ext cx="500066" cy="1588"/>
          </a:xfrm>
          <a:prstGeom prst="line">
            <a:avLst/>
          </a:prstGeom>
          <a:noFill/>
          <a:ln w="9525">
            <a:solidFill>
              <a:schemeClr val="tx1"/>
            </a:solidFill>
            <a:round/>
            <a:headEnd/>
            <a:tailEnd/>
          </a:ln>
          <a:effectLst/>
        </p:spPr>
      </p:cxnSp>
      <p:cxnSp>
        <p:nvCxnSpPr>
          <p:cNvPr id="77" name="Connecteur droit 76"/>
          <p:cNvCxnSpPr/>
          <p:nvPr/>
        </p:nvCxnSpPr>
        <p:spPr>
          <a:xfrm rot="5400000">
            <a:off x="8536825" y="4750587"/>
            <a:ext cx="500066" cy="32"/>
          </a:xfrm>
          <a:prstGeom prst="line">
            <a:avLst/>
          </a:prstGeom>
          <a:noFill/>
          <a:ln w="9525">
            <a:solidFill>
              <a:schemeClr val="tx1"/>
            </a:solidFill>
            <a:round/>
            <a:headEnd/>
            <a:tailEnd/>
          </a:ln>
          <a:effectLst/>
        </p:spPr>
      </p:cxnSp>
      <p:sp>
        <p:nvSpPr>
          <p:cNvPr id="78" name="Rectangle 77"/>
          <p:cNvSpPr/>
          <p:nvPr/>
        </p:nvSpPr>
        <p:spPr>
          <a:xfrm>
            <a:off x="6981844" y="5929330"/>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a:p>
            <a:pPr algn="ctr"/>
            <a:endParaRPr lang="en-US" altLang="zh-TW" baseline="-25000" dirty="0" smtClean="0">
              <a:ea typeface="PMingLiU" pitchFamily="18" charset="-120"/>
            </a:endParaRPr>
          </a:p>
        </p:txBody>
      </p:sp>
      <p:sp>
        <p:nvSpPr>
          <p:cNvPr id="79" name="Rectangle 78"/>
          <p:cNvSpPr/>
          <p:nvPr/>
        </p:nvSpPr>
        <p:spPr>
          <a:xfrm>
            <a:off x="7910538" y="5929330"/>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2</a:t>
            </a:r>
          </a:p>
          <a:p>
            <a:pPr algn="ctr"/>
            <a:endParaRPr lang="en-US" altLang="zh-TW" baseline="-25000" dirty="0" smtClean="0">
              <a:ea typeface="PMingLiU" pitchFamily="18" charset="-120"/>
            </a:endParaRPr>
          </a:p>
        </p:txBody>
      </p:sp>
      <p:sp>
        <p:nvSpPr>
          <p:cNvPr id="80" name="Rectangle 79"/>
          <p:cNvSpPr/>
          <p:nvPr/>
        </p:nvSpPr>
        <p:spPr>
          <a:xfrm>
            <a:off x="5715008" y="3857628"/>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3</a:t>
            </a:r>
          </a:p>
          <a:p>
            <a:pPr algn="ctr"/>
            <a:endParaRPr lang="en-US" altLang="zh-TW" baseline="-25000" dirty="0" smtClean="0">
              <a:ea typeface="PMingLiU" pitchFamily="18" charset="-120"/>
            </a:endParaRPr>
          </a:p>
        </p:txBody>
      </p:sp>
      <p:sp>
        <p:nvSpPr>
          <p:cNvPr id="81" name="Rectangle 80"/>
          <p:cNvSpPr/>
          <p:nvPr/>
        </p:nvSpPr>
        <p:spPr>
          <a:xfrm>
            <a:off x="8572496" y="5000636"/>
            <a:ext cx="571504"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4</a:t>
            </a:r>
          </a:p>
          <a:p>
            <a:pPr algn="ctr"/>
            <a:endParaRPr lang="en-US" altLang="zh-TW" baseline="-25000" dirty="0" smtClean="0">
              <a:ea typeface="PMingLiU" pitchFamily="18" charset="-120"/>
            </a:endParaRPr>
          </a:p>
        </p:txBody>
      </p:sp>
      <p:sp>
        <p:nvSpPr>
          <p:cNvPr id="87" name="Rectangle 86"/>
          <p:cNvSpPr/>
          <p:nvPr/>
        </p:nvSpPr>
        <p:spPr>
          <a:xfrm>
            <a:off x="214282" y="1214422"/>
            <a:ext cx="1071570" cy="50006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Before</a:t>
            </a:r>
            <a:endParaRPr lang="en-US" dirty="0"/>
          </a:p>
        </p:txBody>
      </p:sp>
      <p:sp>
        <p:nvSpPr>
          <p:cNvPr id="88" name="Rectangle 87"/>
          <p:cNvSpPr/>
          <p:nvPr/>
        </p:nvSpPr>
        <p:spPr>
          <a:xfrm>
            <a:off x="5214942" y="1214422"/>
            <a:ext cx="1071570" cy="50006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After</a:t>
            </a:r>
            <a:endParaRPr lang="en-US" dirty="0"/>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19</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71414"/>
            <a:ext cx="6221226" cy="978729"/>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VNP neighborhood structures(7/7)</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algorithm</a:t>
            </a:r>
          </a:p>
          <a:p>
            <a:pPr marL="0" indent="0" algn="r">
              <a:lnSpc>
                <a:spcPct val="70000"/>
              </a:lnSpc>
              <a:buNone/>
            </a:pPr>
            <a:r>
              <a:rPr lang="en-US" sz="1600" b="1" dirty="0" smtClean="0">
                <a:solidFill>
                  <a:schemeClr val="accent1">
                    <a:lumMod val="40000"/>
                    <a:lumOff val="60000"/>
                  </a:schemeClr>
                </a:solidFill>
              </a:rPr>
              <a:t>VNP 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
        <p:nvSpPr>
          <p:cNvPr id="106" name="Oval 4"/>
          <p:cNvSpPr>
            <a:spLocks noChangeArrowheads="1"/>
          </p:cNvSpPr>
          <p:nvPr/>
        </p:nvSpPr>
        <p:spPr bwMode="auto">
          <a:xfrm>
            <a:off x="2554261" y="1500174"/>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TW" dirty="0">
                <a:ea typeface="PMingLiU" pitchFamily="18" charset="-120"/>
              </a:rPr>
              <a:t>+</a:t>
            </a:r>
          </a:p>
        </p:txBody>
      </p:sp>
      <p:sp>
        <p:nvSpPr>
          <p:cNvPr id="107" name="Oval 5"/>
          <p:cNvSpPr>
            <a:spLocks noChangeArrowheads="1"/>
          </p:cNvSpPr>
          <p:nvPr/>
        </p:nvSpPr>
        <p:spPr bwMode="auto">
          <a:xfrm>
            <a:off x="1857356" y="2285992"/>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108" name="Oval 8"/>
          <p:cNvSpPr>
            <a:spLocks noChangeArrowheads="1"/>
          </p:cNvSpPr>
          <p:nvPr/>
        </p:nvSpPr>
        <p:spPr bwMode="auto">
          <a:xfrm>
            <a:off x="3214678" y="2357430"/>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109" name="Line 9"/>
          <p:cNvSpPr>
            <a:spLocks noChangeShapeType="1"/>
          </p:cNvSpPr>
          <p:nvPr/>
        </p:nvSpPr>
        <p:spPr bwMode="auto">
          <a:xfrm flipV="1">
            <a:off x="2285984" y="2033574"/>
            <a:ext cx="496877" cy="323856"/>
          </a:xfrm>
          <a:prstGeom prst="line">
            <a:avLst/>
          </a:prstGeom>
          <a:noFill/>
          <a:ln w="9525">
            <a:solidFill>
              <a:schemeClr val="tx1"/>
            </a:solidFill>
            <a:round/>
            <a:headEnd/>
            <a:tailEnd/>
          </a:ln>
          <a:effectLst/>
        </p:spPr>
        <p:txBody>
          <a:bodyPr wrap="none" anchor="ctr"/>
          <a:lstStyle/>
          <a:p>
            <a:endParaRPr lang="fr-FR"/>
          </a:p>
        </p:txBody>
      </p:sp>
      <p:sp>
        <p:nvSpPr>
          <p:cNvPr id="110" name="Line 12"/>
          <p:cNvSpPr>
            <a:spLocks noChangeShapeType="1"/>
          </p:cNvSpPr>
          <p:nvPr/>
        </p:nvSpPr>
        <p:spPr bwMode="auto">
          <a:xfrm flipH="1" flipV="1">
            <a:off x="2859060" y="2033574"/>
            <a:ext cx="427055" cy="395294"/>
          </a:xfrm>
          <a:prstGeom prst="line">
            <a:avLst/>
          </a:prstGeom>
          <a:noFill/>
          <a:ln w="9525">
            <a:solidFill>
              <a:schemeClr val="tx1"/>
            </a:solidFill>
            <a:round/>
            <a:headEnd/>
            <a:tailEnd/>
          </a:ln>
          <a:effectLst/>
        </p:spPr>
        <p:txBody>
          <a:bodyPr wrap="none" anchor="ctr"/>
          <a:lstStyle/>
          <a:p>
            <a:endParaRPr lang="fr-FR"/>
          </a:p>
        </p:txBody>
      </p:sp>
      <p:sp>
        <p:nvSpPr>
          <p:cNvPr id="111" name="Oval 13"/>
          <p:cNvSpPr>
            <a:spLocks noChangeArrowheads="1"/>
          </p:cNvSpPr>
          <p:nvPr/>
        </p:nvSpPr>
        <p:spPr bwMode="auto">
          <a:xfrm>
            <a:off x="1285852" y="3214686"/>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1</a:t>
            </a:r>
            <a:endParaRPr lang="en-US" altLang="zh-TW" baseline="-25000" dirty="0">
              <a:ea typeface="PMingLiU" pitchFamily="18" charset="-120"/>
            </a:endParaRPr>
          </a:p>
        </p:txBody>
      </p:sp>
      <p:sp>
        <p:nvSpPr>
          <p:cNvPr id="112" name="Oval 14"/>
          <p:cNvSpPr>
            <a:spLocks noChangeArrowheads="1"/>
          </p:cNvSpPr>
          <p:nvPr/>
        </p:nvSpPr>
        <p:spPr bwMode="auto">
          <a:xfrm>
            <a:off x="2214546" y="3286124"/>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2</a:t>
            </a:r>
            <a:endParaRPr lang="en-US" altLang="zh-TW" baseline="-25000" dirty="0">
              <a:ea typeface="PMingLiU" pitchFamily="18" charset="-120"/>
            </a:endParaRPr>
          </a:p>
        </p:txBody>
      </p:sp>
      <p:sp>
        <p:nvSpPr>
          <p:cNvPr id="113" name="Oval 15"/>
          <p:cNvSpPr>
            <a:spLocks noChangeArrowheads="1"/>
          </p:cNvSpPr>
          <p:nvPr/>
        </p:nvSpPr>
        <p:spPr bwMode="auto">
          <a:xfrm>
            <a:off x="3786182" y="3357562"/>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a:t>
            </a:r>
            <a:endParaRPr lang="en-US" altLang="zh-TW" baseline="-25000" dirty="0">
              <a:ea typeface="PMingLiU" pitchFamily="18" charset="-120"/>
            </a:endParaRPr>
          </a:p>
        </p:txBody>
      </p:sp>
      <p:sp>
        <p:nvSpPr>
          <p:cNvPr id="114" name="Oval 16"/>
          <p:cNvSpPr>
            <a:spLocks noChangeArrowheads="1"/>
          </p:cNvSpPr>
          <p:nvPr/>
        </p:nvSpPr>
        <p:spPr bwMode="auto">
          <a:xfrm>
            <a:off x="2928926" y="3357562"/>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3</a:t>
            </a:r>
            <a:endParaRPr lang="en-US" altLang="zh-TW" baseline="-25000" dirty="0">
              <a:ea typeface="PMingLiU" pitchFamily="18" charset="-120"/>
            </a:endParaRPr>
          </a:p>
        </p:txBody>
      </p:sp>
      <p:sp>
        <p:nvSpPr>
          <p:cNvPr id="115" name="Line 17"/>
          <p:cNvSpPr>
            <a:spLocks noChangeShapeType="1"/>
          </p:cNvSpPr>
          <p:nvPr/>
        </p:nvSpPr>
        <p:spPr bwMode="auto">
          <a:xfrm flipV="1">
            <a:off x="3143240" y="2857496"/>
            <a:ext cx="166686" cy="500066"/>
          </a:xfrm>
          <a:prstGeom prst="line">
            <a:avLst/>
          </a:prstGeom>
          <a:noFill/>
          <a:ln w="9525">
            <a:solidFill>
              <a:schemeClr val="tx1"/>
            </a:solidFill>
            <a:round/>
            <a:headEnd/>
            <a:tailEnd/>
          </a:ln>
          <a:effectLst/>
        </p:spPr>
        <p:txBody>
          <a:bodyPr wrap="none" anchor="ctr"/>
          <a:lstStyle/>
          <a:p>
            <a:endParaRPr lang="fr-FR"/>
          </a:p>
        </p:txBody>
      </p:sp>
      <p:sp>
        <p:nvSpPr>
          <p:cNvPr id="116" name="Line 18"/>
          <p:cNvSpPr>
            <a:spLocks noChangeShapeType="1"/>
          </p:cNvSpPr>
          <p:nvPr/>
        </p:nvSpPr>
        <p:spPr bwMode="auto">
          <a:xfrm flipH="1" flipV="1">
            <a:off x="3643306" y="2786058"/>
            <a:ext cx="285752" cy="571504"/>
          </a:xfrm>
          <a:prstGeom prst="line">
            <a:avLst/>
          </a:prstGeom>
          <a:noFill/>
          <a:ln w="9525">
            <a:solidFill>
              <a:schemeClr val="tx1"/>
            </a:solidFill>
            <a:round/>
            <a:headEnd/>
            <a:tailEnd/>
          </a:ln>
          <a:effectLst/>
        </p:spPr>
        <p:txBody>
          <a:bodyPr wrap="none" anchor="ctr"/>
          <a:lstStyle/>
          <a:p>
            <a:endParaRPr lang="fr-FR"/>
          </a:p>
        </p:txBody>
      </p:sp>
      <p:sp>
        <p:nvSpPr>
          <p:cNvPr id="117" name="Line 19"/>
          <p:cNvSpPr>
            <a:spLocks noChangeShapeType="1"/>
          </p:cNvSpPr>
          <p:nvPr/>
        </p:nvSpPr>
        <p:spPr bwMode="auto">
          <a:xfrm flipH="1" flipV="1">
            <a:off x="2214546" y="2786058"/>
            <a:ext cx="214314" cy="500066"/>
          </a:xfrm>
          <a:prstGeom prst="line">
            <a:avLst/>
          </a:prstGeom>
          <a:noFill/>
          <a:ln w="9525">
            <a:solidFill>
              <a:schemeClr val="tx1"/>
            </a:solidFill>
            <a:round/>
            <a:headEnd/>
            <a:tailEnd/>
          </a:ln>
          <a:effectLst/>
        </p:spPr>
        <p:txBody>
          <a:bodyPr wrap="none" anchor="ctr"/>
          <a:lstStyle/>
          <a:p>
            <a:endParaRPr lang="fr-FR"/>
          </a:p>
        </p:txBody>
      </p:sp>
      <p:sp>
        <p:nvSpPr>
          <p:cNvPr id="118" name="Line 20"/>
          <p:cNvSpPr>
            <a:spLocks noChangeShapeType="1"/>
          </p:cNvSpPr>
          <p:nvPr/>
        </p:nvSpPr>
        <p:spPr bwMode="auto">
          <a:xfrm flipV="1">
            <a:off x="1643042" y="2786058"/>
            <a:ext cx="314324" cy="428628"/>
          </a:xfrm>
          <a:prstGeom prst="line">
            <a:avLst/>
          </a:prstGeom>
          <a:noFill/>
          <a:ln w="9525">
            <a:solidFill>
              <a:schemeClr val="tx1"/>
            </a:solidFill>
            <a:round/>
            <a:headEnd/>
            <a:tailEnd/>
          </a:ln>
          <a:effectLst/>
        </p:spPr>
        <p:txBody>
          <a:bodyPr wrap="none" anchor="ctr"/>
          <a:lstStyle/>
          <a:p>
            <a:endParaRPr lang="fr-FR"/>
          </a:p>
        </p:txBody>
      </p:sp>
      <p:cxnSp>
        <p:nvCxnSpPr>
          <p:cNvPr id="120" name="Connecteur droit 119"/>
          <p:cNvCxnSpPr/>
          <p:nvPr/>
        </p:nvCxnSpPr>
        <p:spPr>
          <a:xfrm rot="5400000">
            <a:off x="1250529" y="3964389"/>
            <a:ext cx="500066" cy="792"/>
          </a:xfrm>
          <a:prstGeom prst="line">
            <a:avLst/>
          </a:prstGeom>
          <a:noFill/>
          <a:ln w="9525">
            <a:solidFill>
              <a:schemeClr val="tx1"/>
            </a:solidFill>
            <a:round/>
            <a:headEnd/>
            <a:tailEnd/>
          </a:ln>
          <a:effectLst/>
        </p:spPr>
      </p:cxnSp>
      <p:cxnSp>
        <p:nvCxnSpPr>
          <p:cNvPr id="121" name="Connecteur droit 120"/>
          <p:cNvCxnSpPr/>
          <p:nvPr/>
        </p:nvCxnSpPr>
        <p:spPr>
          <a:xfrm rot="5400000">
            <a:off x="2251059" y="4035429"/>
            <a:ext cx="500066" cy="1588"/>
          </a:xfrm>
          <a:prstGeom prst="line">
            <a:avLst/>
          </a:prstGeom>
          <a:noFill/>
          <a:ln w="9525">
            <a:solidFill>
              <a:schemeClr val="tx1"/>
            </a:solidFill>
            <a:round/>
            <a:headEnd/>
            <a:tailEnd/>
          </a:ln>
          <a:effectLst/>
        </p:spPr>
      </p:cxnSp>
      <p:cxnSp>
        <p:nvCxnSpPr>
          <p:cNvPr id="122" name="Connecteur droit 121"/>
          <p:cNvCxnSpPr/>
          <p:nvPr/>
        </p:nvCxnSpPr>
        <p:spPr>
          <a:xfrm rot="5400000">
            <a:off x="2894001" y="4106867"/>
            <a:ext cx="500066" cy="1588"/>
          </a:xfrm>
          <a:prstGeom prst="line">
            <a:avLst/>
          </a:prstGeom>
          <a:noFill/>
          <a:ln w="9525">
            <a:solidFill>
              <a:schemeClr val="tx1"/>
            </a:solidFill>
            <a:round/>
            <a:headEnd/>
            <a:tailEnd/>
          </a:ln>
          <a:effectLst/>
        </p:spPr>
      </p:cxnSp>
      <p:cxnSp>
        <p:nvCxnSpPr>
          <p:cNvPr id="123" name="Connecteur droit 122"/>
          <p:cNvCxnSpPr>
            <a:endCxn id="128" idx="0"/>
          </p:cNvCxnSpPr>
          <p:nvPr/>
        </p:nvCxnSpPr>
        <p:spPr>
          <a:xfrm rot="5400000">
            <a:off x="3626241" y="4696231"/>
            <a:ext cx="285752" cy="180183"/>
          </a:xfrm>
          <a:prstGeom prst="line">
            <a:avLst/>
          </a:prstGeom>
          <a:noFill/>
          <a:ln w="9525">
            <a:solidFill>
              <a:schemeClr val="tx1"/>
            </a:solidFill>
            <a:round/>
            <a:headEnd/>
            <a:tailEnd/>
          </a:ln>
          <a:effectLst/>
        </p:spPr>
      </p:cxnSp>
      <p:sp>
        <p:nvSpPr>
          <p:cNvPr id="124" name="Rectangle 123"/>
          <p:cNvSpPr/>
          <p:nvPr/>
        </p:nvSpPr>
        <p:spPr>
          <a:xfrm>
            <a:off x="3071802" y="5857892"/>
            <a:ext cx="371477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Shuffle operator</a:t>
            </a:r>
            <a:endParaRPr lang="fr-FR" sz="2000" dirty="0"/>
          </a:p>
        </p:txBody>
      </p:sp>
      <p:sp>
        <p:nvSpPr>
          <p:cNvPr id="125" name="Rectangle 124"/>
          <p:cNvSpPr/>
          <p:nvPr/>
        </p:nvSpPr>
        <p:spPr>
          <a:xfrm>
            <a:off x="1214414" y="4143380"/>
            <a:ext cx="500066"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a:p>
            <a:pPr algn="ctr"/>
            <a:endParaRPr lang="en-US" altLang="zh-TW" baseline="-25000" dirty="0" smtClean="0">
              <a:ea typeface="PMingLiU" pitchFamily="18" charset="-120"/>
            </a:endParaRPr>
          </a:p>
        </p:txBody>
      </p:sp>
      <p:sp>
        <p:nvSpPr>
          <p:cNvPr id="126" name="Rectangle 125"/>
          <p:cNvSpPr/>
          <p:nvPr/>
        </p:nvSpPr>
        <p:spPr>
          <a:xfrm>
            <a:off x="2214546" y="4143380"/>
            <a:ext cx="500066"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2</a:t>
            </a:r>
          </a:p>
          <a:p>
            <a:pPr algn="ctr"/>
            <a:endParaRPr lang="en-US" altLang="zh-TW" baseline="-25000" dirty="0" smtClean="0">
              <a:ea typeface="PMingLiU" pitchFamily="18" charset="-120"/>
            </a:endParaRPr>
          </a:p>
        </p:txBody>
      </p:sp>
      <p:sp>
        <p:nvSpPr>
          <p:cNvPr id="127" name="Rectangle 126"/>
          <p:cNvSpPr/>
          <p:nvPr/>
        </p:nvSpPr>
        <p:spPr>
          <a:xfrm>
            <a:off x="3000364" y="4214818"/>
            <a:ext cx="500066"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3</a:t>
            </a:r>
          </a:p>
          <a:p>
            <a:pPr algn="ctr"/>
            <a:endParaRPr lang="en-US" altLang="zh-TW" baseline="-25000" dirty="0" smtClean="0">
              <a:ea typeface="PMingLiU" pitchFamily="18" charset="-120"/>
            </a:endParaRPr>
          </a:p>
        </p:txBody>
      </p:sp>
      <p:sp>
        <p:nvSpPr>
          <p:cNvPr id="128" name="Rectangle 127"/>
          <p:cNvSpPr/>
          <p:nvPr/>
        </p:nvSpPr>
        <p:spPr>
          <a:xfrm>
            <a:off x="3428992" y="4929198"/>
            <a:ext cx="500066"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4</a:t>
            </a:r>
          </a:p>
          <a:p>
            <a:pPr algn="ctr"/>
            <a:endParaRPr lang="en-US" altLang="zh-TW" baseline="-25000" dirty="0" smtClean="0">
              <a:ea typeface="PMingLiU" pitchFamily="18" charset="-120"/>
            </a:endParaRPr>
          </a:p>
        </p:txBody>
      </p:sp>
      <p:sp>
        <p:nvSpPr>
          <p:cNvPr id="57" name="Ellipse 56"/>
          <p:cNvSpPr/>
          <p:nvPr/>
        </p:nvSpPr>
        <p:spPr>
          <a:xfrm rot="4944840">
            <a:off x="2101902" y="2939283"/>
            <a:ext cx="3451278" cy="2088141"/>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5" name="Connecteur droit 54"/>
          <p:cNvCxnSpPr/>
          <p:nvPr/>
        </p:nvCxnSpPr>
        <p:spPr>
          <a:xfrm rot="16200000" flipH="1">
            <a:off x="2678893" y="3321843"/>
            <a:ext cx="4572032" cy="71438"/>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214282" y="1214422"/>
            <a:ext cx="1071570" cy="50006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Before</a:t>
            </a:r>
            <a:endParaRPr lang="en-US" dirty="0"/>
          </a:p>
        </p:txBody>
      </p:sp>
      <p:sp>
        <p:nvSpPr>
          <p:cNvPr id="88" name="Rectangle 87"/>
          <p:cNvSpPr/>
          <p:nvPr/>
        </p:nvSpPr>
        <p:spPr>
          <a:xfrm>
            <a:off x="5214942" y="1214422"/>
            <a:ext cx="1071570" cy="50006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After</a:t>
            </a:r>
            <a:endParaRPr lang="en-US" dirty="0"/>
          </a:p>
        </p:txBody>
      </p:sp>
      <p:sp>
        <p:nvSpPr>
          <p:cNvPr id="129" name="Oval 16"/>
          <p:cNvSpPr>
            <a:spLocks noChangeArrowheads="1"/>
          </p:cNvSpPr>
          <p:nvPr/>
        </p:nvSpPr>
        <p:spPr bwMode="auto">
          <a:xfrm>
            <a:off x="3571868" y="4143380"/>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4</a:t>
            </a:r>
            <a:endParaRPr lang="en-US" altLang="zh-TW" baseline="-25000" dirty="0">
              <a:ea typeface="PMingLiU" pitchFamily="18" charset="-120"/>
            </a:endParaRPr>
          </a:p>
        </p:txBody>
      </p:sp>
      <p:cxnSp>
        <p:nvCxnSpPr>
          <p:cNvPr id="131" name="Connecteur droit 130"/>
          <p:cNvCxnSpPr>
            <a:endCxn id="129" idx="0"/>
          </p:cNvCxnSpPr>
          <p:nvPr/>
        </p:nvCxnSpPr>
        <p:spPr>
          <a:xfrm rot="5400000">
            <a:off x="3740937" y="3955259"/>
            <a:ext cx="285752" cy="90490"/>
          </a:xfrm>
          <a:prstGeom prst="line">
            <a:avLst/>
          </a:prstGeom>
        </p:spPr>
        <p:style>
          <a:lnRef idx="1">
            <a:schemeClr val="dk1"/>
          </a:lnRef>
          <a:fillRef idx="0">
            <a:schemeClr val="dk1"/>
          </a:fillRef>
          <a:effectRef idx="0">
            <a:schemeClr val="dk1"/>
          </a:effectRef>
          <a:fontRef idx="minor">
            <a:schemeClr val="tx1"/>
          </a:fontRef>
        </p:style>
      </p:cxnSp>
      <p:sp>
        <p:nvSpPr>
          <p:cNvPr id="137" name="Oval 16"/>
          <p:cNvSpPr>
            <a:spLocks noChangeArrowheads="1"/>
          </p:cNvSpPr>
          <p:nvPr/>
        </p:nvSpPr>
        <p:spPr bwMode="auto">
          <a:xfrm>
            <a:off x="4214810" y="4143380"/>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5</a:t>
            </a:r>
            <a:endParaRPr lang="en-US" altLang="zh-TW" baseline="-25000" dirty="0">
              <a:ea typeface="PMingLiU" pitchFamily="18" charset="-120"/>
            </a:endParaRPr>
          </a:p>
        </p:txBody>
      </p:sp>
      <p:sp>
        <p:nvSpPr>
          <p:cNvPr id="138" name="Rectangle 137"/>
          <p:cNvSpPr/>
          <p:nvPr/>
        </p:nvSpPr>
        <p:spPr>
          <a:xfrm>
            <a:off x="4000496" y="4943492"/>
            <a:ext cx="500066"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5</a:t>
            </a:r>
          </a:p>
          <a:p>
            <a:pPr algn="ctr"/>
            <a:endParaRPr lang="en-US" altLang="zh-TW" baseline="-25000" dirty="0" smtClean="0">
              <a:ea typeface="PMingLiU" pitchFamily="18" charset="-120"/>
            </a:endParaRPr>
          </a:p>
        </p:txBody>
      </p:sp>
      <p:sp>
        <p:nvSpPr>
          <p:cNvPr id="140" name="Line 19"/>
          <p:cNvSpPr>
            <a:spLocks noChangeShapeType="1"/>
          </p:cNvSpPr>
          <p:nvPr/>
        </p:nvSpPr>
        <p:spPr bwMode="auto">
          <a:xfrm flipV="1">
            <a:off x="4286248" y="4643446"/>
            <a:ext cx="142876" cy="285752"/>
          </a:xfrm>
          <a:prstGeom prst="line">
            <a:avLst/>
          </a:prstGeom>
          <a:noFill/>
          <a:ln w="9525">
            <a:solidFill>
              <a:schemeClr val="tx1"/>
            </a:solidFill>
            <a:round/>
            <a:headEnd/>
            <a:tailEnd/>
          </a:ln>
          <a:effectLst/>
        </p:spPr>
        <p:txBody>
          <a:bodyPr wrap="none" anchor="ctr"/>
          <a:lstStyle/>
          <a:p>
            <a:endParaRPr lang="fr-FR"/>
          </a:p>
        </p:txBody>
      </p:sp>
      <p:sp>
        <p:nvSpPr>
          <p:cNvPr id="141" name="Line 19"/>
          <p:cNvSpPr>
            <a:spLocks noChangeShapeType="1"/>
          </p:cNvSpPr>
          <p:nvPr/>
        </p:nvSpPr>
        <p:spPr bwMode="auto">
          <a:xfrm flipH="1" flipV="1">
            <a:off x="4214810" y="3786190"/>
            <a:ext cx="214314" cy="357190"/>
          </a:xfrm>
          <a:prstGeom prst="line">
            <a:avLst/>
          </a:prstGeom>
          <a:noFill/>
          <a:ln w="9525">
            <a:solidFill>
              <a:schemeClr val="tx1"/>
            </a:solidFill>
            <a:round/>
            <a:headEnd/>
            <a:tailEnd/>
          </a:ln>
          <a:effectLst/>
        </p:spPr>
        <p:txBody>
          <a:bodyPr wrap="none" anchor="ctr"/>
          <a:lstStyle/>
          <a:p>
            <a:endParaRPr lang="fr-FR"/>
          </a:p>
        </p:txBody>
      </p:sp>
      <p:sp>
        <p:nvSpPr>
          <p:cNvPr id="172" name="Oval 4"/>
          <p:cNvSpPr>
            <a:spLocks noChangeArrowheads="1"/>
          </p:cNvSpPr>
          <p:nvPr/>
        </p:nvSpPr>
        <p:spPr bwMode="auto">
          <a:xfrm>
            <a:off x="6626227" y="1714488"/>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TW" dirty="0">
                <a:ea typeface="PMingLiU" pitchFamily="18" charset="-120"/>
              </a:rPr>
              <a:t>+</a:t>
            </a:r>
          </a:p>
        </p:txBody>
      </p:sp>
      <p:sp>
        <p:nvSpPr>
          <p:cNvPr id="173" name="Oval 5"/>
          <p:cNvSpPr>
            <a:spLocks noChangeArrowheads="1"/>
          </p:cNvSpPr>
          <p:nvPr/>
        </p:nvSpPr>
        <p:spPr bwMode="auto">
          <a:xfrm>
            <a:off x="5929322" y="2500306"/>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174" name="Oval 8"/>
          <p:cNvSpPr>
            <a:spLocks noChangeArrowheads="1"/>
          </p:cNvSpPr>
          <p:nvPr/>
        </p:nvSpPr>
        <p:spPr bwMode="auto">
          <a:xfrm>
            <a:off x="7286644" y="2571744"/>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175" name="Line 9"/>
          <p:cNvSpPr>
            <a:spLocks noChangeShapeType="1"/>
          </p:cNvSpPr>
          <p:nvPr/>
        </p:nvSpPr>
        <p:spPr bwMode="auto">
          <a:xfrm flipV="1">
            <a:off x="6357950" y="2247888"/>
            <a:ext cx="496877" cy="323856"/>
          </a:xfrm>
          <a:prstGeom prst="line">
            <a:avLst/>
          </a:prstGeom>
          <a:noFill/>
          <a:ln w="9525">
            <a:solidFill>
              <a:schemeClr val="tx1"/>
            </a:solidFill>
            <a:round/>
            <a:headEnd/>
            <a:tailEnd/>
          </a:ln>
          <a:effectLst/>
        </p:spPr>
        <p:txBody>
          <a:bodyPr wrap="none" anchor="ctr"/>
          <a:lstStyle/>
          <a:p>
            <a:endParaRPr lang="fr-FR"/>
          </a:p>
        </p:txBody>
      </p:sp>
      <p:sp>
        <p:nvSpPr>
          <p:cNvPr id="176" name="Line 12"/>
          <p:cNvSpPr>
            <a:spLocks noChangeShapeType="1"/>
          </p:cNvSpPr>
          <p:nvPr/>
        </p:nvSpPr>
        <p:spPr bwMode="auto">
          <a:xfrm flipH="1" flipV="1">
            <a:off x="6931026" y="2247888"/>
            <a:ext cx="427055" cy="395294"/>
          </a:xfrm>
          <a:prstGeom prst="line">
            <a:avLst/>
          </a:prstGeom>
          <a:noFill/>
          <a:ln w="9525">
            <a:solidFill>
              <a:schemeClr val="tx1"/>
            </a:solidFill>
            <a:round/>
            <a:headEnd/>
            <a:tailEnd/>
          </a:ln>
          <a:effectLst/>
        </p:spPr>
        <p:txBody>
          <a:bodyPr wrap="none" anchor="ctr"/>
          <a:lstStyle/>
          <a:p>
            <a:endParaRPr lang="fr-FR"/>
          </a:p>
        </p:txBody>
      </p:sp>
      <p:sp>
        <p:nvSpPr>
          <p:cNvPr id="177" name="Oval 13"/>
          <p:cNvSpPr>
            <a:spLocks noChangeArrowheads="1"/>
          </p:cNvSpPr>
          <p:nvPr/>
        </p:nvSpPr>
        <p:spPr bwMode="auto">
          <a:xfrm>
            <a:off x="5357818" y="3429000"/>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1</a:t>
            </a:r>
            <a:endParaRPr lang="en-US" altLang="zh-TW" baseline="-25000" dirty="0">
              <a:ea typeface="PMingLiU" pitchFamily="18" charset="-120"/>
            </a:endParaRPr>
          </a:p>
        </p:txBody>
      </p:sp>
      <p:sp>
        <p:nvSpPr>
          <p:cNvPr id="178" name="Oval 14"/>
          <p:cNvSpPr>
            <a:spLocks noChangeArrowheads="1"/>
          </p:cNvSpPr>
          <p:nvPr/>
        </p:nvSpPr>
        <p:spPr bwMode="auto">
          <a:xfrm>
            <a:off x="6286512" y="3500438"/>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2</a:t>
            </a:r>
            <a:endParaRPr lang="en-US" altLang="zh-TW" baseline="-25000" dirty="0">
              <a:ea typeface="PMingLiU" pitchFamily="18" charset="-120"/>
            </a:endParaRPr>
          </a:p>
        </p:txBody>
      </p:sp>
      <p:sp>
        <p:nvSpPr>
          <p:cNvPr id="179" name="Oval 15"/>
          <p:cNvSpPr>
            <a:spLocks noChangeArrowheads="1"/>
          </p:cNvSpPr>
          <p:nvPr/>
        </p:nvSpPr>
        <p:spPr bwMode="auto">
          <a:xfrm>
            <a:off x="7858148" y="3571876"/>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5</a:t>
            </a:r>
            <a:endParaRPr lang="en-US" altLang="zh-TW" baseline="-25000" dirty="0">
              <a:ea typeface="PMingLiU" pitchFamily="18" charset="-120"/>
            </a:endParaRPr>
          </a:p>
        </p:txBody>
      </p:sp>
      <p:sp>
        <p:nvSpPr>
          <p:cNvPr id="180" name="Oval 16"/>
          <p:cNvSpPr>
            <a:spLocks noChangeArrowheads="1"/>
          </p:cNvSpPr>
          <p:nvPr/>
        </p:nvSpPr>
        <p:spPr bwMode="auto">
          <a:xfrm>
            <a:off x="7000892" y="3571876"/>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a:t>
            </a:r>
            <a:endParaRPr lang="en-US" altLang="zh-TW" baseline="-25000" dirty="0">
              <a:ea typeface="PMingLiU" pitchFamily="18" charset="-120"/>
            </a:endParaRPr>
          </a:p>
        </p:txBody>
      </p:sp>
      <p:sp>
        <p:nvSpPr>
          <p:cNvPr id="181" name="Line 17"/>
          <p:cNvSpPr>
            <a:spLocks noChangeShapeType="1"/>
          </p:cNvSpPr>
          <p:nvPr/>
        </p:nvSpPr>
        <p:spPr bwMode="auto">
          <a:xfrm flipV="1">
            <a:off x="7215206" y="3071810"/>
            <a:ext cx="166686" cy="500066"/>
          </a:xfrm>
          <a:prstGeom prst="line">
            <a:avLst/>
          </a:prstGeom>
          <a:noFill/>
          <a:ln w="9525">
            <a:solidFill>
              <a:schemeClr val="tx1"/>
            </a:solidFill>
            <a:round/>
            <a:headEnd/>
            <a:tailEnd/>
          </a:ln>
          <a:effectLst/>
        </p:spPr>
        <p:txBody>
          <a:bodyPr wrap="none" anchor="ctr"/>
          <a:lstStyle/>
          <a:p>
            <a:endParaRPr lang="fr-FR"/>
          </a:p>
        </p:txBody>
      </p:sp>
      <p:sp>
        <p:nvSpPr>
          <p:cNvPr id="182" name="Line 18"/>
          <p:cNvSpPr>
            <a:spLocks noChangeShapeType="1"/>
          </p:cNvSpPr>
          <p:nvPr/>
        </p:nvSpPr>
        <p:spPr bwMode="auto">
          <a:xfrm flipH="1" flipV="1">
            <a:off x="7715272" y="3000372"/>
            <a:ext cx="285752" cy="571504"/>
          </a:xfrm>
          <a:prstGeom prst="line">
            <a:avLst/>
          </a:prstGeom>
          <a:noFill/>
          <a:ln w="9525">
            <a:solidFill>
              <a:schemeClr val="tx1"/>
            </a:solidFill>
            <a:round/>
            <a:headEnd/>
            <a:tailEnd/>
          </a:ln>
          <a:effectLst/>
        </p:spPr>
        <p:txBody>
          <a:bodyPr wrap="none" anchor="ctr"/>
          <a:lstStyle/>
          <a:p>
            <a:endParaRPr lang="fr-FR"/>
          </a:p>
        </p:txBody>
      </p:sp>
      <p:sp>
        <p:nvSpPr>
          <p:cNvPr id="183" name="Line 19"/>
          <p:cNvSpPr>
            <a:spLocks noChangeShapeType="1"/>
          </p:cNvSpPr>
          <p:nvPr/>
        </p:nvSpPr>
        <p:spPr bwMode="auto">
          <a:xfrm flipH="1" flipV="1">
            <a:off x="6286512" y="3000372"/>
            <a:ext cx="214314" cy="500066"/>
          </a:xfrm>
          <a:prstGeom prst="line">
            <a:avLst/>
          </a:prstGeom>
          <a:noFill/>
          <a:ln w="9525">
            <a:solidFill>
              <a:schemeClr val="tx1"/>
            </a:solidFill>
            <a:round/>
            <a:headEnd/>
            <a:tailEnd/>
          </a:ln>
          <a:effectLst/>
        </p:spPr>
        <p:txBody>
          <a:bodyPr wrap="none" anchor="ctr"/>
          <a:lstStyle/>
          <a:p>
            <a:endParaRPr lang="fr-FR"/>
          </a:p>
        </p:txBody>
      </p:sp>
      <p:sp>
        <p:nvSpPr>
          <p:cNvPr id="184" name="Line 20"/>
          <p:cNvSpPr>
            <a:spLocks noChangeShapeType="1"/>
          </p:cNvSpPr>
          <p:nvPr/>
        </p:nvSpPr>
        <p:spPr bwMode="auto">
          <a:xfrm flipV="1">
            <a:off x="5715008" y="3000372"/>
            <a:ext cx="314324" cy="428628"/>
          </a:xfrm>
          <a:prstGeom prst="line">
            <a:avLst/>
          </a:prstGeom>
          <a:noFill/>
          <a:ln w="9525">
            <a:solidFill>
              <a:schemeClr val="tx1"/>
            </a:solidFill>
            <a:round/>
            <a:headEnd/>
            <a:tailEnd/>
          </a:ln>
          <a:effectLst/>
        </p:spPr>
        <p:txBody>
          <a:bodyPr wrap="none" anchor="ctr"/>
          <a:lstStyle/>
          <a:p>
            <a:endParaRPr lang="fr-FR"/>
          </a:p>
        </p:txBody>
      </p:sp>
      <p:cxnSp>
        <p:nvCxnSpPr>
          <p:cNvPr id="185" name="Connecteur droit 184"/>
          <p:cNvCxnSpPr/>
          <p:nvPr/>
        </p:nvCxnSpPr>
        <p:spPr>
          <a:xfrm rot="5400000">
            <a:off x="5322495" y="4178703"/>
            <a:ext cx="500066" cy="792"/>
          </a:xfrm>
          <a:prstGeom prst="line">
            <a:avLst/>
          </a:prstGeom>
          <a:noFill/>
          <a:ln w="9525">
            <a:solidFill>
              <a:schemeClr val="tx1"/>
            </a:solidFill>
            <a:round/>
            <a:headEnd/>
            <a:tailEnd/>
          </a:ln>
          <a:effectLst/>
        </p:spPr>
      </p:cxnSp>
      <p:cxnSp>
        <p:nvCxnSpPr>
          <p:cNvPr id="186" name="Connecteur droit 185"/>
          <p:cNvCxnSpPr/>
          <p:nvPr/>
        </p:nvCxnSpPr>
        <p:spPr>
          <a:xfrm rot="5400000">
            <a:off x="6323025" y="4249743"/>
            <a:ext cx="500066" cy="1588"/>
          </a:xfrm>
          <a:prstGeom prst="line">
            <a:avLst/>
          </a:prstGeom>
          <a:noFill/>
          <a:ln w="9525">
            <a:solidFill>
              <a:schemeClr val="tx1"/>
            </a:solidFill>
            <a:round/>
            <a:headEnd/>
            <a:tailEnd/>
          </a:ln>
          <a:effectLst/>
        </p:spPr>
      </p:cxnSp>
      <p:cxnSp>
        <p:nvCxnSpPr>
          <p:cNvPr id="187" name="Connecteur droit 186"/>
          <p:cNvCxnSpPr/>
          <p:nvPr/>
        </p:nvCxnSpPr>
        <p:spPr>
          <a:xfrm rot="5400000">
            <a:off x="7966099" y="4321181"/>
            <a:ext cx="500066" cy="1588"/>
          </a:xfrm>
          <a:prstGeom prst="line">
            <a:avLst/>
          </a:prstGeom>
          <a:noFill/>
          <a:ln w="9525">
            <a:solidFill>
              <a:schemeClr val="tx1"/>
            </a:solidFill>
            <a:round/>
            <a:headEnd/>
            <a:tailEnd/>
          </a:ln>
          <a:effectLst/>
        </p:spPr>
      </p:cxnSp>
      <p:cxnSp>
        <p:nvCxnSpPr>
          <p:cNvPr id="188" name="Connecteur droit 187"/>
          <p:cNvCxnSpPr>
            <a:endCxn id="192" idx="0"/>
          </p:cNvCxnSpPr>
          <p:nvPr/>
        </p:nvCxnSpPr>
        <p:spPr>
          <a:xfrm rot="5400000">
            <a:off x="6840951" y="4910545"/>
            <a:ext cx="285752" cy="180183"/>
          </a:xfrm>
          <a:prstGeom prst="line">
            <a:avLst/>
          </a:prstGeom>
          <a:noFill/>
          <a:ln w="9525">
            <a:solidFill>
              <a:schemeClr val="tx1"/>
            </a:solidFill>
            <a:round/>
            <a:headEnd/>
            <a:tailEnd/>
          </a:ln>
          <a:effectLst/>
        </p:spPr>
      </p:cxnSp>
      <p:sp>
        <p:nvSpPr>
          <p:cNvPr id="189" name="Rectangle 188"/>
          <p:cNvSpPr/>
          <p:nvPr/>
        </p:nvSpPr>
        <p:spPr>
          <a:xfrm>
            <a:off x="5286380" y="4357694"/>
            <a:ext cx="500066"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a:p>
            <a:pPr algn="ctr"/>
            <a:endParaRPr lang="en-US" altLang="zh-TW" baseline="-25000" dirty="0" smtClean="0">
              <a:ea typeface="PMingLiU" pitchFamily="18" charset="-120"/>
            </a:endParaRPr>
          </a:p>
        </p:txBody>
      </p:sp>
      <p:sp>
        <p:nvSpPr>
          <p:cNvPr id="190" name="Rectangle 189"/>
          <p:cNvSpPr/>
          <p:nvPr/>
        </p:nvSpPr>
        <p:spPr>
          <a:xfrm>
            <a:off x="6215074" y="4357694"/>
            <a:ext cx="500066"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2</a:t>
            </a:r>
          </a:p>
          <a:p>
            <a:pPr algn="ctr"/>
            <a:endParaRPr lang="en-US" altLang="zh-TW" baseline="-25000" dirty="0" smtClean="0">
              <a:ea typeface="PMingLiU" pitchFamily="18" charset="-120"/>
            </a:endParaRPr>
          </a:p>
        </p:txBody>
      </p:sp>
      <p:sp>
        <p:nvSpPr>
          <p:cNvPr id="191" name="Rectangle 190"/>
          <p:cNvSpPr/>
          <p:nvPr/>
        </p:nvSpPr>
        <p:spPr>
          <a:xfrm>
            <a:off x="8072462" y="4572008"/>
            <a:ext cx="500066"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3</a:t>
            </a:r>
          </a:p>
          <a:p>
            <a:pPr algn="ctr"/>
            <a:endParaRPr lang="en-US" altLang="zh-TW" baseline="-25000" dirty="0" smtClean="0">
              <a:ea typeface="PMingLiU" pitchFamily="18" charset="-120"/>
            </a:endParaRPr>
          </a:p>
        </p:txBody>
      </p:sp>
      <p:sp>
        <p:nvSpPr>
          <p:cNvPr id="192" name="Rectangle 191"/>
          <p:cNvSpPr/>
          <p:nvPr/>
        </p:nvSpPr>
        <p:spPr>
          <a:xfrm>
            <a:off x="6643702" y="5143512"/>
            <a:ext cx="500066"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4</a:t>
            </a:r>
          </a:p>
          <a:p>
            <a:pPr algn="ctr"/>
            <a:endParaRPr lang="en-US" altLang="zh-TW" baseline="-25000" dirty="0" smtClean="0">
              <a:ea typeface="PMingLiU" pitchFamily="18" charset="-120"/>
            </a:endParaRPr>
          </a:p>
        </p:txBody>
      </p:sp>
      <p:sp>
        <p:nvSpPr>
          <p:cNvPr id="193" name="Oval 16"/>
          <p:cNvSpPr>
            <a:spLocks noChangeArrowheads="1"/>
          </p:cNvSpPr>
          <p:nvPr/>
        </p:nvSpPr>
        <p:spPr bwMode="auto">
          <a:xfrm>
            <a:off x="6786578" y="4357694"/>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4</a:t>
            </a:r>
            <a:endParaRPr lang="en-US" altLang="zh-TW" baseline="-25000" dirty="0">
              <a:ea typeface="PMingLiU" pitchFamily="18" charset="-120"/>
            </a:endParaRPr>
          </a:p>
        </p:txBody>
      </p:sp>
      <p:cxnSp>
        <p:nvCxnSpPr>
          <p:cNvPr id="194" name="Connecteur droit 193"/>
          <p:cNvCxnSpPr>
            <a:endCxn id="193" idx="0"/>
          </p:cNvCxnSpPr>
          <p:nvPr/>
        </p:nvCxnSpPr>
        <p:spPr>
          <a:xfrm rot="5400000">
            <a:off x="6955647" y="4169573"/>
            <a:ext cx="285752" cy="90490"/>
          </a:xfrm>
          <a:prstGeom prst="line">
            <a:avLst/>
          </a:prstGeom>
        </p:spPr>
        <p:style>
          <a:lnRef idx="1">
            <a:schemeClr val="dk1"/>
          </a:lnRef>
          <a:fillRef idx="0">
            <a:schemeClr val="dk1"/>
          </a:fillRef>
          <a:effectRef idx="0">
            <a:schemeClr val="dk1"/>
          </a:effectRef>
          <a:fontRef idx="minor">
            <a:schemeClr val="tx1"/>
          </a:fontRef>
        </p:style>
      </p:cxnSp>
      <p:sp>
        <p:nvSpPr>
          <p:cNvPr id="195" name="Oval 16"/>
          <p:cNvSpPr>
            <a:spLocks noChangeArrowheads="1"/>
          </p:cNvSpPr>
          <p:nvPr/>
        </p:nvSpPr>
        <p:spPr bwMode="auto">
          <a:xfrm>
            <a:off x="7429520" y="4357694"/>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3</a:t>
            </a:r>
            <a:endParaRPr lang="en-US" altLang="zh-TW" baseline="-25000" dirty="0">
              <a:ea typeface="PMingLiU" pitchFamily="18" charset="-120"/>
            </a:endParaRPr>
          </a:p>
        </p:txBody>
      </p:sp>
      <p:sp>
        <p:nvSpPr>
          <p:cNvPr id="196" name="Rectangle 195"/>
          <p:cNvSpPr/>
          <p:nvPr/>
        </p:nvSpPr>
        <p:spPr>
          <a:xfrm>
            <a:off x="7215206" y="5157806"/>
            <a:ext cx="500066" cy="48577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5</a:t>
            </a:r>
          </a:p>
          <a:p>
            <a:pPr algn="ctr"/>
            <a:endParaRPr lang="en-US" altLang="zh-TW" baseline="-25000" dirty="0" smtClean="0">
              <a:ea typeface="PMingLiU" pitchFamily="18" charset="-120"/>
            </a:endParaRPr>
          </a:p>
        </p:txBody>
      </p:sp>
      <p:sp>
        <p:nvSpPr>
          <p:cNvPr id="197" name="Line 19"/>
          <p:cNvSpPr>
            <a:spLocks noChangeShapeType="1"/>
          </p:cNvSpPr>
          <p:nvPr/>
        </p:nvSpPr>
        <p:spPr bwMode="auto">
          <a:xfrm flipV="1">
            <a:off x="7500958" y="4857760"/>
            <a:ext cx="142876" cy="285752"/>
          </a:xfrm>
          <a:prstGeom prst="line">
            <a:avLst/>
          </a:prstGeom>
          <a:noFill/>
          <a:ln w="9525">
            <a:solidFill>
              <a:schemeClr val="tx1"/>
            </a:solidFill>
            <a:round/>
            <a:headEnd/>
            <a:tailEnd/>
          </a:ln>
          <a:effectLst/>
        </p:spPr>
        <p:txBody>
          <a:bodyPr wrap="none" anchor="ctr"/>
          <a:lstStyle/>
          <a:p>
            <a:endParaRPr lang="fr-FR"/>
          </a:p>
        </p:txBody>
      </p:sp>
      <p:sp>
        <p:nvSpPr>
          <p:cNvPr id="198" name="Line 19"/>
          <p:cNvSpPr>
            <a:spLocks noChangeShapeType="1"/>
          </p:cNvSpPr>
          <p:nvPr/>
        </p:nvSpPr>
        <p:spPr bwMode="auto">
          <a:xfrm flipH="1" flipV="1">
            <a:off x="7429520" y="4000504"/>
            <a:ext cx="214314" cy="357190"/>
          </a:xfrm>
          <a:prstGeom prst="line">
            <a:avLst/>
          </a:prstGeom>
          <a:noFill/>
          <a:ln w="9525">
            <a:solidFill>
              <a:schemeClr val="tx1"/>
            </a:solidFill>
            <a:round/>
            <a:headEnd/>
            <a:tailEnd/>
          </a:ln>
          <a:effectLst/>
        </p:spPr>
        <p:txBody>
          <a:bodyPr wrap="none" anchor="ctr"/>
          <a:lstStyle/>
          <a:p>
            <a:endParaRPr lang="fr-FR"/>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2</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0" name="Title 1"/>
          <p:cNvSpPr txBox="1">
            <a:spLocks/>
          </p:cNvSpPr>
          <p:nvPr/>
        </p:nvSpPr>
        <p:spPr>
          <a:xfrm>
            <a:off x="395288" y="160338"/>
            <a:ext cx="5178425" cy="1084262"/>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3200" dirty="0"/>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239169"/>
            <a:ext cx="6221226" cy="546625"/>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GP solution representation</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algorithm</a:t>
            </a:r>
          </a:p>
          <a:p>
            <a:pPr marL="0" indent="0" algn="r">
              <a:lnSpc>
                <a:spcPct val="70000"/>
              </a:lnSpc>
              <a:buNone/>
            </a:pPr>
            <a:r>
              <a:rPr lang="en-US" sz="1600" b="1" dirty="0" smtClean="0">
                <a:solidFill>
                  <a:schemeClr val="accent1">
                    <a:lumMod val="40000"/>
                    <a:lumOff val="60000"/>
                  </a:schemeClr>
                </a:solidFill>
              </a:rPr>
              <a:t>VNP 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grpSp>
        <p:nvGrpSpPr>
          <p:cNvPr id="18" name="Group 31"/>
          <p:cNvGrpSpPr>
            <a:grpSpLocks/>
          </p:cNvGrpSpPr>
          <p:nvPr/>
        </p:nvGrpSpPr>
        <p:grpSpPr bwMode="auto">
          <a:xfrm>
            <a:off x="2863879" y="1500174"/>
            <a:ext cx="5557840" cy="3875088"/>
            <a:chOff x="979" y="1584"/>
            <a:chExt cx="3501" cy="2441"/>
          </a:xfrm>
        </p:grpSpPr>
        <p:sp>
          <p:nvSpPr>
            <p:cNvPr id="19" name="Text Box 21"/>
            <p:cNvSpPr txBox="1">
              <a:spLocks noChangeArrowheads="1"/>
            </p:cNvSpPr>
            <p:nvPr/>
          </p:nvSpPr>
          <p:spPr bwMode="auto">
            <a:xfrm>
              <a:off x="3792" y="1584"/>
              <a:ext cx="688" cy="233"/>
            </a:xfrm>
            <a:prstGeom prst="rect">
              <a:avLst/>
            </a:prstGeom>
            <a:noFill/>
            <a:ln w="9525">
              <a:noFill/>
              <a:miter lim="800000"/>
              <a:headEnd/>
              <a:tailEnd/>
            </a:ln>
            <a:effectLst/>
          </p:spPr>
          <p:txBody>
            <a:bodyPr wrap="none">
              <a:spAutoFit/>
            </a:bodyPr>
            <a:lstStyle/>
            <a:p>
              <a:r>
                <a:rPr lang="en-US" altLang="zh-TW" dirty="0" smtClean="0">
                  <a:solidFill>
                    <a:srgbClr val="B90400"/>
                  </a:solidFill>
                  <a:ea typeface="PMingLiU" pitchFamily="18" charset="-120"/>
                </a:rPr>
                <a:t>Functions</a:t>
              </a:r>
              <a:endParaRPr lang="en-US" altLang="zh-TW" dirty="0">
                <a:solidFill>
                  <a:srgbClr val="B90400"/>
                </a:solidFill>
                <a:ea typeface="PMingLiU" pitchFamily="18" charset="-120"/>
              </a:endParaRPr>
            </a:p>
          </p:txBody>
        </p:sp>
        <p:sp>
          <p:nvSpPr>
            <p:cNvPr id="20" name="Text Box 22"/>
            <p:cNvSpPr txBox="1">
              <a:spLocks noChangeArrowheads="1"/>
            </p:cNvSpPr>
            <p:nvPr/>
          </p:nvSpPr>
          <p:spPr bwMode="auto">
            <a:xfrm>
              <a:off x="979" y="3792"/>
              <a:ext cx="683" cy="233"/>
            </a:xfrm>
            <a:prstGeom prst="rect">
              <a:avLst/>
            </a:prstGeom>
            <a:noFill/>
            <a:ln w="9525">
              <a:noFill/>
              <a:miter lim="800000"/>
              <a:headEnd/>
              <a:tailEnd/>
            </a:ln>
            <a:effectLst/>
          </p:spPr>
          <p:txBody>
            <a:bodyPr wrap="none">
              <a:spAutoFit/>
            </a:bodyPr>
            <a:lstStyle/>
            <a:p>
              <a:r>
                <a:rPr lang="en-US" altLang="zh-TW" dirty="0" smtClean="0">
                  <a:solidFill>
                    <a:srgbClr val="B90400"/>
                  </a:solidFill>
                  <a:ea typeface="PMingLiU" pitchFamily="18" charset="-120"/>
                </a:rPr>
                <a:t>Terminals</a:t>
              </a:r>
              <a:endParaRPr lang="en-US" altLang="zh-TW" dirty="0">
                <a:solidFill>
                  <a:srgbClr val="B90400"/>
                </a:solidFill>
                <a:ea typeface="PMingLiU" pitchFamily="18" charset="-120"/>
              </a:endParaRPr>
            </a:p>
          </p:txBody>
        </p:sp>
        <p:sp>
          <p:nvSpPr>
            <p:cNvPr id="21" name="Line 23"/>
            <p:cNvSpPr>
              <a:spLocks noChangeShapeType="1"/>
            </p:cNvSpPr>
            <p:nvPr/>
          </p:nvSpPr>
          <p:spPr bwMode="auto">
            <a:xfrm>
              <a:off x="1344" y="3024"/>
              <a:ext cx="0" cy="72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fr-FR"/>
            </a:p>
          </p:txBody>
        </p:sp>
        <p:sp>
          <p:nvSpPr>
            <p:cNvPr id="22" name="Line 24"/>
            <p:cNvSpPr>
              <a:spLocks noChangeShapeType="1"/>
            </p:cNvSpPr>
            <p:nvPr/>
          </p:nvSpPr>
          <p:spPr bwMode="auto">
            <a:xfrm flipH="1">
              <a:off x="1680" y="3024"/>
              <a:ext cx="432" cy="72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fr-FR"/>
            </a:p>
          </p:txBody>
        </p:sp>
        <p:sp>
          <p:nvSpPr>
            <p:cNvPr id="23" name="Line 25"/>
            <p:cNvSpPr>
              <a:spLocks noChangeShapeType="1"/>
            </p:cNvSpPr>
            <p:nvPr/>
          </p:nvSpPr>
          <p:spPr bwMode="auto">
            <a:xfrm flipH="1">
              <a:off x="1968" y="3648"/>
              <a:ext cx="2112" cy="288"/>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fr-FR"/>
            </a:p>
          </p:txBody>
        </p:sp>
        <p:sp>
          <p:nvSpPr>
            <p:cNvPr id="24" name="Line 26"/>
            <p:cNvSpPr>
              <a:spLocks noChangeShapeType="1"/>
            </p:cNvSpPr>
            <p:nvPr/>
          </p:nvSpPr>
          <p:spPr bwMode="auto">
            <a:xfrm flipH="1">
              <a:off x="1920" y="3600"/>
              <a:ext cx="432" cy="192"/>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fr-FR"/>
            </a:p>
          </p:txBody>
        </p:sp>
        <p:sp>
          <p:nvSpPr>
            <p:cNvPr id="25" name="Line 27"/>
            <p:cNvSpPr>
              <a:spLocks noChangeShapeType="1"/>
            </p:cNvSpPr>
            <p:nvPr/>
          </p:nvSpPr>
          <p:spPr bwMode="auto">
            <a:xfrm flipV="1">
              <a:off x="2928" y="1776"/>
              <a:ext cx="768" cy="144"/>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fr-FR"/>
            </a:p>
          </p:txBody>
        </p:sp>
        <p:sp>
          <p:nvSpPr>
            <p:cNvPr id="26" name="Line 28"/>
            <p:cNvSpPr>
              <a:spLocks noChangeShapeType="1"/>
            </p:cNvSpPr>
            <p:nvPr/>
          </p:nvSpPr>
          <p:spPr bwMode="auto">
            <a:xfrm flipV="1">
              <a:off x="4080" y="1920"/>
              <a:ext cx="96" cy="528"/>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fr-FR"/>
            </a:p>
          </p:txBody>
        </p:sp>
        <p:sp>
          <p:nvSpPr>
            <p:cNvPr id="27" name="Line 29"/>
            <p:cNvSpPr>
              <a:spLocks noChangeShapeType="1"/>
            </p:cNvSpPr>
            <p:nvPr/>
          </p:nvSpPr>
          <p:spPr bwMode="auto">
            <a:xfrm flipV="1">
              <a:off x="3399" y="1872"/>
              <a:ext cx="432" cy="432"/>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fr-FR"/>
            </a:p>
          </p:txBody>
        </p:sp>
        <p:sp>
          <p:nvSpPr>
            <p:cNvPr id="28" name="Line 30"/>
            <p:cNvSpPr>
              <a:spLocks noChangeShapeType="1"/>
            </p:cNvSpPr>
            <p:nvPr/>
          </p:nvSpPr>
          <p:spPr bwMode="auto">
            <a:xfrm flipV="1">
              <a:off x="3129" y="2418"/>
              <a:ext cx="144" cy="144"/>
            </a:xfrm>
            <a:prstGeom prst="line">
              <a:avLst/>
            </a:prstGeom>
            <a:noFill/>
            <a:ln w="9525">
              <a:solidFill>
                <a:schemeClr val="bg2"/>
              </a:solidFill>
              <a:round/>
              <a:headEnd/>
              <a:tailEnd/>
            </a:ln>
            <a:effectLst/>
          </p:spPr>
          <p:txBody>
            <a:bodyPr wrap="none" anchor="ctr"/>
            <a:lstStyle/>
            <a:p>
              <a:endParaRPr lang="fr-FR"/>
            </a:p>
          </p:txBody>
        </p:sp>
      </p:grpSp>
      <p:grpSp>
        <p:nvGrpSpPr>
          <p:cNvPr id="32" name="Group 32"/>
          <p:cNvGrpSpPr>
            <a:grpSpLocks/>
          </p:cNvGrpSpPr>
          <p:nvPr/>
        </p:nvGrpSpPr>
        <p:grpSpPr bwMode="auto">
          <a:xfrm>
            <a:off x="3259173" y="1928802"/>
            <a:ext cx="5105400" cy="2743200"/>
            <a:chOff x="1200" y="1872"/>
            <a:chExt cx="3216" cy="1728"/>
          </a:xfrm>
        </p:grpSpPr>
        <p:sp>
          <p:nvSpPr>
            <p:cNvPr id="36" name="Oval 4"/>
            <p:cNvSpPr>
              <a:spLocks noChangeArrowheads="1"/>
            </p:cNvSpPr>
            <p:nvPr/>
          </p:nvSpPr>
          <p:spPr bwMode="auto">
            <a:xfrm>
              <a:off x="2544" y="1872"/>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TW" dirty="0">
                  <a:ea typeface="PMingLiU" pitchFamily="18" charset="-120"/>
                </a:rPr>
                <a:t>+</a:t>
              </a:r>
            </a:p>
          </p:txBody>
        </p:sp>
        <p:sp>
          <p:nvSpPr>
            <p:cNvPr id="37" name="Oval 5"/>
            <p:cNvSpPr>
              <a:spLocks noChangeArrowheads="1"/>
            </p:cNvSpPr>
            <p:nvPr/>
          </p:nvSpPr>
          <p:spPr bwMode="auto">
            <a:xfrm>
              <a:off x="1200" y="2544"/>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2</a:t>
              </a:r>
            </a:p>
          </p:txBody>
        </p:sp>
        <p:sp>
          <p:nvSpPr>
            <p:cNvPr id="41" name="Oval 6"/>
            <p:cNvSpPr>
              <a:spLocks noChangeArrowheads="1"/>
            </p:cNvSpPr>
            <p:nvPr/>
          </p:nvSpPr>
          <p:spPr bwMode="auto">
            <a:xfrm>
              <a:off x="2064" y="2544"/>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a:ea typeface="PMingLiU" pitchFamily="18" charset="-120"/>
                </a:rPr>
                <a:t>3</a:t>
              </a:r>
            </a:p>
          </p:txBody>
        </p:sp>
        <p:sp>
          <p:nvSpPr>
            <p:cNvPr id="42" name="Oval 7"/>
            <p:cNvSpPr>
              <a:spLocks noChangeArrowheads="1"/>
            </p:cNvSpPr>
            <p:nvPr/>
          </p:nvSpPr>
          <p:spPr bwMode="auto">
            <a:xfrm>
              <a:off x="2784" y="2544"/>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a:ea typeface="PMingLiU" pitchFamily="18" charset="-120"/>
                </a:rPr>
                <a:t>*</a:t>
              </a:r>
            </a:p>
          </p:txBody>
        </p:sp>
        <p:sp>
          <p:nvSpPr>
            <p:cNvPr id="43" name="Oval 8"/>
            <p:cNvSpPr>
              <a:spLocks noChangeArrowheads="1"/>
            </p:cNvSpPr>
            <p:nvPr/>
          </p:nvSpPr>
          <p:spPr bwMode="auto">
            <a:xfrm>
              <a:off x="3792" y="2544"/>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a:ea typeface="PMingLiU" pitchFamily="18" charset="-120"/>
                </a:rPr>
                <a:t>/</a:t>
              </a:r>
            </a:p>
          </p:txBody>
        </p:sp>
        <p:sp>
          <p:nvSpPr>
            <p:cNvPr id="44" name="Line 9"/>
            <p:cNvSpPr>
              <a:spLocks noChangeShapeType="1"/>
            </p:cNvSpPr>
            <p:nvPr/>
          </p:nvSpPr>
          <p:spPr bwMode="auto">
            <a:xfrm flipV="1">
              <a:off x="1392" y="2208"/>
              <a:ext cx="1296" cy="336"/>
            </a:xfrm>
            <a:prstGeom prst="line">
              <a:avLst/>
            </a:prstGeom>
            <a:noFill/>
            <a:ln w="9525">
              <a:solidFill>
                <a:schemeClr val="tx1"/>
              </a:solidFill>
              <a:round/>
              <a:headEnd/>
              <a:tailEnd/>
            </a:ln>
            <a:effectLst/>
          </p:spPr>
          <p:txBody>
            <a:bodyPr wrap="none" anchor="ctr"/>
            <a:lstStyle/>
            <a:p>
              <a:endParaRPr lang="fr-FR"/>
            </a:p>
          </p:txBody>
        </p:sp>
        <p:sp>
          <p:nvSpPr>
            <p:cNvPr id="45" name="Line 10"/>
            <p:cNvSpPr>
              <a:spLocks noChangeShapeType="1"/>
            </p:cNvSpPr>
            <p:nvPr/>
          </p:nvSpPr>
          <p:spPr bwMode="auto">
            <a:xfrm flipV="1">
              <a:off x="2256" y="2208"/>
              <a:ext cx="432" cy="336"/>
            </a:xfrm>
            <a:prstGeom prst="line">
              <a:avLst/>
            </a:prstGeom>
            <a:noFill/>
            <a:ln w="9525">
              <a:solidFill>
                <a:schemeClr val="tx1"/>
              </a:solidFill>
              <a:round/>
              <a:headEnd/>
              <a:tailEnd/>
            </a:ln>
            <a:effectLst/>
          </p:spPr>
          <p:txBody>
            <a:bodyPr wrap="none" anchor="ctr"/>
            <a:lstStyle/>
            <a:p>
              <a:endParaRPr lang="fr-FR"/>
            </a:p>
          </p:txBody>
        </p:sp>
        <p:sp>
          <p:nvSpPr>
            <p:cNvPr id="46" name="Line 11"/>
            <p:cNvSpPr>
              <a:spLocks noChangeShapeType="1"/>
            </p:cNvSpPr>
            <p:nvPr/>
          </p:nvSpPr>
          <p:spPr bwMode="auto">
            <a:xfrm flipH="1" flipV="1">
              <a:off x="2736" y="2208"/>
              <a:ext cx="192" cy="336"/>
            </a:xfrm>
            <a:prstGeom prst="line">
              <a:avLst/>
            </a:prstGeom>
            <a:noFill/>
            <a:ln w="9525">
              <a:solidFill>
                <a:schemeClr val="tx1"/>
              </a:solidFill>
              <a:round/>
              <a:headEnd/>
              <a:tailEnd/>
            </a:ln>
            <a:effectLst/>
          </p:spPr>
          <p:txBody>
            <a:bodyPr wrap="none" anchor="ctr"/>
            <a:lstStyle/>
            <a:p>
              <a:endParaRPr lang="fr-FR"/>
            </a:p>
          </p:txBody>
        </p:sp>
        <p:sp>
          <p:nvSpPr>
            <p:cNvPr id="47" name="Line 12"/>
            <p:cNvSpPr>
              <a:spLocks noChangeShapeType="1"/>
            </p:cNvSpPr>
            <p:nvPr/>
          </p:nvSpPr>
          <p:spPr bwMode="auto">
            <a:xfrm flipH="1" flipV="1">
              <a:off x="2736" y="2208"/>
              <a:ext cx="1200" cy="336"/>
            </a:xfrm>
            <a:prstGeom prst="line">
              <a:avLst/>
            </a:prstGeom>
            <a:noFill/>
            <a:ln w="9525">
              <a:solidFill>
                <a:schemeClr val="tx1"/>
              </a:solidFill>
              <a:round/>
              <a:headEnd/>
              <a:tailEnd/>
            </a:ln>
            <a:effectLst/>
          </p:spPr>
          <p:txBody>
            <a:bodyPr wrap="none" anchor="ctr"/>
            <a:lstStyle/>
            <a:p>
              <a:endParaRPr lang="fr-FR"/>
            </a:p>
          </p:txBody>
        </p:sp>
        <p:sp>
          <p:nvSpPr>
            <p:cNvPr id="53" name="Oval 13"/>
            <p:cNvSpPr>
              <a:spLocks noChangeArrowheads="1"/>
            </p:cNvSpPr>
            <p:nvPr/>
          </p:nvSpPr>
          <p:spPr bwMode="auto">
            <a:xfrm>
              <a:off x="2448" y="3264"/>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a:ea typeface="PMingLiU" pitchFamily="18" charset="-120"/>
                </a:rPr>
                <a:t>X</a:t>
              </a:r>
            </a:p>
          </p:txBody>
        </p:sp>
        <p:sp>
          <p:nvSpPr>
            <p:cNvPr id="54" name="Oval 14"/>
            <p:cNvSpPr>
              <a:spLocks noChangeArrowheads="1"/>
            </p:cNvSpPr>
            <p:nvPr/>
          </p:nvSpPr>
          <p:spPr bwMode="auto">
            <a:xfrm>
              <a:off x="3024" y="3264"/>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a:ea typeface="PMingLiU" pitchFamily="18" charset="-120"/>
                </a:rPr>
                <a:t>7</a:t>
              </a:r>
            </a:p>
          </p:txBody>
        </p:sp>
        <p:sp>
          <p:nvSpPr>
            <p:cNvPr id="55" name="Oval 15"/>
            <p:cNvSpPr>
              <a:spLocks noChangeArrowheads="1"/>
            </p:cNvSpPr>
            <p:nvPr/>
          </p:nvSpPr>
          <p:spPr bwMode="auto">
            <a:xfrm>
              <a:off x="4080" y="3264"/>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a:ea typeface="PMingLiU" pitchFamily="18" charset="-120"/>
                </a:rPr>
                <a:t>5</a:t>
              </a:r>
            </a:p>
          </p:txBody>
        </p:sp>
        <p:sp>
          <p:nvSpPr>
            <p:cNvPr id="56" name="Oval 16"/>
            <p:cNvSpPr>
              <a:spLocks noChangeArrowheads="1"/>
            </p:cNvSpPr>
            <p:nvPr/>
          </p:nvSpPr>
          <p:spPr bwMode="auto">
            <a:xfrm>
              <a:off x="3552" y="3264"/>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a:ea typeface="PMingLiU" pitchFamily="18" charset="-120"/>
                </a:rPr>
                <a:t>Y</a:t>
              </a:r>
            </a:p>
          </p:txBody>
        </p:sp>
        <p:sp>
          <p:nvSpPr>
            <p:cNvPr id="57" name="Line 17"/>
            <p:cNvSpPr>
              <a:spLocks noChangeShapeType="1"/>
            </p:cNvSpPr>
            <p:nvPr/>
          </p:nvSpPr>
          <p:spPr bwMode="auto">
            <a:xfrm flipV="1">
              <a:off x="3696" y="2880"/>
              <a:ext cx="240" cy="384"/>
            </a:xfrm>
            <a:prstGeom prst="line">
              <a:avLst/>
            </a:prstGeom>
            <a:noFill/>
            <a:ln w="9525">
              <a:solidFill>
                <a:schemeClr val="tx1"/>
              </a:solidFill>
              <a:round/>
              <a:headEnd/>
              <a:tailEnd/>
            </a:ln>
            <a:effectLst/>
          </p:spPr>
          <p:txBody>
            <a:bodyPr wrap="none" anchor="ctr"/>
            <a:lstStyle/>
            <a:p>
              <a:endParaRPr lang="fr-FR"/>
            </a:p>
          </p:txBody>
        </p:sp>
        <p:sp>
          <p:nvSpPr>
            <p:cNvPr id="58" name="Line 18"/>
            <p:cNvSpPr>
              <a:spLocks noChangeShapeType="1"/>
            </p:cNvSpPr>
            <p:nvPr/>
          </p:nvSpPr>
          <p:spPr bwMode="auto">
            <a:xfrm flipH="1" flipV="1">
              <a:off x="3984" y="2880"/>
              <a:ext cx="240" cy="384"/>
            </a:xfrm>
            <a:prstGeom prst="line">
              <a:avLst/>
            </a:prstGeom>
            <a:noFill/>
            <a:ln w="9525">
              <a:solidFill>
                <a:schemeClr val="tx1"/>
              </a:solidFill>
              <a:round/>
              <a:headEnd/>
              <a:tailEnd/>
            </a:ln>
            <a:effectLst/>
          </p:spPr>
          <p:txBody>
            <a:bodyPr wrap="none" anchor="ctr"/>
            <a:lstStyle/>
            <a:p>
              <a:endParaRPr lang="fr-FR"/>
            </a:p>
          </p:txBody>
        </p:sp>
        <p:sp>
          <p:nvSpPr>
            <p:cNvPr id="59" name="Line 19"/>
            <p:cNvSpPr>
              <a:spLocks noChangeShapeType="1"/>
            </p:cNvSpPr>
            <p:nvPr/>
          </p:nvSpPr>
          <p:spPr bwMode="auto">
            <a:xfrm flipH="1" flipV="1">
              <a:off x="2976" y="2880"/>
              <a:ext cx="240" cy="384"/>
            </a:xfrm>
            <a:prstGeom prst="line">
              <a:avLst/>
            </a:prstGeom>
            <a:noFill/>
            <a:ln w="9525">
              <a:solidFill>
                <a:schemeClr val="tx1"/>
              </a:solidFill>
              <a:round/>
              <a:headEnd/>
              <a:tailEnd/>
            </a:ln>
            <a:effectLst/>
          </p:spPr>
          <p:txBody>
            <a:bodyPr wrap="none" anchor="ctr"/>
            <a:lstStyle/>
            <a:p>
              <a:endParaRPr lang="fr-FR"/>
            </a:p>
          </p:txBody>
        </p:sp>
        <p:sp>
          <p:nvSpPr>
            <p:cNvPr id="60" name="Line 20"/>
            <p:cNvSpPr>
              <a:spLocks noChangeShapeType="1"/>
            </p:cNvSpPr>
            <p:nvPr/>
          </p:nvSpPr>
          <p:spPr bwMode="auto">
            <a:xfrm flipV="1">
              <a:off x="2640" y="2880"/>
              <a:ext cx="288" cy="384"/>
            </a:xfrm>
            <a:prstGeom prst="line">
              <a:avLst/>
            </a:prstGeom>
            <a:noFill/>
            <a:ln w="9525">
              <a:solidFill>
                <a:schemeClr val="tx1"/>
              </a:solidFill>
              <a:round/>
              <a:headEnd/>
              <a:tailEnd/>
            </a:ln>
            <a:effectLst/>
          </p:spPr>
          <p:txBody>
            <a:bodyPr wrap="none" anchor="ctr"/>
            <a:lstStyle/>
            <a:p>
              <a:endParaRPr lang="fr-FR"/>
            </a:p>
          </p:txBody>
        </p:sp>
      </p:grpSp>
      <p:sp>
        <p:nvSpPr>
          <p:cNvPr id="61" name="Rectangle 3"/>
          <p:cNvSpPr>
            <a:spLocks noChangeArrowheads="1"/>
          </p:cNvSpPr>
          <p:nvPr/>
        </p:nvSpPr>
        <p:spPr bwMode="auto">
          <a:xfrm>
            <a:off x="3857620" y="1517610"/>
            <a:ext cx="2052165" cy="369332"/>
          </a:xfrm>
          <a:prstGeom prst="rect">
            <a:avLst/>
          </a:prstGeom>
          <a:solidFill>
            <a:srgbClr val="C00000"/>
          </a:solidFill>
          <a:ln w="9525">
            <a:noFill/>
            <a:miter lim="800000"/>
            <a:headEnd/>
            <a:tailEnd/>
          </a:ln>
          <a:effectLst/>
        </p:spPr>
        <p:txBody>
          <a:bodyPr wrap="none">
            <a:spAutoFit/>
          </a:bodyPr>
          <a:lstStyle/>
          <a:p>
            <a:r>
              <a:rPr lang="en-US" altLang="zh-TW" dirty="0">
                <a:solidFill>
                  <a:schemeClr val="bg1"/>
                </a:solidFill>
                <a:ea typeface="PMingLiU" pitchFamily="18" charset="-120"/>
              </a:rPr>
              <a:t>(+ 2 3 (* X 7) (/ Y 5))</a:t>
            </a:r>
          </a:p>
        </p:txBody>
      </p:sp>
      <p:sp>
        <p:nvSpPr>
          <p:cNvPr id="62" name="Rectangle 61"/>
          <p:cNvSpPr/>
          <p:nvPr/>
        </p:nvSpPr>
        <p:spPr>
          <a:xfrm>
            <a:off x="285720" y="5429264"/>
            <a:ext cx="8429684" cy="10001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000" dirty="0" smtClean="0"/>
              <a:t>In the majority of previous studies, programs are usually presented as trees rather than as lines of code.</a:t>
            </a:r>
            <a:endParaRPr lang="fr-FR" sz="2000" dirty="0"/>
          </a:p>
        </p:txBody>
      </p:sp>
      <p:sp>
        <p:nvSpPr>
          <p:cNvPr id="63" name="Rectangle 3"/>
          <p:cNvSpPr>
            <a:spLocks noChangeArrowheads="1"/>
          </p:cNvSpPr>
          <p:nvPr/>
        </p:nvSpPr>
        <p:spPr bwMode="auto">
          <a:xfrm>
            <a:off x="428596" y="1517610"/>
            <a:ext cx="1473801" cy="369332"/>
          </a:xfrm>
          <a:prstGeom prst="rect">
            <a:avLst/>
          </a:prstGeom>
          <a:solidFill>
            <a:srgbClr val="C00000"/>
          </a:solidFill>
          <a:ln w="9525">
            <a:noFill/>
            <a:miter lim="800000"/>
            <a:headEnd/>
            <a:tailEnd/>
          </a:ln>
          <a:effectLst/>
        </p:spPr>
        <p:txBody>
          <a:bodyPr wrap="none">
            <a:spAutoFit/>
          </a:bodyPr>
          <a:lstStyle/>
          <a:p>
            <a:r>
              <a:rPr lang="en-US" altLang="zh-TW" dirty="0" smtClean="0">
                <a:solidFill>
                  <a:schemeClr val="bg1"/>
                </a:solidFill>
                <a:ea typeface="PMingLiU" pitchFamily="18" charset="-120"/>
              </a:rPr>
              <a:t>2+3(X*7)(Y/5)</a:t>
            </a:r>
            <a:endParaRPr lang="en-US" altLang="zh-TW" dirty="0">
              <a:solidFill>
                <a:schemeClr val="bg1"/>
              </a:solidFill>
              <a:ea typeface="PMingLiU" pitchFamily="18" charset="-120"/>
            </a:endParaRPr>
          </a:p>
        </p:txBody>
      </p:sp>
      <p:sp>
        <p:nvSpPr>
          <p:cNvPr id="64" name="Double flèche horizontale 63"/>
          <p:cNvSpPr/>
          <p:nvPr/>
        </p:nvSpPr>
        <p:spPr>
          <a:xfrm>
            <a:off x="2428860" y="1589048"/>
            <a:ext cx="1000132"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20</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239169"/>
            <a:ext cx="6221226" cy="546625"/>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Learning Process</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algorithm</a:t>
            </a:r>
          </a:p>
          <a:p>
            <a:pPr marL="0" indent="0" algn="r">
              <a:lnSpc>
                <a:spcPct val="70000"/>
              </a:lnSpc>
              <a:buNone/>
            </a:pPr>
            <a:r>
              <a:rPr lang="en-US" sz="1600" b="1" dirty="0" smtClean="0">
                <a:solidFill>
                  <a:schemeClr val="accent1">
                    <a:lumMod val="40000"/>
                    <a:lumOff val="60000"/>
                  </a:schemeClr>
                </a:solidFill>
              </a:rPr>
              <a:t>VNP 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grpSp>
        <p:nvGrpSpPr>
          <p:cNvPr id="74785" name="Group 33"/>
          <p:cNvGrpSpPr>
            <a:grpSpLocks/>
          </p:cNvGrpSpPr>
          <p:nvPr/>
        </p:nvGrpSpPr>
        <p:grpSpPr bwMode="auto">
          <a:xfrm>
            <a:off x="428596" y="1643050"/>
            <a:ext cx="8429684" cy="4857784"/>
            <a:chOff x="1919" y="2908"/>
            <a:chExt cx="6930" cy="3458"/>
          </a:xfrm>
        </p:grpSpPr>
        <p:cxnSp>
          <p:nvCxnSpPr>
            <p:cNvPr id="74786" name="AutoShape 34"/>
            <p:cNvCxnSpPr>
              <a:cxnSpLocks noChangeShapeType="1"/>
            </p:cNvCxnSpPr>
            <p:nvPr/>
          </p:nvCxnSpPr>
          <p:spPr bwMode="auto">
            <a:xfrm>
              <a:off x="6659" y="3144"/>
              <a:ext cx="135" cy="165"/>
            </a:xfrm>
            <a:prstGeom prst="straightConnector1">
              <a:avLst/>
            </a:prstGeom>
            <a:noFill/>
            <a:ln w="9525">
              <a:solidFill>
                <a:srgbClr val="000000"/>
              </a:solidFill>
              <a:round/>
              <a:headEnd/>
              <a:tailEnd/>
            </a:ln>
          </p:spPr>
        </p:cxnSp>
        <p:cxnSp>
          <p:nvCxnSpPr>
            <p:cNvPr id="74787" name="AutoShape 35"/>
            <p:cNvCxnSpPr>
              <a:cxnSpLocks noChangeShapeType="1"/>
            </p:cNvCxnSpPr>
            <p:nvPr/>
          </p:nvCxnSpPr>
          <p:spPr bwMode="auto">
            <a:xfrm flipV="1">
              <a:off x="6359" y="3144"/>
              <a:ext cx="135" cy="165"/>
            </a:xfrm>
            <a:prstGeom prst="straightConnector1">
              <a:avLst/>
            </a:prstGeom>
            <a:noFill/>
            <a:ln w="9525">
              <a:solidFill>
                <a:srgbClr val="000000"/>
              </a:solidFill>
              <a:round/>
              <a:headEnd/>
              <a:tailEnd/>
            </a:ln>
          </p:spPr>
        </p:cxnSp>
        <p:cxnSp>
          <p:nvCxnSpPr>
            <p:cNvPr id="74788" name="AutoShape 36"/>
            <p:cNvCxnSpPr>
              <a:cxnSpLocks noChangeShapeType="1"/>
            </p:cNvCxnSpPr>
            <p:nvPr/>
          </p:nvCxnSpPr>
          <p:spPr bwMode="auto">
            <a:xfrm>
              <a:off x="6794" y="3499"/>
              <a:ext cx="0" cy="105"/>
            </a:xfrm>
            <a:prstGeom prst="straightConnector1">
              <a:avLst/>
            </a:prstGeom>
            <a:noFill/>
            <a:ln w="9525">
              <a:solidFill>
                <a:srgbClr val="000000"/>
              </a:solidFill>
              <a:round/>
              <a:headEnd/>
              <a:tailEnd/>
            </a:ln>
          </p:spPr>
        </p:cxnSp>
        <p:cxnSp>
          <p:nvCxnSpPr>
            <p:cNvPr id="74789" name="AutoShape 37"/>
            <p:cNvCxnSpPr>
              <a:cxnSpLocks noChangeShapeType="1"/>
            </p:cNvCxnSpPr>
            <p:nvPr/>
          </p:nvCxnSpPr>
          <p:spPr bwMode="auto">
            <a:xfrm>
              <a:off x="6359" y="3499"/>
              <a:ext cx="0" cy="105"/>
            </a:xfrm>
            <a:prstGeom prst="straightConnector1">
              <a:avLst/>
            </a:prstGeom>
            <a:noFill/>
            <a:ln w="9525">
              <a:solidFill>
                <a:srgbClr val="000000"/>
              </a:solidFill>
              <a:round/>
              <a:headEnd/>
              <a:tailEnd/>
            </a:ln>
          </p:spPr>
        </p:cxnSp>
        <p:grpSp>
          <p:nvGrpSpPr>
            <p:cNvPr id="74790" name="Group 38"/>
            <p:cNvGrpSpPr>
              <a:grpSpLocks/>
            </p:cNvGrpSpPr>
            <p:nvPr/>
          </p:nvGrpSpPr>
          <p:grpSpPr bwMode="auto">
            <a:xfrm>
              <a:off x="1919" y="2908"/>
              <a:ext cx="6930" cy="3458"/>
              <a:chOff x="1919" y="2908"/>
              <a:chExt cx="6930" cy="3458"/>
            </a:xfrm>
          </p:grpSpPr>
          <p:sp>
            <p:nvSpPr>
              <p:cNvPr id="74791" name="AutoShape 39"/>
              <p:cNvSpPr>
                <a:spLocks noChangeArrowheads="1"/>
              </p:cNvSpPr>
              <p:nvPr/>
            </p:nvSpPr>
            <p:spPr bwMode="auto">
              <a:xfrm>
                <a:off x="1919" y="3499"/>
                <a:ext cx="975" cy="1065"/>
              </a:xfrm>
              <a:prstGeom prst="flowChartMagneticDisk">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Original dataset</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74792" name="AutoShape 40"/>
              <p:cNvCxnSpPr>
                <a:cxnSpLocks noChangeShapeType="1"/>
              </p:cNvCxnSpPr>
              <p:nvPr/>
            </p:nvCxnSpPr>
            <p:spPr bwMode="auto">
              <a:xfrm flipV="1">
                <a:off x="2894" y="3309"/>
                <a:ext cx="405" cy="765"/>
              </a:xfrm>
              <a:prstGeom prst="straightConnector1">
                <a:avLst/>
              </a:prstGeom>
              <a:noFill/>
              <a:ln w="9525">
                <a:solidFill>
                  <a:srgbClr val="000000"/>
                </a:solidFill>
                <a:round/>
                <a:headEnd/>
                <a:tailEnd type="triangle" w="med" len="med"/>
              </a:ln>
            </p:spPr>
          </p:cxnSp>
          <p:cxnSp>
            <p:nvCxnSpPr>
              <p:cNvPr id="74793" name="AutoShape 41"/>
              <p:cNvCxnSpPr>
                <a:cxnSpLocks noChangeShapeType="1"/>
              </p:cNvCxnSpPr>
              <p:nvPr/>
            </p:nvCxnSpPr>
            <p:spPr bwMode="auto">
              <a:xfrm>
                <a:off x="2894" y="4005"/>
                <a:ext cx="330" cy="750"/>
              </a:xfrm>
              <a:prstGeom prst="straightConnector1">
                <a:avLst/>
              </a:prstGeom>
              <a:noFill/>
              <a:ln w="9525">
                <a:solidFill>
                  <a:srgbClr val="000000"/>
                </a:solidFill>
                <a:round/>
                <a:headEnd/>
                <a:tailEnd type="triangle" w="med" len="med"/>
              </a:ln>
            </p:spPr>
          </p:cxnSp>
          <p:sp>
            <p:nvSpPr>
              <p:cNvPr id="74794" name="AutoShape 42"/>
              <p:cNvSpPr>
                <a:spLocks noChangeArrowheads="1"/>
              </p:cNvSpPr>
              <p:nvPr/>
            </p:nvSpPr>
            <p:spPr bwMode="auto">
              <a:xfrm>
                <a:off x="3299" y="2968"/>
                <a:ext cx="720" cy="705"/>
              </a:xfrm>
              <a:prstGeom prst="flowChartMagneticDisk">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ct val="0"/>
                  </a:spcBef>
                  <a:spcAft>
                    <a:spcPts val="1000"/>
                  </a:spcAft>
                  <a:tabLst/>
                </a:pPr>
                <a:r>
                  <a:rPr kumimoji="0" lang="en-US" sz="1600" b="0" i="0" u="none" strike="noStrike" cap="none" normalizeH="0" baseline="0" dirty="0" smtClean="0">
                    <a:ln>
                      <a:noFill/>
                    </a:ln>
                    <a:solidFill>
                      <a:schemeClr val="tx1"/>
                    </a:solidFill>
                    <a:effectLst/>
                    <a:latin typeface="Calibri" pitchFamily="34" charset="0"/>
                    <a:ea typeface="Arial" pitchFamily="34" charset="0"/>
                    <a:cs typeface="Arial" pitchFamily="34" charset="0"/>
                  </a:rPr>
                  <a:t>Train set</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4795" name="AutoShape 43"/>
              <p:cNvSpPr>
                <a:spLocks noChangeArrowheads="1"/>
              </p:cNvSpPr>
              <p:nvPr/>
            </p:nvSpPr>
            <p:spPr bwMode="auto">
              <a:xfrm>
                <a:off x="3224" y="4315"/>
                <a:ext cx="720" cy="705"/>
              </a:xfrm>
              <a:prstGeom prst="flowChartMagneticDisk">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ct val="0"/>
                  </a:spcBef>
                  <a:spcAft>
                    <a:spcPts val="1000"/>
                  </a:spcAft>
                  <a:tabLst/>
                </a:pPr>
                <a:r>
                  <a:rPr kumimoji="0" lang="en-US" b="0" i="0" u="none" strike="noStrike" cap="none" normalizeH="0" baseline="0" dirty="0" smtClean="0">
                    <a:ln>
                      <a:noFill/>
                    </a:ln>
                    <a:solidFill>
                      <a:schemeClr val="tx1"/>
                    </a:solidFill>
                    <a:effectLst/>
                    <a:latin typeface="Calibri" pitchFamily="34" charset="0"/>
                    <a:ea typeface="Arial" pitchFamily="34" charset="0"/>
                    <a:cs typeface="Arial" pitchFamily="34" charset="0"/>
                  </a:rPr>
                  <a:t>Test set</a:t>
                </a: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sp>
            <p:nvSpPr>
              <p:cNvPr id="74796" name="AutoShape 44"/>
              <p:cNvSpPr>
                <a:spLocks noChangeArrowheads="1"/>
              </p:cNvSpPr>
              <p:nvPr/>
            </p:nvSpPr>
            <p:spPr bwMode="auto">
              <a:xfrm>
                <a:off x="4019" y="3159"/>
                <a:ext cx="495" cy="375"/>
              </a:xfrm>
              <a:prstGeom prst="rightArrow">
                <a:avLst>
                  <a:gd name="adj1" fmla="val 50000"/>
                  <a:gd name="adj2" fmla="val 33000"/>
                </a:avLst>
              </a:prstGeom>
              <a:ln>
                <a:headEnd/>
                <a:tailEn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74797" name="Oval 45"/>
              <p:cNvSpPr>
                <a:spLocks noChangeArrowheads="1"/>
              </p:cNvSpPr>
              <p:nvPr/>
            </p:nvSpPr>
            <p:spPr bwMode="auto">
              <a:xfrm>
                <a:off x="4514" y="2968"/>
                <a:ext cx="1164" cy="975"/>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lvl="0" indent="0" eaLnBrk="1" fontAlgn="base" latinLnBrk="0" hangingPunct="1">
                  <a:lnSpc>
                    <a:spcPct val="150000"/>
                  </a:lnSpc>
                  <a:spcBef>
                    <a:spcPct val="0"/>
                  </a:spcBef>
                  <a:spcAft>
                    <a:spcPts val="1000"/>
                  </a:spcAft>
                  <a:tabLst/>
                </a:pPr>
                <a:r>
                  <a:rPr kumimoji="0" lang="en-US" sz="1600" b="0" i="0" u="none" strike="noStrike" cap="none" normalizeH="0" baseline="0" dirty="0" smtClean="0">
                    <a:ln>
                      <a:noFill/>
                    </a:ln>
                    <a:solidFill>
                      <a:schemeClr val="tx1"/>
                    </a:solidFill>
                    <a:effectLst/>
                    <a:latin typeface="Calibri" pitchFamily="34" charset="0"/>
                    <a:ea typeface="Arial" pitchFamily="34" charset="0"/>
                    <a:cs typeface="Arial" pitchFamily="34" charset="0"/>
                  </a:rPr>
                  <a:t>VNP algorithm</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4798" name="AutoShape 46"/>
              <p:cNvSpPr>
                <a:spLocks noChangeArrowheads="1"/>
              </p:cNvSpPr>
              <p:nvPr/>
            </p:nvSpPr>
            <p:spPr bwMode="auto">
              <a:xfrm>
                <a:off x="5652" y="3159"/>
                <a:ext cx="495" cy="375"/>
              </a:xfrm>
              <a:prstGeom prst="rightArrow">
                <a:avLst>
                  <a:gd name="adj1" fmla="val 50000"/>
                  <a:gd name="adj2" fmla="val 33000"/>
                </a:avLst>
              </a:prstGeom>
              <a:ln>
                <a:headEnd/>
                <a:tailEn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74799" name="Oval 47"/>
              <p:cNvSpPr>
                <a:spLocks noChangeArrowheads="1"/>
              </p:cNvSpPr>
              <p:nvPr/>
            </p:nvSpPr>
            <p:spPr bwMode="auto">
              <a:xfrm>
                <a:off x="6434" y="2968"/>
                <a:ext cx="270" cy="2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4800" name="AutoShape 48"/>
              <p:cNvSpPr>
                <a:spLocks noChangeArrowheads="1"/>
              </p:cNvSpPr>
              <p:nvPr/>
            </p:nvSpPr>
            <p:spPr bwMode="auto">
              <a:xfrm>
                <a:off x="6674" y="3309"/>
                <a:ext cx="225" cy="225"/>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74801" name="AutoShape 49"/>
              <p:cNvSpPr>
                <a:spLocks noChangeArrowheads="1"/>
              </p:cNvSpPr>
              <p:nvPr/>
            </p:nvSpPr>
            <p:spPr bwMode="auto">
              <a:xfrm>
                <a:off x="6254" y="3309"/>
                <a:ext cx="225" cy="225"/>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74802" name="Rectangle 50"/>
              <p:cNvSpPr>
                <a:spLocks noChangeArrowheads="1"/>
              </p:cNvSpPr>
              <p:nvPr/>
            </p:nvSpPr>
            <p:spPr bwMode="auto">
              <a:xfrm>
                <a:off x="6254" y="3604"/>
                <a:ext cx="180" cy="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74803" name="Rectangle 51"/>
              <p:cNvSpPr>
                <a:spLocks noChangeArrowheads="1"/>
              </p:cNvSpPr>
              <p:nvPr/>
            </p:nvSpPr>
            <p:spPr bwMode="auto">
              <a:xfrm>
                <a:off x="6704" y="3619"/>
                <a:ext cx="180" cy="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74804" name="Oval 52"/>
              <p:cNvSpPr>
                <a:spLocks noChangeArrowheads="1"/>
              </p:cNvSpPr>
              <p:nvPr/>
            </p:nvSpPr>
            <p:spPr bwMode="auto">
              <a:xfrm>
                <a:off x="6155" y="2908"/>
                <a:ext cx="1050" cy="1140"/>
              </a:xfrm>
              <a:prstGeom prst="ellips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fr-FR"/>
              </a:p>
            </p:txBody>
          </p:sp>
          <p:cxnSp>
            <p:nvCxnSpPr>
              <p:cNvPr id="74805" name="AutoShape 53"/>
              <p:cNvCxnSpPr>
                <a:cxnSpLocks noChangeShapeType="1"/>
              </p:cNvCxnSpPr>
              <p:nvPr/>
            </p:nvCxnSpPr>
            <p:spPr bwMode="auto">
              <a:xfrm rot="10800000" flipV="1">
                <a:off x="7205" y="3159"/>
                <a:ext cx="504" cy="207"/>
              </a:xfrm>
              <a:prstGeom prst="straightConnector1">
                <a:avLst/>
              </a:prstGeom>
              <a:noFill/>
              <a:ln w="9525">
                <a:solidFill>
                  <a:srgbClr val="000000"/>
                </a:solidFill>
                <a:round/>
                <a:headEnd/>
                <a:tailEnd type="triangle" w="med" len="med"/>
              </a:ln>
            </p:spPr>
          </p:cxnSp>
          <p:sp>
            <p:nvSpPr>
              <p:cNvPr id="74806" name="Rectangle 54"/>
              <p:cNvSpPr>
                <a:spLocks noChangeArrowheads="1"/>
              </p:cNvSpPr>
              <p:nvPr/>
            </p:nvSpPr>
            <p:spPr bwMode="auto">
              <a:xfrm>
                <a:off x="7709" y="2968"/>
                <a:ext cx="1140" cy="37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ct val="0"/>
                  </a:spcBef>
                  <a:spcAft>
                    <a:spcPts val="1000"/>
                  </a:spcAft>
                  <a:tabLst/>
                </a:pPr>
                <a:r>
                  <a:rPr kumimoji="0" lang="fr-FR" b="0" i="0" u="none" strike="noStrike" cap="none" normalizeH="0" baseline="0" dirty="0" smtClean="0">
                    <a:ln>
                      <a:noFill/>
                    </a:ln>
                    <a:solidFill>
                      <a:schemeClr val="tx1"/>
                    </a:solidFill>
                    <a:effectLst/>
                    <a:latin typeface="Calibri" pitchFamily="34" charset="0"/>
                    <a:ea typeface="Arial" pitchFamily="34" charset="0"/>
                    <a:cs typeface="Arial" pitchFamily="34" charset="0"/>
                  </a:rPr>
                  <a:t>Best model</a:t>
                </a:r>
                <a:endParaRPr kumimoji="0" lang="fr-FR"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74807" name="AutoShape 55"/>
              <p:cNvSpPr>
                <a:spLocks noChangeArrowheads="1"/>
              </p:cNvSpPr>
              <p:nvPr/>
            </p:nvSpPr>
            <p:spPr bwMode="auto">
              <a:xfrm rot="2276956">
                <a:off x="5459" y="3619"/>
                <a:ext cx="393" cy="1780"/>
              </a:xfrm>
              <a:prstGeom prst="downArrow">
                <a:avLst>
                  <a:gd name="adj1" fmla="val 50000"/>
                  <a:gd name="adj2" fmla="val 113232"/>
                </a:avLst>
              </a:prstGeom>
              <a:ln>
                <a:headEnd/>
                <a:tailEnd/>
              </a:ln>
            </p:spPr>
            <p:style>
              <a:lnRef idx="0">
                <a:schemeClr val="accent2"/>
              </a:lnRef>
              <a:fillRef idx="3">
                <a:schemeClr val="accent2"/>
              </a:fillRef>
              <a:effectRef idx="3">
                <a:schemeClr val="accent2"/>
              </a:effectRef>
              <a:fontRef idx="minor">
                <a:schemeClr val="lt1"/>
              </a:fontRef>
            </p:style>
            <p:txBody>
              <a:bodyPr vert="eaVert" wrap="square" lIns="91440" tIns="45720" rIns="91440" bIns="45720" numCol="1" anchor="t" anchorCtr="0" compatLnSpc="1">
                <a:prstTxWarp prst="textNoShape">
                  <a:avLst/>
                </a:prstTxWarp>
              </a:bodyPr>
              <a:lstStyle/>
              <a:p>
                <a:endParaRPr lang="fr-FR"/>
              </a:p>
            </p:txBody>
          </p:sp>
          <p:sp>
            <p:nvSpPr>
              <p:cNvPr id="74808" name="Oval 56"/>
              <p:cNvSpPr>
                <a:spLocks noChangeArrowheads="1"/>
              </p:cNvSpPr>
              <p:nvPr/>
            </p:nvSpPr>
            <p:spPr bwMode="auto">
              <a:xfrm>
                <a:off x="4259" y="4951"/>
                <a:ext cx="1200" cy="1155"/>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lvl="0" indent="0" eaLnBrk="1" fontAlgn="base" latinLnBrk="0" hangingPunct="1">
                  <a:lnSpc>
                    <a:spcPct val="150000"/>
                  </a:lnSpc>
                  <a:spcBef>
                    <a:spcPct val="0"/>
                  </a:spcBef>
                  <a:spcAft>
                    <a:spcPts val="1000"/>
                  </a:spcAft>
                  <a:tabLst/>
                </a:pPr>
                <a:r>
                  <a:rPr kumimoji="0" lang="en-US" sz="1600" b="0" i="0" u="none" strike="noStrike" cap="none" normalizeH="0" baseline="0" dirty="0" smtClean="0">
                    <a:ln>
                      <a:noFill/>
                    </a:ln>
                    <a:solidFill>
                      <a:schemeClr val="tx1"/>
                    </a:solidFill>
                    <a:effectLst/>
                    <a:latin typeface="Calibri" pitchFamily="34" charset="0"/>
                    <a:ea typeface="Arial" pitchFamily="34" charset="0"/>
                    <a:cs typeface="Arial" pitchFamily="34" charset="0"/>
                  </a:rPr>
                  <a:t>Evaluating function</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4809" name="AutoShape 57"/>
              <p:cNvSpPr>
                <a:spLocks noChangeArrowheads="1"/>
              </p:cNvSpPr>
              <p:nvPr/>
            </p:nvSpPr>
            <p:spPr bwMode="auto">
              <a:xfrm rot="5400000">
                <a:off x="3408" y="5006"/>
                <a:ext cx="840" cy="863"/>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74810" name="AutoShape 58"/>
              <p:cNvSpPr>
                <a:spLocks noChangeArrowheads="1"/>
              </p:cNvSpPr>
              <p:nvPr/>
            </p:nvSpPr>
            <p:spPr bwMode="auto">
              <a:xfrm>
                <a:off x="5459" y="5307"/>
                <a:ext cx="495" cy="375"/>
              </a:xfrm>
              <a:prstGeom prst="rightArrow">
                <a:avLst>
                  <a:gd name="adj1" fmla="val 49870"/>
                  <a:gd name="adj2" fmla="val 33067"/>
                </a:avLst>
              </a:pr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74811" name="AutoShape 59"/>
              <p:cNvSpPr>
                <a:spLocks noChangeArrowheads="1"/>
              </p:cNvSpPr>
              <p:nvPr/>
            </p:nvSpPr>
            <p:spPr bwMode="auto">
              <a:xfrm>
                <a:off x="5852" y="4790"/>
                <a:ext cx="1440" cy="1576"/>
              </a:xfrm>
              <a:prstGeom prst="irregularSeal1">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Arial" pitchFamily="34" charset="0"/>
                    <a:cs typeface="Arial" pitchFamily="34" charset="0"/>
                  </a:rPr>
                  <a:t>Fitness error</a:t>
                </a: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grpSp>
      </p:grpSp>
      <p:sp>
        <p:nvSpPr>
          <p:cNvPr id="69" name="ZoneTexte 68"/>
          <p:cNvSpPr txBox="1"/>
          <p:nvPr/>
        </p:nvSpPr>
        <p:spPr>
          <a:xfrm>
            <a:off x="571472" y="3000372"/>
            <a:ext cx="928694" cy="646331"/>
          </a:xfrm>
          <a:prstGeom prst="rect">
            <a:avLst/>
          </a:prstGeom>
          <a:solidFill>
            <a:schemeClr val="bg1"/>
          </a:solidFill>
        </p:spPr>
        <p:txBody>
          <a:bodyPr wrap="square" rtlCol="0">
            <a:spAutoFit/>
          </a:bodyPr>
          <a:lstStyle/>
          <a:p>
            <a:r>
              <a:rPr lang="fr-FR" dirty="0" smtClean="0"/>
              <a:t>Original </a:t>
            </a:r>
            <a:r>
              <a:rPr lang="en-US" dirty="0" smtClean="0"/>
              <a:t>Dataset</a:t>
            </a:r>
            <a:endParaRPr lang="en-US" dirty="0"/>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21</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239169"/>
            <a:ext cx="6221226" cy="546625"/>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VNPD algorithm</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algorithm</a:t>
            </a:r>
          </a:p>
          <a:p>
            <a:pPr marL="0" indent="0" algn="r">
              <a:lnSpc>
                <a:spcPct val="70000"/>
              </a:lnSpc>
              <a:buNone/>
            </a:pPr>
            <a:r>
              <a:rPr lang="en-US" sz="1600" b="1" dirty="0" smtClean="0">
                <a:solidFill>
                  <a:schemeClr val="accent1">
                    <a:lumMod val="40000"/>
                    <a:lumOff val="60000"/>
                  </a:schemeClr>
                </a:solidFill>
              </a:rPr>
              <a:t>VNP 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pic>
        <p:nvPicPr>
          <p:cNvPr id="1026" name="Picture 2"/>
          <p:cNvPicPr>
            <a:picLocks noChangeAspect="1" noChangeArrowheads="1"/>
          </p:cNvPicPr>
          <p:nvPr/>
        </p:nvPicPr>
        <p:blipFill>
          <a:blip r:embed="rId3"/>
          <a:srcRect/>
          <a:stretch>
            <a:fillRect/>
          </a:stretch>
        </p:blipFill>
        <p:spPr bwMode="auto">
          <a:xfrm>
            <a:off x="928688" y="1990724"/>
            <a:ext cx="7643840" cy="3232407"/>
          </a:xfrm>
          <a:prstGeom prst="rect">
            <a:avLst/>
          </a:prstGeom>
          <a:noFill/>
          <a:ln w="9525">
            <a:noFill/>
            <a:miter lim="800000"/>
            <a:headEnd/>
            <a:tailEnd/>
          </a:ln>
          <a:effectLst/>
        </p:spPr>
      </p:pic>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22</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239169"/>
            <a:ext cx="6221226" cy="546625"/>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VNP algorithm</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algorithm</a:t>
            </a:r>
          </a:p>
          <a:p>
            <a:pPr marL="0" indent="0" algn="r">
              <a:lnSpc>
                <a:spcPct val="70000"/>
              </a:lnSpc>
              <a:buNone/>
            </a:pPr>
            <a:r>
              <a:rPr lang="en-US" sz="1600" b="1" dirty="0" smtClean="0">
                <a:solidFill>
                  <a:schemeClr val="accent1">
                    <a:lumMod val="40000"/>
                    <a:lumOff val="60000"/>
                  </a:schemeClr>
                </a:solidFill>
              </a:rPr>
              <a:t>VNP 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pic>
        <p:nvPicPr>
          <p:cNvPr id="2050" name="Picture 2"/>
          <p:cNvPicPr>
            <a:picLocks noChangeAspect="1" noChangeArrowheads="1"/>
          </p:cNvPicPr>
          <p:nvPr/>
        </p:nvPicPr>
        <p:blipFill>
          <a:blip r:embed="rId3"/>
          <a:srcRect/>
          <a:stretch>
            <a:fillRect/>
          </a:stretch>
        </p:blipFill>
        <p:spPr bwMode="auto">
          <a:xfrm>
            <a:off x="742950" y="1152524"/>
            <a:ext cx="8034626" cy="4776805"/>
          </a:xfrm>
          <a:prstGeom prst="rect">
            <a:avLst/>
          </a:prstGeom>
          <a:noFill/>
          <a:ln w="9525">
            <a:noFill/>
            <a:miter lim="800000"/>
            <a:headEnd/>
            <a:tailEnd/>
          </a:ln>
          <a:effectLst/>
        </p:spPr>
      </p:pic>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23</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239169"/>
            <a:ext cx="6221226" cy="546625"/>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Time forecasting problem</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dirty="0" smtClean="0">
                <a:solidFill>
                  <a:schemeClr val="accent1">
                    <a:lumMod val="40000"/>
                    <a:lumOff val="60000"/>
                  </a:schemeClr>
                </a:solidFill>
              </a:rPr>
              <a:t>VNP algorithm</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
        <p:nvSpPr>
          <p:cNvPr id="18" name="Rectangle 17"/>
          <p:cNvSpPr/>
          <p:nvPr/>
        </p:nvSpPr>
        <p:spPr>
          <a:xfrm>
            <a:off x="214282" y="1428736"/>
            <a:ext cx="8643834" cy="4862870"/>
          </a:xfrm>
          <a:prstGeom prst="rect">
            <a:avLst/>
          </a:prstGeom>
          <a:noFill/>
        </p:spPr>
        <p:txBody>
          <a:bodyPr wrap="square">
            <a:spAutoFit/>
          </a:bodyPr>
          <a:lstStyle/>
          <a:p>
            <a:pPr algn="just">
              <a:lnSpc>
                <a:spcPct val="200000"/>
              </a:lnSpc>
              <a:buClr>
                <a:schemeClr val="tx2"/>
              </a:buClr>
              <a:buFont typeface="Wingdings" pitchFamily="2" charset="2"/>
              <a:buChar char="§"/>
            </a:pPr>
            <a:r>
              <a:rPr lang="fr-FR" sz="2000" dirty="0" smtClean="0"/>
              <a:t> </a:t>
            </a:r>
            <a:r>
              <a:rPr lang="en-US" sz="2000" dirty="0" smtClean="0"/>
              <a:t>Time series forecasting is the use of a model to predict future values based on previously observed values. </a:t>
            </a:r>
            <a:endParaRPr lang="fr-FR" sz="2000" dirty="0" smtClean="0"/>
          </a:p>
          <a:p>
            <a:pPr algn="just">
              <a:lnSpc>
                <a:spcPct val="200000"/>
              </a:lnSpc>
              <a:buClr>
                <a:schemeClr val="tx2"/>
              </a:buClr>
              <a:buFont typeface="Wingdings" pitchFamily="2" charset="2"/>
              <a:buChar char="§"/>
            </a:pPr>
            <a:r>
              <a:rPr lang="en-US" sz="2000" dirty="0" smtClean="0"/>
              <a:t> The Mackey-Glass series is based on the Mackey-Glass differential equation (Mackey, 2002).</a:t>
            </a:r>
          </a:p>
          <a:p>
            <a:pPr algn="just">
              <a:lnSpc>
                <a:spcPct val="200000"/>
              </a:lnSpc>
              <a:buClr>
                <a:schemeClr val="tx2"/>
              </a:buClr>
              <a:buFont typeface="Wingdings" pitchFamily="2" charset="2"/>
              <a:buChar char="§"/>
            </a:pPr>
            <a:r>
              <a:rPr lang="en-US" sz="2000" dirty="0" smtClean="0"/>
              <a:t> The gas furnace data of Box and Jenkins was collected from a combustion process of a methane–air mixture (Box and Jenkins, 1976). </a:t>
            </a:r>
          </a:p>
          <a:p>
            <a:pPr algn="just">
              <a:lnSpc>
                <a:spcPct val="200000"/>
              </a:lnSpc>
              <a:buClr>
                <a:schemeClr val="tx2"/>
              </a:buClr>
              <a:buFont typeface="Wingdings" pitchFamily="2" charset="2"/>
              <a:buChar char="§"/>
            </a:pPr>
            <a:r>
              <a:rPr lang="en-US" sz="2000" dirty="0" smtClean="0"/>
              <a:t>  The fitness function is the Root Mean Square Error.</a:t>
            </a:r>
          </a:p>
          <a:p>
            <a:pPr algn="just">
              <a:lnSpc>
                <a:spcPct val="150000"/>
              </a:lnSpc>
              <a:buClr>
                <a:schemeClr val="tx2"/>
              </a:buClr>
              <a:buFont typeface="Wingdings" pitchFamily="2" charset="2"/>
              <a:buChar char="§"/>
            </a:pPr>
            <a:endParaRPr lang="en-US" sz="2000" dirty="0" smtClean="0"/>
          </a:p>
        </p:txBody>
      </p:sp>
      <p:sp>
        <p:nvSpPr>
          <p:cNvPr id="778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77827" name="Rectangle 3"/>
          <p:cNvSpPr>
            <a:spLocks noChangeArrowheads="1"/>
          </p:cNvSpPr>
          <p:nvPr/>
        </p:nvSpPr>
        <p:spPr bwMode="auto">
          <a:xfrm>
            <a:off x="0" y="1200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24</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239169"/>
            <a:ext cx="6221226" cy="546625"/>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Time forecasting problem</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dirty="0" smtClean="0">
                <a:solidFill>
                  <a:schemeClr val="accent1">
                    <a:lumMod val="40000"/>
                    <a:lumOff val="60000"/>
                  </a:schemeClr>
                </a:solidFill>
              </a:rPr>
              <a:t>VNP algorithm</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graphicFrame>
        <p:nvGraphicFramePr>
          <p:cNvPr id="25" name="Tableau 24"/>
          <p:cNvGraphicFramePr>
            <a:graphicFrameLocks noGrp="1"/>
          </p:cNvGraphicFramePr>
          <p:nvPr>
            <p:extLst>
              <p:ext uri="{D42A27DB-BD31-4B8C-83A1-F6EECF244321}">
                <p14:modId xmlns:p14="http://schemas.microsoft.com/office/powerpoint/2010/main" xmlns="" val="2326872645"/>
              </p:ext>
            </p:extLst>
          </p:nvPr>
        </p:nvGraphicFramePr>
        <p:xfrm>
          <a:off x="0" y="1428736"/>
          <a:ext cx="8572528" cy="4114800"/>
        </p:xfrm>
        <a:graphic>
          <a:graphicData uri="http://schemas.openxmlformats.org/drawingml/2006/table">
            <a:tbl>
              <a:tblPr>
                <a:tableStyleId>{5C22544A-7EE6-4342-B048-85BDC9FD1C3A}</a:tableStyleId>
              </a:tblPr>
              <a:tblGrid>
                <a:gridCol w="3875439"/>
                <a:gridCol w="2631006"/>
                <a:gridCol w="2066083"/>
              </a:tblGrid>
              <a:tr h="0">
                <a:tc>
                  <a:txBody>
                    <a:bodyPr/>
                    <a:lstStyle/>
                    <a:p>
                      <a:pPr algn="just">
                        <a:lnSpc>
                          <a:spcPct val="150000"/>
                        </a:lnSpc>
                        <a:spcAft>
                          <a:spcPts val="0"/>
                        </a:spcAft>
                      </a:pPr>
                      <a:r>
                        <a:rPr lang="fr-FR" sz="2000" dirty="0" err="1"/>
                        <a:t>Method</a:t>
                      </a:r>
                      <a:endParaRPr lang="fr-FR" sz="2000" dirty="0">
                        <a:solidFill>
                          <a:srgbClr val="000000"/>
                        </a:solidFill>
                        <a:latin typeface="Times New Roman"/>
                        <a:ea typeface="Calibri"/>
                        <a:cs typeface="Arial"/>
                      </a:endParaRPr>
                    </a:p>
                  </a:txBody>
                  <a:tcPr marL="68580" marR="68580" marT="0" marB="0"/>
                </a:tc>
                <a:tc>
                  <a:txBody>
                    <a:bodyPr/>
                    <a:lstStyle/>
                    <a:p>
                      <a:pPr algn="just">
                        <a:lnSpc>
                          <a:spcPct val="150000"/>
                        </a:lnSpc>
                        <a:spcAft>
                          <a:spcPts val="0"/>
                        </a:spcAft>
                      </a:pPr>
                      <a:r>
                        <a:rPr lang="fr-FR" sz="2000" dirty="0"/>
                        <a:t>Training </a:t>
                      </a:r>
                      <a:r>
                        <a:rPr lang="fr-FR" sz="2000" dirty="0" err="1"/>
                        <a:t>error</a:t>
                      </a:r>
                      <a:r>
                        <a:rPr lang="fr-FR" sz="2000" dirty="0"/>
                        <a:t> RMSE</a:t>
                      </a:r>
                      <a:endParaRPr lang="fr-FR" sz="2000" dirty="0">
                        <a:solidFill>
                          <a:srgbClr val="000000"/>
                        </a:solidFill>
                        <a:latin typeface="Times New Roman"/>
                        <a:ea typeface="Calibri"/>
                        <a:cs typeface="Arial"/>
                      </a:endParaRPr>
                    </a:p>
                  </a:txBody>
                  <a:tcPr marL="68580" marR="68580" marT="0" marB="0"/>
                </a:tc>
                <a:tc>
                  <a:txBody>
                    <a:bodyPr/>
                    <a:lstStyle/>
                    <a:p>
                      <a:pPr algn="just">
                        <a:lnSpc>
                          <a:spcPct val="150000"/>
                        </a:lnSpc>
                        <a:spcAft>
                          <a:spcPts val="0"/>
                        </a:spcAft>
                      </a:pPr>
                      <a:r>
                        <a:rPr lang="fr-FR" sz="2000"/>
                        <a:t>Testing error RMSE</a:t>
                      </a:r>
                      <a:endParaRPr lang="fr-FR" sz="2000">
                        <a:solidFill>
                          <a:srgbClr val="000000"/>
                        </a:solidFill>
                        <a:latin typeface="Times New Roman"/>
                        <a:ea typeface="Calibri"/>
                        <a:cs typeface="Arial"/>
                      </a:endParaRPr>
                    </a:p>
                  </a:txBody>
                  <a:tcPr marL="68580" marR="68580" marT="0" marB="0"/>
                </a:tc>
              </a:tr>
              <a:tr h="0">
                <a:tc>
                  <a:txBody>
                    <a:bodyPr/>
                    <a:lstStyle/>
                    <a:p>
                      <a:pPr algn="just">
                        <a:lnSpc>
                          <a:spcPct val="150000"/>
                        </a:lnSpc>
                        <a:spcAft>
                          <a:spcPts val="0"/>
                        </a:spcAft>
                      </a:pPr>
                      <a:r>
                        <a:rPr lang="fr-FR" sz="2000" dirty="0"/>
                        <a:t>PSO BBFN</a:t>
                      </a:r>
                      <a:endParaRPr lang="fr-FR" sz="2000"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____</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0.027</a:t>
                      </a:r>
                      <a:endParaRPr lang="fr-FR" sz="2000">
                        <a:solidFill>
                          <a:srgbClr val="000000"/>
                        </a:solidFill>
                        <a:latin typeface="Times New Roman"/>
                        <a:ea typeface="Calibri"/>
                        <a:cs typeface="Arial"/>
                      </a:endParaRPr>
                    </a:p>
                  </a:txBody>
                  <a:tcPr marL="68580" marR="68580" marT="0" marB="0"/>
                </a:tc>
              </a:tr>
              <a:tr h="0">
                <a:tc>
                  <a:txBody>
                    <a:bodyPr/>
                    <a:lstStyle/>
                    <a:p>
                      <a:pPr algn="just">
                        <a:lnSpc>
                          <a:spcPct val="150000"/>
                        </a:lnSpc>
                        <a:spcAft>
                          <a:spcPts val="0"/>
                        </a:spcAft>
                      </a:pPr>
                      <a:r>
                        <a:rPr lang="fr-FR" sz="2000" dirty="0"/>
                        <a:t>HMDDE–BBFNN </a:t>
                      </a:r>
                      <a:endParaRPr lang="fr-FR" sz="2000"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0.0094</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0.0170</a:t>
                      </a:r>
                      <a:endParaRPr lang="fr-FR" sz="2000">
                        <a:solidFill>
                          <a:srgbClr val="000000"/>
                        </a:solidFill>
                        <a:latin typeface="Times New Roman"/>
                        <a:ea typeface="Calibri"/>
                        <a:cs typeface="Arial"/>
                      </a:endParaRPr>
                    </a:p>
                  </a:txBody>
                  <a:tcPr marL="68580" marR="68580" marT="0" marB="0"/>
                </a:tc>
              </a:tr>
              <a:tr h="0">
                <a:tc>
                  <a:txBody>
                    <a:bodyPr/>
                    <a:lstStyle/>
                    <a:p>
                      <a:pPr algn="just">
                        <a:lnSpc>
                          <a:spcPct val="150000"/>
                        </a:lnSpc>
                        <a:spcAft>
                          <a:spcPts val="0"/>
                        </a:spcAft>
                      </a:pPr>
                      <a:r>
                        <a:rPr lang="fr-FR" sz="2000" dirty="0" err="1"/>
                        <a:t>Classical</a:t>
                      </a:r>
                      <a:r>
                        <a:rPr lang="fr-FR" sz="2000" dirty="0"/>
                        <a:t> RBF </a:t>
                      </a:r>
                      <a:endParaRPr lang="fr-FR" sz="2000"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dirty="0"/>
                        <a:t>0.0096</a:t>
                      </a:r>
                      <a:endParaRPr lang="fr-FR" sz="2000"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0.0114</a:t>
                      </a:r>
                      <a:endParaRPr lang="fr-FR" sz="2000">
                        <a:solidFill>
                          <a:srgbClr val="000000"/>
                        </a:solidFill>
                        <a:latin typeface="Times New Roman"/>
                        <a:ea typeface="Calibri"/>
                        <a:cs typeface="Arial"/>
                      </a:endParaRPr>
                    </a:p>
                  </a:txBody>
                  <a:tcPr marL="68580" marR="68580" marT="0" marB="0"/>
                </a:tc>
              </a:tr>
              <a:tr h="0">
                <a:tc>
                  <a:txBody>
                    <a:bodyPr/>
                    <a:lstStyle/>
                    <a:p>
                      <a:pPr algn="just">
                        <a:lnSpc>
                          <a:spcPct val="150000"/>
                        </a:lnSpc>
                        <a:spcAft>
                          <a:spcPts val="0"/>
                        </a:spcAft>
                      </a:pPr>
                      <a:r>
                        <a:rPr lang="fr-FR" sz="2000"/>
                        <a:t>CPSO</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dirty="0"/>
                        <a:t>0.0199</a:t>
                      </a:r>
                      <a:endParaRPr lang="fr-FR" sz="2000"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0.0322</a:t>
                      </a:r>
                      <a:endParaRPr lang="fr-FR" sz="2000">
                        <a:solidFill>
                          <a:srgbClr val="000000"/>
                        </a:solidFill>
                        <a:latin typeface="Times New Roman"/>
                        <a:ea typeface="Calibri"/>
                        <a:cs typeface="Arial"/>
                      </a:endParaRPr>
                    </a:p>
                  </a:txBody>
                  <a:tcPr marL="68580" marR="68580" marT="0" marB="0"/>
                </a:tc>
              </a:tr>
              <a:tr h="0">
                <a:tc>
                  <a:txBody>
                    <a:bodyPr/>
                    <a:lstStyle/>
                    <a:p>
                      <a:pPr algn="just">
                        <a:lnSpc>
                          <a:spcPct val="150000"/>
                        </a:lnSpc>
                        <a:spcAft>
                          <a:spcPts val="0"/>
                        </a:spcAft>
                      </a:pPr>
                      <a:r>
                        <a:rPr lang="fr-FR" sz="2000"/>
                        <a:t>HCMSPSO</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0.0095</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dirty="0"/>
                        <a:t>0.0208</a:t>
                      </a:r>
                      <a:endParaRPr lang="fr-FR" sz="2000" dirty="0">
                        <a:solidFill>
                          <a:srgbClr val="000000"/>
                        </a:solidFill>
                        <a:latin typeface="Times New Roman"/>
                        <a:ea typeface="Calibri"/>
                        <a:cs typeface="Arial"/>
                      </a:endParaRPr>
                    </a:p>
                  </a:txBody>
                  <a:tcPr marL="68580" marR="68580" marT="0" marB="0"/>
                </a:tc>
              </a:tr>
              <a:tr h="0">
                <a:tc>
                  <a:txBody>
                    <a:bodyPr/>
                    <a:lstStyle/>
                    <a:p>
                      <a:pPr algn="just">
                        <a:lnSpc>
                          <a:spcPct val="150000"/>
                        </a:lnSpc>
                        <a:spcAft>
                          <a:spcPts val="0"/>
                        </a:spcAft>
                      </a:pPr>
                      <a:r>
                        <a:rPr lang="fr-FR" sz="2000"/>
                        <a:t>FBBFNT</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0.0061</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0.0068</a:t>
                      </a:r>
                      <a:endParaRPr lang="fr-FR" sz="2000">
                        <a:solidFill>
                          <a:srgbClr val="000000"/>
                        </a:solidFill>
                        <a:latin typeface="Times New Roman"/>
                        <a:ea typeface="Calibri"/>
                        <a:cs typeface="Arial"/>
                      </a:endParaRPr>
                    </a:p>
                  </a:txBody>
                  <a:tcPr marL="68580" marR="68580" marT="0" marB="0"/>
                </a:tc>
              </a:tr>
              <a:tr h="0">
                <a:tc>
                  <a:txBody>
                    <a:bodyPr/>
                    <a:lstStyle/>
                    <a:p>
                      <a:pPr algn="just">
                        <a:lnSpc>
                          <a:spcPct val="150000"/>
                        </a:lnSpc>
                        <a:spcAft>
                          <a:spcPts val="0"/>
                        </a:spcAft>
                      </a:pPr>
                      <a:r>
                        <a:rPr lang="fr-FR" sz="2000" b="1" dirty="0" smtClean="0"/>
                        <a:t>VNP</a:t>
                      </a:r>
                      <a:endParaRPr lang="fr-FR" sz="2000" b="1"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b="1"/>
                        <a:t>0.0021</a:t>
                      </a:r>
                      <a:endParaRPr lang="fr-FR" sz="2000" b="1">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b="1" dirty="0"/>
                        <a:t>0.0042</a:t>
                      </a:r>
                      <a:endParaRPr lang="fr-FR" sz="2000" b="1" dirty="0">
                        <a:solidFill>
                          <a:srgbClr val="000000"/>
                        </a:solidFill>
                        <a:latin typeface="Times New Roman"/>
                        <a:ea typeface="Calibri"/>
                        <a:cs typeface="Arial"/>
                      </a:endParaRPr>
                    </a:p>
                  </a:txBody>
                  <a:tcPr marL="68580" marR="68580" marT="0" marB="0"/>
                </a:tc>
              </a:tr>
            </a:tbl>
          </a:graphicData>
        </a:graphic>
      </p:graphicFrame>
      <p:sp>
        <p:nvSpPr>
          <p:cNvPr id="26" name="Rectangle 25"/>
          <p:cNvSpPr/>
          <p:nvPr/>
        </p:nvSpPr>
        <p:spPr>
          <a:xfrm>
            <a:off x="2786050" y="5715016"/>
            <a:ext cx="3791231" cy="461665"/>
          </a:xfrm>
          <a:prstGeom prst="rect">
            <a:avLst/>
          </a:prstGeom>
        </p:spPr>
        <p:txBody>
          <a:bodyPr wrap="none">
            <a:spAutoFit/>
          </a:bodyPr>
          <a:lstStyle/>
          <a:p>
            <a:r>
              <a:rPr lang="en-US" sz="2400" dirty="0" smtClean="0"/>
              <a:t>Mackey-Glass dataset results</a:t>
            </a:r>
            <a:endParaRPr lang="fr-FR" sz="2400" dirty="0"/>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25</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239169"/>
            <a:ext cx="6221226" cy="546625"/>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Time forecasting problem</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dirty="0" smtClean="0">
                <a:solidFill>
                  <a:schemeClr val="accent1">
                    <a:lumMod val="40000"/>
                    <a:lumOff val="60000"/>
                  </a:schemeClr>
                </a:solidFill>
              </a:rPr>
              <a:t>VNP algorithm</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graphicFrame>
        <p:nvGraphicFramePr>
          <p:cNvPr id="17" name="Tableau 16"/>
          <p:cNvGraphicFramePr>
            <a:graphicFrameLocks noGrp="1"/>
          </p:cNvGraphicFramePr>
          <p:nvPr/>
        </p:nvGraphicFramePr>
        <p:xfrm>
          <a:off x="2143108" y="1900246"/>
          <a:ext cx="4857784" cy="2743200"/>
        </p:xfrm>
        <a:graphic>
          <a:graphicData uri="http://schemas.openxmlformats.org/drawingml/2006/table">
            <a:tbl>
              <a:tblPr>
                <a:tableStyleId>{5C22544A-7EE6-4342-B048-85BDC9FD1C3A}</a:tableStyleId>
              </a:tblPr>
              <a:tblGrid>
                <a:gridCol w="1785950"/>
                <a:gridCol w="3071834"/>
              </a:tblGrid>
              <a:tr h="0">
                <a:tc>
                  <a:txBody>
                    <a:bodyPr/>
                    <a:lstStyle/>
                    <a:p>
                      <a:pPr algn="just">
                        <a:lnSpc>
                          <a:spcPct val="150000"/>
                        </a:lnSpc>
                        <a:spcAft>
                          <a:spcPts val="0"/>
                        </a:spcAft>
                      </a:pPr>
                      <a:r>
                        <a:rPr lang="en-US" sz="2400" dirty="0"/>
                        <a:t>Methods</a:t>
                      </a:r>
                      <a:endParaRPr lang="fr-FR" sz="2400" dirty="0">
                        <a:solidFill>
                          <a:srgbClr val="000000"/>
                        </a:solidFill>
                        <a:latin typeface="Times New Roman"/>
                        <a:ea typeface="Calibri"/>
                        <a:cs typeface="Arial"/>
                      </a:endParaRPr>
                    </a:p>
                  </a:txBody>
                  <a:tcPr marL="68580" marR="68580" marT="0" marB="0"/>
                </a:tc>
                <a:tc>
                  <a:txBody>
                    <a:bodyPr/>
                    <a:lstStyle/>
                    <a:p>
                      <a:pPr algn="just">
                        <a:lnSpc>
                          <a:spcPct val="150000"/>
                        </a:lnSpc>
                        <a:spcAft>
                          <a:spcPts val="0"/>
                        </a:spcAft>
                      </a:pPr>
                      <a:r>
                        <a:rPr lang="en-US" sz="2400" dirty="0"/>
                        <a:t>Prediction error RMSE </a:t>
                      </a:r>
                      <a:endParaRPr lang="fr-FR" sz="2400" dirty="0">
                        <a:solidFill>
                          <a:srgbClr val="000000"/>
                        </a:solidFill>
                        <a:latin typeface="Times New Roman"/>
                        <a:ea typeface="Calibri"/>
                        <a:cs typeface="Arial"/>
                      </a:endParaRPr>
                    </a:p>
                  </a:txBody>
                  <a:tcPr marL="68580" marR="68580" marT="0" marB="0"/>
                </a:tc>
              </a:tr>
              <a:tr h="0">
                <a:tc>
                  <a:txBody>
                    <a:bodyPr/>
                    <a:lstStyle/>
                    <a:p>
                      <a:pPr algn="just">
                        <a:lnSpc>
                          <a:spcPct val="150000"/>
                        </a:lnSpc>
                        <a:spcAft>
                          <a:spcPts val="0"/>
                        </a:spcAft>
                      </a:pPr>
                      <a:r>
                        <a:rPr lang="en-US" sz="2400" dirty="0"/>
                        <a:t>ODE</a:t>
                      </a:r>
                      <a:endParaRPr lang="fr-FR" sz="2400"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en-US" sz="2400" dirty="0"/>
                        <a:t>0.5132</a:t>
                      </a:r>
                      <a:endParaRPr lang="fr-FR" sz="2400" dirty="0">
                        <a:solidFill>
                          <a:srgbClr val="000000"/>
                        </a:solidFill>
                        <a:latin typeface="Times New Roman"/>
                        <a:ea typeface="Calibri"/>
                        <a:cs typeface="Arial"/>
                      </a:endParaRPr>
                    </a:p>
                  </a:txBody>
                  <a:tcPr marL="68580" marR="68580" marT="0" marB="0"/>
                </a:tc>
              </a:tr>
              <a:tr h="0">
                <a:tc>
                  <a:txBody>
                    <a:bodyPr/>
                    <a:lstStyle/>
                    <a:p>
                      <a:pPr algn="just">
                        <a:lnSpc>
                          <a:spcPct val="150000"/>
                        </a:lnSpc>
                        <a:spcAft>
                          <a:spcPts val="0"/>
                        </a:spcAft>
                      </a:pPr>
                      <a:r>
                        <a:rPr lang="en-US" sz="2400" dirty="0"/>
                        <a:t>HHMDDE</a:t>
                      </a:r>
                      <a:endParaRPr lang="fr-FR" sz="2400"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en-US" sz="2400" dirty="0"/>
                        <a:t>0.3745</a:t>
                      </a:r>
                      <a:endParaRPr lang="fr-FR" sz="2400" dirty="0">
                        <a:solidFill>
                          <a:srgbClr val="000000"/>
                        </a:solidFill>
                        <a:latin typeface="Times New Roman"/>
                        <a:ea typeface="Calibri"/>
                        <a:cs typeface="Arial"/>
                      </a:endParaRPr>
                    </a:p>
                  </a:txBody>
                  <a:tcPr marL="68580" marR="68580" marT="0" marB="0"/>
                </a:tc>
              </a:tr>
              <a:tr h="0">
                <a:tc>
                  <a:txBody>
                    <a:bodyPr/>
                    <a:lstStyle/>
                    <a:p>
                      <a:pPr algn="just">
                        <a:lnSpc>
                          <a:spcPct val="150000"/>
                        </a:lnSpc>
                        <a:spcAft>
                          <a:spcPts val="0"/>
                        </a:spcAft>
                      </a:pPr>
                      <a:r>
                        <a:rPr lang="en-US" sz="2400" dirty="0"/>
                        <a:t>FBBFNT</a:t>
                      </a:r>
                      <a:endParaRPr lang="fr-FR" sz="2400"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en-US" sz="2400" dirty="0"/>
                        <a:t>0.0047</a:t>
                      </a:r>
                      <a:endParaRPr lang="fr-FR" sz="2400" dirty="0">
                        <a:solidFill>
                          <a:srgbClr val="000000"/>
                        </a:solidFill>
                        <a:latin typeface="Times New Roman"/>
                        <a:ea typeface="Calibri"/>
                        <a:cs typeface="Arial"/>
                      </a:endParaRPr>
                    </a:p>
                  </a:txBody>
                  <a:tcPr marL="68580" marR="68580" marT="0" marB="0"/>
                </a:tc>
              </a:tr>
              <a:tr h="0">
                <a:tc>
                  <a:txBody>
                    <a:bodyPr/>
                    <a:lstStyle/>
                    <a:p>
                      <a:pPr algn="just">
                        <a:lnSpc>
                          <a:spcPct val="150000"/>
                        </a:lnSpc>
                        <a:spcAft>
                          <a:spcPts val="0"/>
                        </a:spcAft>
                      </a:pPr>
                      <a:r>
                        <a:rPr lang="en-US" sz="2400" b="1" dirty="0" smtClean="0"/>
                        <a:t>VNP</a:t>
                      </a:r>
                      <a:endParaRPr lang="fr-FR" sz="2400" b="1"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en-US" sz="2400" b="1" dirty="0"/>
                        <a:t>0.0038</a:t>
                      </a:r>
                      <a:endParaRPr lang="fr-FR" sz="2400" b="1" dirty="0">
                        <a:solidFill>
                          <a:srgbClr val="000000"/>
                        </a:solidFill>
                        <a:latin typeface="Times New Roman"/>
                        <a:ea typeface="Calibri"/>
                        <a:cs typeface="Arial"/>
                      </a:endParaRPr>
                    </a:p>
                  </a:txBody>
                  <a:tcPr marL="68580" marR="68580" marT="0" marB="0"/>
                </a:tc>
              </a:tr>
            </a:tbl>
          </a:graphicData>
        </a:graphic>
      </p:graphicFrame>
      <p:sp>
        <p:nvSpPr>
          <p:cNvPr id="19" name="Rectangle 18"/>
          <p:cNvSpPr/>
          <p:nvPr/>
        </p:nvSpPr>
        <p:spPr>
          <a:xfrm>
            <a:off x="2571736" y="4857760"/>
            <a:ext cx="4053546" cy="461665"/>
          </a:xfrm>
          <a:prstGeom prst="rect">
            <a:avLst/>
          </a:prstGeom>
        </p:spPr>
        <p:txBody>
          <a:bodyPr wrap="none">
            <a:spAutoFit/>
          </a:bodyPr>
          <a:lstStyle/>
          <a:p>
            <a:r>
              <a:rPr lang="en-US" sz="2400" dirty="0" smtClean="0"/>
              <a:t>Box and Jenkins dataset results</a:t>
            </a:r>
            <a:endParaRPr lang="fr-FR" sz="2400" dirty="0"/>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26</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239169"/>
            <a:ext cx="6221226" cy="546625"/>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Classification problem</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dirty="0" smtClean="0">
                <a:solidFill>
                  <a:schemeClr val="accent1">
                    <a:lumMod val="40000"/>
                    <a:lumOff val="60000"/>
                  </a:schemeClr>
                </a:solidFill>
              </a:rPr>
              <a:t>VNP algorithm</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
        <p:nvSpPr>
          <p:cNvPr id="18" name="Rectangle 17"/>
          <p:cNvSpPr/>
          <p:nvPr/>
        </p:nvSpPr>
        <p:spPr>
          <a:xfrm>
            <a:off x="214282" y="1785926"/>
            <a:ext cx="8643834" cy="3170099"/>
          </a:xfrm>
          <a:prstGeom prst="rect">
            <a:avLst/>
          </a:prstGeom>
          <a:noFill/>
        </p:spPr>
        <p:txBody>
          <a:bodyPr wrap="square">
            <a:spAutoFit/>
          </a:bodyPr>
          <a:lstStyle/>
          <a:p>
            <a:pPr algn="just">
              <a:lnSpc>
                <a:spcPct val="200000"/>
              </a:lnSpc>
              <a:buClr>
                <a:schemeClr val="tx2"/>
              </a:buClr>
              <a:buFont typeface="Wingdings" pitchFamily="2" charset="2"/>
              <a:buChar char="§"/>
            </a:pPr>
            <a:r>
              <a:rPr lang="fr-FR" sz="2000" dirty="0" smtClean="0"/>
              <a:t> </a:t>
            </a:r>
            <a:r>
              <a:rPr lang="en-US" sz="2000" dirty="0" smtClean="0"/>
              <a:t>Classification consists on predicting the appropriate class of an input vector based on a set of attributes.</a:t>
            </a:r>
            <a:endParaRPr lang="fr-FR" sz="2000" dirty="0" smtClean="0"/>
          </a:p>
          <a:p>
            <a:pPr algn="just">
              <a:lnSpc>
                <a:spcPct val="200000"/>
              </a:lnSpc>
              <a:buClr>
                <a:schemeClr val="tx2"/>
              </a:buClr>
              <a:buFont typeface="Wingdings" pitchFamily="2" charset="2"/>
              <a:buChar char="§"/>
            </a:pPr>
            <a:r>
              <a:rPr lang="en-US" sz="2000" dirty="0" smtClean="0"/>
              <a:t> We choose five datasets of radically different nature which are the Iris, Wine, </a:t>
            </a:r>
            <a:r>
              <a:rPr lang="en-US" sz="2000" dirty="0" err="1" smtClean="0"/>
              <a:t>Statlog</a:t>
            </a:r>
            <a:r>
              <a:rPr lang="en-US" sz="2000" dirty="0" smtClean="0"/>
              <a:t>, Glass identification and Yeast datasets</a:t>
            </a:r>
          </a:p>
          <a:p>
            <a:pPr algn="just">
              <a:lnSpc>
                <a:spcPct val="200000"/>
              </a:lnSpc>
              <a:buClr>
                <a:schemeClr val="tx2"/>
              </a:buClr>
              <a:buFont typeface="Wingdings" pitchFamily="2" charset="2"/>
              <a:buChar char="§"/>
            </a:pPr>
            <a:r>
              <a:rPr lang="en-US" sz="2000" dirty="0" smtClean="0"/>
              <a:t> The performance measure is the Accuracy</a:t>
            </a:r>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27</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239169"/>
            <a:ext cx="6221226" cy="546625"/>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Classification problem</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dirty="0" smtClean="0">
                <a:solidFill>
                  <a:schemeClr val="accent1">
                    <a:lumMod val="40000"/>
                    <a:lumOff val="60000"/>
                  </a:schemeClr>
                </a:solidFill>
              </a:rPr>
              <a:t>VNP algorithm</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
        <p:nvSpPr>
          <p:cNvPr id="26" name="Rectangle 25"/>
          <p:cNvSpPr/>
          <p:nvPr/>
        </p:nvSpPr>
        <p:spPr>
          <a:xfrm>
            <a:off x="3097489" y="5000636"/>
            <a:ext cx="3117585" cy="461665"/>
          </a:xfrm>
          <a:prstGeom prst="rect">
            <a:avLst/>
          </a:prstGeom>
        </p:spPr>
        <p:txBody>
          <a:bodyPr wrap="none">
            <a:spAutoFit/>
          </a:bodyPr>
          <a:lstStyle/>
          <a:p>
            <a:r>
              <a:rPr lang="en-US" sz="2400" dirty="0" smtClean="0"/>
              <a:t>Datasets characteristics</a:t>
            </a:r>
            <a:endParaRPr lang="fr-FR" sz="2400" dirty="0"/>
          </a:p>
        </p:txBody>
      </p:sp>
      <p:graphicFrame>
        <p:nvGraphicFramePr>
          <p:cNvPr id="18" name="Tableau 17"/>
          <p:cNvGraphicFramePr>
            <a:graphicFrameLocks noGrp="1"/>
          </p:cNvGraphicFramePr>
          <p:nvPr/>
        </p:nvGraphicFramePr>
        <p:xfrm>
          <a:off x="500034" y="1600200"/>
          <a:ext cx="8191535" cy="3228972"/>
        </p:xfrm>
        <a:graphic>
          <a:graphicData uri="http://schemas.openxmlformats.org/drawingml/2006/table">
            <a:tbl>
              <a:tblPr>
                <a:tableStyleId>{7DF18680-E054-41AD-8BC1-D1AEF772440D}</a:tableStyleId>
              </a:tblPr>
              <a:tblGrid>
                <a:gridCol w="1857388"/>
                <a:gridCol w="1419226"/>
                <a:gridCol w="1638307"/>
                <a:gridCol w="1638307"/>
                <a:gridCol w="1638307"/>
              </a:tblGrid>
              <a:tr h="375403">
                <a:tc>
                  <a:txBody>
                    <a:bodyPr/>
                    <a:lstStyle/>
                    <a:p>
                      <a:pPr>
                        <a:lnSpc>
                          <a:spcPct val="150000"/>
                        </a:lnSpc>
                        <a:spcAft>
                          <a:spcPts val="0"/>
                        </a:spcAft>
                      </a:pPr>
                      <a:r>
                        <a:rPr lang="en-US" sz="2000" b="1" dirty="0"/>
                        <a:t>Datasets</a:t>
                      </a:r>
                      <a:endParaRPr lang="fr-FR" sz="2000" b="1" dirty="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b="1"/>
                        <a:t>Classes</a:t>
                      </a:r>
                      <a:endParaRPr lang="fr-FR" sz="2000" b="1">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b="1"/>
                        <a:t>Attributes</a:t>
                      </a:r>
                      <a:endParaRPr lang="fr-FR" sz="2000" b="1">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b="1" dirty="0"/>
                        <a:t>Type</a:t>
                      </a:r>
                      <a:endParaRPr lang="fr-FR" sz="2000" b="1" dirty="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b="1" dirty="0"/>
                        <a:t>Instances</a:t>
                      </a:r>
                      <a:endParaRPr lang="fr-FR" sz="2000" b="1" dirty="0">
                        <a:solidFill>
                          <a:srgbClr val="000000"/>
                        </a:solidFill>
                        <a:latin typeface="Times New Roman"/>
                        <a:ea typeface="Calibri"/>
                        <a:cs typeface="Arial"/>
                      </a:endParaRPr>
                    </a:p>
                  </a:txBody>
                  <a:tcPr marL="68580" marR="68580" marT="0" marB="0"/>
                </a:tc>
              </a:tr>
              <a:tr h="426526">
                <a:tc>
                  <a:txBody>
                    <a:bodyPr/>
                    <a:lstStyle/>
                    <a:p>
                      <a:pPr>
                        <a:lnSpc>
                          <a:spcPct val="150000"/>
                        </a:lnSpc>
                        <a:spcAft>
                          <a:spcPts val="0"/>
                        </a:spcAft>
                      </a:pPr>
                      <a:r>
                        <a:rPr lang="en-US" sz="2000" dirty="0"/>
                        <a:t>Iris</a:t>
                      </a:r>
                      <a:endParaRPr lang="fr-FR" sz="2000" dirty="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dirty="0"/>
                        <a:t>3</a:t>
                      </a:r>
                      <a:endParaRPr lang="fr-FR" sz="2000" dirty="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dirty="0"/>
                        <a:t>4</a:t>
                      </a:r>
                      <a:endParaRPr lang="fr-FR" sz="2000" dirty="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dirty="0"/>
                        <a:t>Real</a:t>
                      </a:r>
                      <a:endParaRPr lang="fr-FR" sz="2000" dirty="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a:t>150</a:t>
                      </a:r>
                      <a:endParaRPr lang="fr-FR" sz="2000">
                        <a:solidFill>
                          <a:srgbClr val="000000"/>
                        </a:solidFill>
                        <a:latin typeface="Times New Roman"/>
                        <a:ea typeface="Calibri"/>
                        <a:cs typeface="Arial"/>
                      </a:endParaRPr>
                    </a:p>
                  </a:txBody>
                  <a:tcPr marL="68580" marR="68580" marT="0" marB="0"/>
                </a:tc>
              </a:tr>
              <a:tr h="485772">
                <a:tc>
                  <a:txBody>
                    <a:bodyPr/>
                    <a:lstStyle/>
                    <a:p>
                      <a:pPr>
                        <a:lnSpc>
                          <a:spcPct val="150000"/>
                        </a:lnSpc>
                        <a:spcAft>
                          <a:spcPts val="0"/>
                        </a:spcAft>
                      </a:pPr>
                      <a:r>
                        <a:rPr lang="en-US" sz="2000" dirty="0" err="1" smtClean="0"/>
                        <a:t>Statlog</a:t>
                      </a:r>
                      <a:r>
                        <a:rPr lang="en-US" sz="2000" dirty="0" smtClean="0"/>
                        <a:t> </a:t>
                      </a:r>
                      <a:endParaRPr lang="fr-FR" sz="2000" dirty="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dirty="0"/>
                        <a:t>4</a:t>
                      </a:r>
                      <a:endParaRPr lang="fr-FR" sz="2000" dirty="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a:t>18</a:t>
                      </a:r>
                      <a:endParaRPr lang="fr-FR" sz="200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a:t>Integer</a:t>
                      </a:r>
                      <a:endParaRPr lang="fr-FR" sz="200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a:t>946</a:t>
                      </a:r>
                      <a:endParaRPr lang="fr-FR" sz="2000">
                        <a:solidFill>
                          <a:srgbClr val="000000"/>
                        </a:solidFill>
                        <a:latin typeface="Times New Roman"/>
                        <a:ea typeface="Calibri"/>
                        <a:cs typeface="Arial"/>
                      </a:endParaRPr>
                    </a:p>
                  </a:txBody>
                  <a:tcPr marL="68580" marR="68580" marT="0" marB="0"/>
                </a:tc>
              </a:tr>
              <a:tr h="426526">
                <a:tc>
                  <a:txBody>
                    <a:bodyPr/>
                    <a:lstStyle/>
                    <a:p>
                      <a:pPr>
                        <a:lnSpc>
                          <a:spcPct val="150000"/>
                        </a:lnSpc>
                        <a:spcAft>
                          <a:spcPts val="0"/>
                        </a:spcAft>
                      </a:pPr>
                      <a:r>
                        <a:rPr lang="en-US" sz="2000"/>
                        <a:t>Yeast</a:t>
                      </a:r>
                      <a:endParaRPr lang="fr-FR" sz="200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dirty="0"/>
                        <a:t>10</a:t>
                      </a:r>
                      <a:endParaRPr lang="fr-FR" sz="2000" dirty="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dirty="0"/>
                        <a:t>8</a:t>
                      </a:r>
                      <a:endParaRPr lang="fr-FR" sz="2000" dirty="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a:t>Real</a:t>
                      </a:r>
                      <a:endParaRPr lang="fr-FR" sz="200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a:t>1484</a:t>
                      </a:r>
                      <a:endParaRPr lang="fr-FR" sz="2000">
                        <a:solidFill>
                          <a:srgbClr val="000000"/>
                        </a:solidFill>
                        <a:latin typeface="Times New Roman"/>
                        <a:ea typeface="Calibri"/>
                        <a:cs typeface="Arial"/>
                      </a:endParaRPr>
                    </a:p>
                  </a:txBody>
                  <a:tcPr marL="68580" marR="68580" marT="0" marB="0"/>
                </a:tc>
              </a:tr>
              <a:tr h="426526">
                <a:tc>
                  <a:txBody>
                    <a:bodyPr/>
                    <a:lstStyle/>
                    <a:p>
                      <a:pPr>
                        <a:lnSpc>
                          <a:spcPct val="150000"/>
                        </a:lnSpc>
                        <a:spcAft>
                          <a:spcPts val="0"/>
                        </a:spcAft>
                      </a:pPr>
                      <a:r>
                        <a:rPr lang="en-US" sz="2000"/>
                        <a:t>Wine</a:t>
                      </a:r>
                      <a:endParaRPr lang="fr-FR" sz="200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a:t>3</a:t>
                      </a:r>
                      <a:endParaRPr lang="fr-FR" sz="200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dirty="0"/>
                        <a:t>13</a:t>
                      </a:r>
                      <a:endParaRPr lang="fr-FR" sz="2000" dirty="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a:t>Integer, Real</a:t>
                      </a:r>
                      <a:endParaRPr lang="fr-FR" sz="200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a:t>178</a:t>
                      </a:r>
                      <a:endParaRPr lang="fr-FR" sz="2000">
                        <a:solidFill>
                          <a:srgbClr val="000000"/>
                        </a:solidFill>
                        <a:latin typeface="Times New Roman"/>
                        <a:ea typeface="Calibri"/>
                        <a:cs typeface="Arial"/>
                      </a:endParaRPr>
                    </a:p>
                  </a:txBody>
                  <a:tcPr marL="68580" marR="68580" marT="0" marB="0"/>
                </a:tc>
              </a:tr>
              <a:tr h="853053">
                <a:tc>
                  <a:txBody>
                    <a:bodyPr/>
                    <a:lstStyle/>
                    <a:p>
                      <a:pPr>
                        <a:lnSpc>
                          <a:spcPct val="150000"/>
                        </a:lnSpc>
                        <a:spcAft>
                          <a:spcPts val="0"/>
                        </a:spcAft>
                      </a:pPr>
                      <a:r>
                        <a:rPr lang="en-US" sz="2000" dirty="0"/>
                        <a:t>Glass identification</a:t>
                      </a:r>
                      <a:endParaRPr lang="fr-FR" sz="2000" dirty="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dirty="0"/>
                        <a:t>6</a:t>
                      </a:r>
                      <a:endParaRPr lang="fr-FR" sz="2000" dirty="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dirty="0"/>
                        <a:t>10</a:t>
                      </a:r>
                      <a:endParaRPr lang="fr-FR" sz="2000" dirty="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dirty="0"/>
                        <a:t>Real</a:t>
                      </a:r>
                      <a:endParaRPr lang="fr-FR" sz="2000" dirty="0">
                        <a:solidFill>
                          <a:srgbClr val="000000"/>
                        </a:solidFill>
                        <a:latin typeface="Times New Roman"/>
                        <a:ea typeface="Calibri"/>
                        <a:cs typeface="Arial"/>
                      </a:endParaRPr>
                    </a:p>
                  </a:txBody>
                  <a:tcPr marL="68580" marR="68580" marT="0" marB="0"/>
                </a:tc>
                <a:tc>
                  <a:txBody>
                    <a:bodyPr/>
                    <a:lstStyle/>
                    <a:p>
                      <a:pPr>
                        <a:lnSpc>
                          <a:spcPct val="150000"/>
                        </a:lnSpc>
                        <a:spcAft>
                          <a:spcPts val="0"/>
                        </a:spcAft>
                      </a:pPr>
                      <a:r>
                        <a:rPr lang="en-US" sz="2000" dirty="0"/>
                        <a:t>214</a:t>
                      </a:r>
                      <a:endParaRPr lang="fr-FR" sz="2000" dirty="0">
                        <a:solidFill>
                          <a:srgbClr val="000000"/>
                        </a:solidFill>
                        <a:latin typeface="Times New Roman"/>
                        <a:ea typeface="Calibri"/>
                        <a:cs typeface="Arial"/>
                      </a:endParaRPr>
                    </a:p>
                  </a:txBody>
                  <a:tcPr marL="68580" marR="68580" marT="0" marB="0"/>
                </a:tc>
              </a:tr>
            </a:tbl>
          </a:graphicData>
        </a:graphic>
      </p:graphicFrame>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28</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239169"/>
            <a:ext cx="6221226" cy="546625"/>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Classification problem</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dirty="0" smtClean="0">
                <a:solidFill>
                  <a:schemeClr val="accent1">
                    <a:lumMod val="40000"/>
                    <a:lumOff val="60000"/>
                  </a:schemeClr>
                </a:solidFill>
              </a:rPr>
              <a:t>VNP algorithm</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
        <p:nvSpPr>
          <p:cNvPr id="26" name="Rectangle 25"/>
          <p:cNvSpPr/>
          <p:nvPr/>
        </p:nvSpPr>
        <p:spPr>
          <a:xfrm>
            <a:off x="3143240" y="4572008"/>
            <a:ext cx="2712730" cy="461665"/>
          </a:xfrm>
          <a:prstGeom prst="rect">
            <a:avLst/>
          </a:prstGeom>
        </p:spPr>
        <p:txBody>
          <a:bodyPr wrap="none">
            <a:spAutoFit/>
          </a:bodyPr>
          <a:lstStyle/>
          <a:p>
            <a:r>
              <a:rPr lang="en-US" sz="2400" dirty="0" smtClean="0"/>
              <a:t>Classification results</a:t>
            </a:r>
            <a:endParaRPr lang="fr-FR" sz="2400" dirty="0"/>
          </a:p>
        </p:txBody>
      </p:sp>
      <p:graphicFrame>
        <p:nvGraphicFramePr>
          <p:cNvPr id="19" name="Tableau 18"/>
          <p:cNvGraphicFramePr>
            <a:graphicFrameLocks noGrp="1"/>
          </p:cNvGraphicFramePr>
          <p:nvPr/>
        </p:nvGraphicFramePr>
        <p:xfrm>
          <a:off x="714348" y="1928802"/>
          <a:ext cx="8010563" cy="2743200"/>
        </p:xfrm>
        <a:graphic>
          <a:graphicData uri="http://schemas.openxmlformats.org/drawingml/2006/table">
            <a:tbl>
              <a:tblPr>
                <a:tableStyleId>{7DF18680-E054-41AD-8BC1-D1AEF772440D}</a:tableStyleId>
              </a:tblPr>
              <a:tblGrid>
                <a:gridCol w="1320425"/>
                <a:gridCol w="1319547"/>
                <a:gridCol w="1119988"/>
                <a:gridCol w="1279988"/>
                <a:gridCol w="1439984"/>
                <a:gridCol w="1530631"/>
              </a:tblGrid>
              <a:tr h="0">
                <a:tc>
                  <a:txBody>
                    <a:bodyPr/>
                    <a:lstStyle/>
                    <a:p>
                      <a:pPr>
                        <a:lnSpc>
                          <a:spcPct val="150000"/>
                        </a:lnSpc>
                        <a:spcAft>
                          <a:spcPts val="0"/>
                        </a:spcAft>
                      </a:pPr>
                      <a:r>
                        <a:rPr lang="fr-FR" sz="2000" b="1" dirty="0" err="1"/>
                        <a:t>Dataset</a:t>
                      </a:r>
                      <a:endParaRPr lang="fr-FR" sz="2000" b="1"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b="1"/>
                        <a:t>KNN (%)</a:t>
                      </a:r>
                      <a:endParaRPr lang="fr-FR" sz="2000" b="1">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b="1"/>
                        <a:t>DT (%)</a:t>
                      </a:r>
                      <a:endParaRPr lang="fr-FR" sz="2000" b="1">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b="1"/>
                        <a:t>SVM(%)</a:t>
                      </a:r>
                      <a:endParaRPr lang="fr-FR" sz="2000" b="1">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en-US" sz="2000" b="1"/>
                        <a:t>S2GP</a:t>
                      </a:r>
                      <a:r>
                        <a:rPr lang="fr-FR" sz="2000" b="1"/>
                        <a:t> (%)</a:t>
                      </a:r>
                      <a:endParaRPr lang="fr-FR" sz="2000" b="1">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b="1" dirty="0" smtClean="0"/>
                        <a:t>VNP </a:t>
                      </a:r>
                      <a:r>
                        <a:rPr lang="fr-FR" sz="2000" b="1" dirty="0"/>
                        <a:t>(%)</a:t>
                      </a:r>
                      <a:endParaRPr lang="fr-FR" sz="2000" b="1" dirty="0">
                        <a:solidFill>
                          <a:srgbClr val="000000"/>
                        </a:solidFill>
                        <a:latin typeface="Times New Roman"/>
                        <a:ea typeface="Calibri"/>
                        <a:cs typeface="Arial"/>
                      </a:endParaRPr>
                    </a:p>
                  </a:txBody>
                  <a:tcPr marL="68580" marR="68580" marT="0" marB="0">
                    <a:solidFill>
                      <a:schemeClr val="accent6">
                        <a:lumMod val="60000"/>
                        <a:lumOff val="40000"/>
                      </a:schemeClr>
                    </a:solidFill>
                  </a:tcPr>
                </a:tc>
              </a:tr>
              <a:tr h="0">
                <a:tc>
                  <a:txBody>
                    <a:bodyPr/>
                    <a:lstStyle/>
                    <a:p>
                      <a:pPr>
                        <a:lnSpc>
                          <a:spcPct val="150000"/>
                        </a:lnSpc>
                        <a:spcAft>
                          <a:spcPts val="0"/>
                        </a:spcAft>
                      </a:pPr>
                      <a:r>
                        <a:rPr lang="fr-FR" sz="2000" b="1"/>
                        <a:t>IRIS</a:t>
                      </a:r>
                      <a:endParaRPr lang="fr-FR" sz="2000" b="1">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dirty="0"/>
                        <a:t>95</a:t>
                      </a:r>
                      <a:endParaRPr lang="fr-FR" sz="2000"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91</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94</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96</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96.7</a:t>
                      </a:r>
                      <a:endParaRPr lang="fr-FR" sz="2000">
                        <a:solidFill>
                          <a:srgbClr val="000000"/>
                        </a:solidFill>
                        <a:latin typeface="Times New Roman"/>
                        <a:ea typeface="Calibri"/>
                        <a:cs typeface="Arial"/>
                      </a:endParaRPr>
                    </a:p>
                  </a:txBody>
                  <a:tcPr marL="68580" marR="68580" marT="0" marB="0">
                    <a:solidFill>
                      <a:schemeClr val="accent6">
                        <a:lumMod val="60000"/>
                        <a:lumOff val="40000"/>
                      </a:schemeClr>
                    </a:solidFill>
                  </a:tcPr>
                </a:tc>
              </a:tr>
              <a:tr h="0">
                <a:tc>
                  <a:txBody>
                    <a:bodyPr/>
                    <a:lstStyle/>
                    <a:p>
                      <a:pPr>
                        <a:lnSpc>
                          <a:spcPct val="150000"/>
                        </a:lnSpc>
                        <a:spcAft>
                          <a:spcPts val="0"/>
                        </a:spcAft>
                      </a:pPr>
                      <a:r>
                        <a:rPr lang="fr-FR" sz="2000" b="1"/>
                        <a:t>VEHICLE</a:t>
                      </a:r>
                      <a:endParaRPr lang="fr-FR" sz="2000" b="1">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dirty="0"/>
                        <a:t>54</a:t>
                      </a:r>
                      <a:endParaRPr lang="fr-FR" sz="2000"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dirty="0"/>
                        <a:t>51</a:t>
                      </a:r>
                      <a:endParaRPr lang="fr-FR" sz="2000"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51</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56</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55.3</a:t>
                      </a:r>
                      <a:endParaRPr lang="fr-FR" sz="2000">
                        <a:solidFill>
                          <a:srgbClr val="000000"/>
                        </a:solidFill>
                        <a:latin typeface="Times New Roman"/>
                        <a:ea typeface="Calibri"/>
                        <a:cs typeface="Arial"/>
                      </a:endParaRPr>
                    </a:p>
                  </a:txBody>
                  <a:tcPr marL="68580" marR="68580" marT="0" marB="0">
                    <a:solidFill>
                      <a:schemeClr val="accent6">
                        <a:lumMod val="60000"/>
                        <a:lumOff val="40000"/>
                      </a:schemeClr>
                    </a:solidFill>
                  </a:tcPr>
                </a:tc>
              </a:tr>
              <a:tr h="0">
                <a:tc>
                  <a:txBody>
                    <a:bodyPr/>
                    <a:lstStyle/>
                    <a:p>
                      <a:pPr>
                        <a:lnSpc>
                          <a:spcPct val="150000"/>
                        </a:lnSpc>
                        <a:spcAft>
                          <a:spcPts val="0"/>
                        </a:spcAft>
                      </a:pPr>
                      <a:r>
                        <a:rPr lang="fr-FR" sz="2000" b="1"/>
                        <a:t>YEAST</a:t>
                      </a:r>
                      <a:endParaRPr lang="fr-FR" sz="2000" b="1">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50</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55</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dirty="0"/>
                        <a:t>58</a:t>
                      </a:r>
                      <a:endParaRPr lang="fr-FR" sz="2000"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61</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58.2</a:t>
                      </a:r>
                      <a:endParaRPr lang="fr-FR" sz="2000">
                        <a:solidFill>
                          <a:srgbClr val="000000"/>
                        </a:solidFill>
                        <a:latin typeface="Times New Roman"/>
                        <a:ea typeface="Calibri"/>
                        <a:cs typeface="Arial"/>
                      </a:endParaRPr>
                    </a:p>
                  </a:txBody>
                  <a:tcPr marL="68580" marR="68580" marT="0" marB="0">
                    <a:solidFill>
                      <a:schemeClr val="accent6">
                        <a:lumMod val="60000"/>
                        <a:lumOff val="40000"/>
                      </a:schemeClr>
                    </a:solidFill>
                  </a:tcPr>
                </a:tc>
              </a:tr>
              <a:tr h="0">
                <a:tc>
                  <a:txBody>
                    <a:bodyPr/>
                    <a:lstStyle/>
                    <a:p>
                      <a:pPr>
                        <a:lnSpc>
                          <a:spcPct val="150000"/>
                        </a:lnSpc>
                        <a:spcAft>
                          <a:spcPts val="0"/>
                        </a:spcAft>
                      </a:pPr>
                      <a:r>
                        <a:rPr lang="fr-FR" sz="2000" b="1"/>
                        <a:t>WINE</a:t>
                      </a:r>
                      <a:endParaRPr lang="fr-FR" sz="2000" b="1">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84</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84</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dirty="0"/>
                        <a:t>83</a:t>
                      </a:r>
                      <a:endParaRPr lang="fr-FR" sz="2000"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dirty="0"/>
                        <a:t>85</a:t>
                      </a:r>
                      <a:endParaRPr lang="fr-FR" sz="2000"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89.1</a:t>
                      </a:r>
                      <a:endParaRPr lang="fr-FR" sz="2000">
                        <a:solidFill>
                          <a:srgbClr val="000000"/>
                        </a:solidFill>
                        <a:latin typeface="Times New Roman"/>
                        <a:ea typeface="Calibri"/>
                        <a:cs typeface="Arial"/>
                      </a:endParaRPr>
                    </a:p>
                  </a:txBody>
                  <a:tcPr marL="68580" marR="68580" marT="0" marB="0">
                    <a:solidFill>
                      <a:schemeClr val="accent6">
                        <a:lumMod val="60000"/>
                        <a:lumOff val="40000"/>
                      </a:schemeClr>
                    </a:solidFill>
                  </a:tcPr>
                </a:tc>
              </a:tr>
              <a:tr h="0">
                <a:tc>
                  <a:txBody>
                    <a:bodyPr/>
                    <a:lstStyle/>
                    <a:p>
                      <a:pPr>
                        <a:lnSpc>
                          <a:spcPct val="150000"/>
                        </a:lnSpc>
                        <a:spcAft>
                          <a:spcPts val="0"/>
                        </a:spcAft>
                      </a:pPr>
                      <a:r>
                        <a:rPr lang="fr-FR" sz="2000" b="1" dirty="0"/>
                        <a:t>GLASS</a:t>
                      </a:r>
                      <a:endParaRPr lang="fr-FR" sz="2000" b="1"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60</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62</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a:t>63</a:t>
                      </a:r>
                      <a:endParaRPr lang="fr-FR" sz="200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dirty="0"/>
                        <a:t>64</a:t>
                      </a:r>
                      <a:endParaRPr lang="fr-FR" sz="2000" dirty="0">
                        <a:solidFill>
                          <a:srgbClr val="000000"/>
                        </a:solidFill>
                        <a:latin typeface="Times New Roman"/>
                        <a:ea typeface="Calibri"/>
                        <a:cs typeface="Arial"/>
                      </a:endParaRPr>
                    </a:p>
                  </a:txBody>
                  <a:tcPr marL="68580" marR="68580" marT="0" marB="0"/>
                </a:tc>
                <a:tc>
                  <a:txBody>
                    <a:bodyPr/>
                    <a:lstStyle/>
                    <a:p>
                      <a:pPr algn="ctr">
                        <a:lnSpc>
                          <a:spcPct val="150000"/>
                        </a:lnSpc>
                        <a:spcAft>
                          <a:spcPts val="0"/>
                        </a:spcAft>
                      </a:pPr>
                      <a:r>
                        <a:rPr lang="fr-FR" sz="2000" dirty="0"/>
                        <a:t>66</a:t>
                      </a:r>
                      <a:endParaRPr lang="fr-FR" sz="2000" dirty="0">
                        <a:solidFill>
                          <a:srgbClr val="000000"/>
                        </a:solidFill>
                        <a:latin typeface="Times New Roman"/>
                        <a:ea typeface="Calibri"/>
                        <a:cs typeface="Arial"/>
                      </a:endParaRPr>
                    </a:p>
                  </a:txBody>
                  <a:tcPr marL="68580" marR="68580" marT="0" marB="0">
                    <a:solidFill>
                      <a:schemeClr val="accent6">
                        <a:lumMod val="60000"/>
                        <a:lumOff val="40000"/>
                      </a:schemeClr>
                    </a:solidFill>
                  </a:tcPr>
                </a:tc>
              </a:tr>
            </a:tbl>
          </a:graphicData>
        </a:graphic>
      </p:graphicFrame>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29</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00" y="0"/>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922774" y="0"/>
            <a:ext cx="6221226" cy="890115"/>
          </a:xfrm>
          <a:prstGeom prst="rect">
            <a:avLst/>
          </a:prstGeom>
          <a:noFill/>
        </p:spPr>
        <p:txBody>
          <a:bodyPr wrap="square" rtlCol="0">
            <a:spAutoFit/>
          </a:bodyPr>
          <a:lstStyle/>
          <a:p>
            <a:pPr marL="0" lvl="1" algn="ctr">
              <a:lnSpc>
                <a:spcPct val="80000"/>
              </a:lnSpc>
              <a:spcBef>
                <a:spcPts val="384"/>
              </a:spcBef>
            </a:pPr>
            <a:r>
              <a:rPr lang="en-US" sz="3200" b="1" dirty="0" smtClean="0">
                <a:solidFill>
                  <a:schemeClr val="bg1"/>
                </a:solidFill>
              </a:rPr>
              <a:t>Preventive maintenance planning in railway transportation</a:t>
            </a: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dirty="0" smtClean="0">
                <a:solidFill>
                  <a:schemeClr val="accent1">
                    <a:lumMod val="40000"/>
                    <a:lumOff val="60000"/>
                  </a:schemeClr>
                </a:solidFill>
              </a:rPr>
              <a:t>VNP algorithm</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
        <p:nvSpPr>
          <p:cNvPr id="18" name="Rectangle 17"/>
          <p:cNvSpPr/>
          <p:nvPr/>
        </p:nvSpPr>
        <p:spPr>
          <a:xfrm>
            <a:off x="500034" y="785794"/>
            <a:ext cx="8215206" cy="6309420"/>
          </a:xfrm>
          <a:prstGeom prst="rect">
            <a:avLst/>
          </a:prstGeom>
          <a:noFill/>
        </p:spPr>
        <p:txBody>
          <a:bodyPr wrap="square">
            <a:spAutoFit/>
          </a:bodyPr>
          <a:lstStyle/>
          <a:p>
            <a:pPr algn="just">
              <a:lnSpc>
                <a:spcPct val="200000"/>
              </a:lnSpc>
              <a:buClr>
                <a:schemeClr val="tx2"/>
              </a:buClr>
            </a:pPr>
            <a:r>
              <a:rPr lang="en-US" sz="2000" dirty="0" smtClean="0"/>
              <a:t>   </a:t>
            </a:r>
            <a:r>
              <a:rPr lang="en-US" sz="2000" b="1" i="1" dirty="0" smtClean="0"/>
              <a:t> </a:t>
            </a:r>
            <a:r>
              <a:rPr lang="en-US" sz="2400" b="1" i="1" dirty="0" smtClean="0"/>
              <a:t>Overview</a:t>
            </a:r>
          </a:p>
          <a:p>
            <a:pPr algn="just">
              <a:lnSpc>
                <a:spcPct val="150000"/>
              </a:lnSpc>
              <a:buFont typeface="Wingdings" pitchFamily="2" charset="2"/>
              <a:buChar char="§"/>
            </a:pPr>
            <a:r>
              <a:rPr lang="en-US" sz="2000" dirty="0" smtClean="0"/>
              <a:t> Railway transportation is highly regulated by the state.</a:t>
            </a:r>
          </a:p>
          <a:p>
            <a:pPr algn="just">
              <a:lnSpc>
                <a:spcPct val="150000"/>
              </a:lnSpc>
              <a:buFont typeface="Wingdings" pitchFamily="2" charset="2"/>
              <a:buChar char="§"/>
            </a:pPr>
            <a:r>
              <a:rPr lang="en-US" sz="2000" dirty="0" smtClean="0"/>
              <a:t> The maintenance of the railway is important for keeping freight and        passenger trains moving safely. </a:t>
            </a:r>
          </a:p>
          <a:p>
            <a:pPr algn="just">
              <a:lnSpc>
                <a:spcPct val="150000"/>
              </a:lnSpc>
              <a:buFont typeface="Wingdings" pitchFamily="2" charset="2"/>
              <a:buChar char="§"/>
            </a:pPr>
            <a:r>
              <a:rPr lang="en-US" sz="2000" dirty="0" smtClean="0"/>
              <a:t> Railroad companies make an inspection run for each time period and record the characteristic of found defects. </a:t>
            </a:r>
          </a:p>
          <a:p>
            <a:pPr algn="just">
              <a:lnSpc>
                <a:spcPct val="150000"/>
              </a:lnSpc>
              <a:buFont typeface="Wingdings" pitchFamily="2" charset="2"/>
              <a:buChar char="§"/>
            </a:pPr>
            <a:r>
              <a:rPr lang="en-US" sz="2000" dirty="0" smtClean="0"/>
              <a:t> If a defect does not satisfy Federal Railroad Administration (FRA) standards, then it is classified as a red tag and must be repaired immediately. Otherwise the defect belongs to yellow class and its fixation is not urgent.</a:t>
            </a:r>
          </a:p>
          <a:p>
            <a:pPr algn="just">
              <a:lnSpc>
                <a:spcPct val="150000"/>
              </a:lnSpc>
              <a:buFont typeface="Wingdings" pitchFamily="2" charset="2"/>
              <a:buChar char="§"/>
            </a:pPr>
            <a:r>
              <a:rPr lang="en-US" sz="2000" dirty="0" smtClean="0"/>
              <a:t> The Railway Application Section (RAS) provides the historic of the data describing the status of a several numbers of points in the railway.  </a:t>
            </a:r>
          </a:p>
          <a:p>
            <a:endParaRPr lang="fr-FR" dirty="0" smtClean="0"/>
          </a:p>
          <a:p>
            <a:r>
              <a:rPr lang="en-US" sz="2000" dirty="0" smtClean="0"/>
              <a:t> </a:t>
            </a:r>
            <a:r>
              <a:rPr lang="en-US" b="1" dirty="0" smtClean="0"/>
              <a:t> </a:t>
            </a:r>
            <a:endParaRPr lang="en-US" sz="3600" dirty="0" smtClean="0"/>
          </a:p>
          <a:p>
            <a:endParaRPr lang="fr-FR" dirty="0" smtClean="0"/>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3</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239169"/>
            <a:ext cx="6221226" cy="546625"/>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VNP solution representation</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algorithm</a:t>
            </a:r>
          </a:p>
          <a:p>
            <a:pPr marL="0" indent="0" algn="r">
              <a:lnSpc>
                <a:spcPct val="70000"/>
              </a:lnSpc>
              <a:buNone/>
            </a:pPr>
            <a:r>
              <a:rPr lang="en-US" sz="1600" b="1" dirty="0" smtClean="0">
                <a:solidFill>
                  <a:schemeClr val="accent1">
                    <a:lumMod val="40000"/>
                    <a:lumOff val="60000"/>
                  </a:schemeClr>
                </a:solidFill>
              </a:rPr>
              <a:t>VNP 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
        <p:nvSpPr>
          <p:cNvPr id="62" name="Rectangle 61"/>
          <p:cNvSpPr/>
          <p:nvPr/>
        </p:nvSpPr>
        <p:spPr>
          <a:xfrm>
            <a:off x="142844" y="2000240"/>
            <a:ext cx="3929090" cy="30718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88900" lvl="1" algn="just">
              <a:lnSpc>
                <a:spcPct val="150000"/>
              </a:lnSpc>
            </a:pPr>
            <a:r>
              <a:rPr lang="en-US" sz="2000" dirty="0" smtClean="0"/>
              <a:t>We suggest an extended solution illustration adding coefficients. Each terminal node is attached by its own parameter value. These parameters serve to give a weight for each terminal node</a:t>
            </a:r>
            <a:endParaRPr lang="fr-FR" sz="2000" dirty="0"/>
          </a:p>
        </p:txBody>
      </p:sp>
      <p:sp>
        <p:nvSpPr>
          <p:cNvPr id="88" name="Line 30"/>
          <p:cNvSpPr>
            <a:spLocks noChangeShapeType="1"/>
          </p:cNvSpPr>
          <p:nvPr/>
        </p:nvSpPr>
        <p:spPr bwMode="auto">
          <a:xfrm flipV="1">
            <a:off x="6277006" y="3376637"/>
            <a:ext cx="228600" cy="228600"/>
          </a:xfrm>
          <a:prstGeom prst="line">
            <a:avLst/>
          </a:prstGeom>
          <a:noFill/>
          <a:ln w="9525">
            <a:solidFill>
              <a:schemeClr val="bg2"/>
            </a:solidFill>
            <a:round/>
            <a:headEnd/>
            <a:tailEnd/>
          </a:ln>
          <a:effectLst/>
        </p:spPr>
        <p:txBody>
          <a:bodyPr wrap="none" anchor="ctr"/>
          <a:lstStyle/>
          <a:p>
            <a:endParaRPr lang="fr-FR"/>
          </a:p>
        </p:txBody>
      </p:sp>
      <p:grpSp>
        <p:nvGrpSpPr>
          <p:cNvPr id="89" name="Group 32"/>
          <p:cNvGrpSpPr>
            <a:grpSpLocks/>
          </p:cNvGrpSpPr>
          <p:nvPr/>
        </p:nvGrpSpPr>
        <p:grpSpPr bwMode="auto">
          <a:xfrm>
            <a:off x="4395813" y="1514468"/>
            <a:ext cx="3819525" cy="3033715"/>
            <a:chOff x="1430" y="1488"/>
            <a:chExt cx="2406" cy="1911"/>
          </a:xfrm>
        </p:grpSpPr>
        <p:sp>
          <p:nvSpPr>
            <p:cNvPr id="90" name="Oval 4"/>
            <p:cNvSpPr>
              <a:spLocks noChangeArrowheads="1"/>
            </p:cNvSpPr>
            <p:nvPr/>
          </p:nvSpPr>
          <p:spPr bwMode="auto">
            <a:xfrm>
              <a:off x="2544" y="1488"/>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TW" dirty="0">
                  <a:ea typeface="PMingLiU" pitchFamily="18" charset="-120"/>
                </a:rPr>
                <a:t>+</a:t>
              </a:r>
            </a:p>
          </p:txBody>
        </p:sp>
        <p:sp>
          <p:nvSpPr>
            <p:cNvPr id="91" name="Oval 5"/>
            <p:cNvSpPr>
              <a:spLocks noChangeArrowheads="1"/>
            </p:cNvSpPr>
            <p:nvPr/>
          </p:nvSpPr>
          <p:spPr bwMode="auto">
            <a:xfrm>
              <a:off x="1773" y="234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92" name="Oval 8"/>
            <p:cNvSpPr>
              <a:spLocks noChangeArrowheads="1"/>
            </p:cNvSpPr>
            <p:nvPr/>
          </p:nvSpPr>
          <p:spPr bwMode="auto">
            <a:xfrm>
              <a:off x="3212" y="234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a:ea typeface="PMingLiU" pitchFamily="18" charset="-120"/>
                </a:rPr>
                <a:t>/</a:t>
              </a:r>
            </a:p>
          </p:txBody>
        </p:sp>
        <p:sp>
          <p:nvSpPr>
            <p:cNvPr id="93" name="Line 9"/>
            <p:cNvSpPr>
              <a:spLocks noChangeShapeType="1"/>
            </p:cNvSpPr>
            <p:nvPr/>
          </p:nvSpPr>
          <p:spPr bwMode="auto">
            <a:xfrm flipV="1">
              <a:off x="1982" y="1824"/>
              <a:ext cx="706" cy="519"/>
            </a:xfrm>
            <a:prstGeom prst="line">
              <a:avLst/>
            </a:prstGeom>
            <a:noFill/>
            <a:ln w="9525">
              <a:solidFill>
                <a:schemeClr val="tx1"/>
              </a:solidFill>
              <a:round/>
              <a:headEnd/>
              <a:tailEnd/>
            </a:ln>
            <a:effectLst/>
          </p:spPr>
          <p:txBody>
            <a:bodyPr wrap="none" anchor="ctr"/>
            <a:lstStyle/>
            <a:p>
              <a:endParaRPr lang="fr-FR"/>
            </a:p>
          </p:txBody>
        </p:sp>
        <p:sp>
          <p:nvSpPr>
            <p:cNvPr id="94" name="Line 12"/>
            <p:cNvSpPr>
              <a:spLocks noChangeShapeType="1"/>
            </p:cNvSpPr>
            <p:nvPr/>
          </p:nvSpPr>
          <p:spPr bwMode="auto">
            <a:xfrm flipH="1" flipV="1">
              <a:off x="2736" y="1824"/>
              <a:ext cx="596" cy="519"/>
            </a:xfrm>
            <a:prstGeom prst="line">
              <a:avLst/>
            </a:prstGeom>
            <a:noFill/>
            <a:ln w="9525">
              <a:solidFill>
                <a:schemeClr val="tx1"/>
              </a:solidFill>
              <a:round/>
              <a:headEnd/>
              <a:tailEnd/>
            </a:ln>
            <a:effectLst/>
          </p:spPr>
          <p:txBody>
            <a:bodyPr wrap="none" anchor="ctr"/>
            <a:lstStyle/>
            <a:p>
              <a:endParaRPr lang="fr-FR"/>
            </a:p>
          </p:txBody>
        </p:sp>
        <p:sp>
          <p:nvSpPr>
            <p:cNvPr id="95" name="Oval 13"/>
            <p:cNvSpPr>
              <a:spLocks noChangeArrowheads="1"/>
            </p:cNvSpPr>
            <p:nvPr/>
          </p:nvSpPr>
          <p:spPr bwMode="auto">
            <a:xfrm>
              <a:off x="1430" y="306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1</a:t>
              </a:r>
              <a:endParaRPr lang="en-US" altLang="zh-TW" baseline="-25000" dirty="0">
                <a:ea typeface="PMingLiU" pitchFamily="18" charset="-120"/>
              </a:endParaRPr>
            </a:p>
          </p:txBody>
        </p:sp>
        <p:sp>
          <p:nvSpPr>
            <p:cNvPr id="96" name="Oval 14"/>
            <p:cNvSpPr>
              <a:spLocks noChangeArrowheads="1"/>
            </p:cNvSpPr>
            <p:nvPr/>
          </p:nvSpPr>
          <p:spPr bwMode="auto">
            <a:xfrm>
              <a:off x="2006" y="3063"/>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2</a:t>
              </a:r>
              <a:endParaRPr lang="en-US" altLang="zh-TW" baseline="-25000" dirty="0">
                <a:ea typeface="PMingLiU" pitchFamily="18" charset="-120"/>
              </a:endParaRPr>
            </a:p>
          </p:txBody>
        </p:sp>
        <p:sp>
          <p:nvSpPr>
            <p:cNvPr id="97" name="Oval 15"/>
            <p:cNvSpPr>
              <a:spLocks noChangeArrowheads="1"/>
            </p:cNvSpPr>
            <p:nvPr/>
          </p:nvSpPr>
          <p:spPr bwMode="auto">
            <a:xfrm>
              <a:off x="3500" y="3042"/>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4</a:t>
              </a:r>
              <a:endParaRPr lang="en-US" altLang="zh-TW" baseline="-25000" dirty="0">
                <a:ea typeface="PMingLiU" pitchFamily="18" charset="-120"/>
              </a:endParaRPr>
            </a:p>
          </p:txBody>
        </p:sp>
        <p:sp>
          <p:nvSpPr>
            <p:cNvPr id="98" name="Oval 16"/>
            <p:cNvSpPr>
              <a:spLocks noChangeArrowheads="1"/>
            </p:cNvSpPr>
            <p:nvPr/>
          </p:nvSpPr>
          <p:spPr bwMode="auto">
            <a:xfrm>
              <a:off x="2972" y="3042"/>
              <a:ext cx="336" cy="33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lstStyle/>
            <a:p>
              <a:pPr algn="ctr"/>
              <a:r>
                <a:rPr lang="en-US" altLang="zh-TW" dirty="0" smtClean="0">
                  <a:ea typeface="PMingLiU" pitchFamily="18" charset="-120"/>
                </a:rPr>
                <a:t>x</a:t>
              </a:r>
              <a:r>
                <a:rPr lang="en-US" altLang="zh-TW" baseline="-25000" dirty="0" smtClean="0">
                  <a:ea typeface="PMingLiU" pitchFamily="18" charset="-120"/>
                </a:rPr>
                <a:t>3</a:t>
              </a:r>
              <a:endParaRPr lang="en-US" altLang="zh-TW" baseline="-25000" dirty="0">
                <a:ea typeface="PMingLiU" pitchFamily="18" charset="-120"/>
              </a:endParaRPr>
            </a:p>
          </p:txBody>
        </p:sp>
        <p:sp>
          <p:nvSpPr>
            <p:cNvPr id="99" name="Line 17"/>
            <p:cNvSpPr>
              <a:spLocks noChangeShapeType="1"/>
            </p:cNvSpPr>
            <p:nvPr/>
          </p:nvSpPr>
          <p:spPr bwMode="auto">
            <a:xfrm flipV="1">
              <a:off x="3116" y="2658"/>
              <a:ext cx="240" cy="384"/>
            </a:xfrm>
            <a:prstGeom prst="line">
              <a:avLst/>
            </a:prstGeom>
            <a:noFill/>
            <a:ln w="9525">
              <a:solidFill>
                <a:schemeClr val="tx1"/>
              </a:solidFill>
              <a:round/>
              <a:headEnd/>
              <a:tailEnd/>
            </a:ln>
            <a:effectLst/>
          </p:spPr>
          <p:txBody>
            <a:bodyPr wrap="none" anchor="ctr"/>
            <a:lstStyle/>
            <a:p>
              <a:endParaRPr lang="fr-FR"/>
            </a:p>
          </p:txBody>
        </p:sp>
        <p:sp>
          <p:nvSpPr>
            <p:cNvPr id="100" name="Line 18"/>
            <p:cNvSpPr>
              <a:spLocks noChangeShapeType="1"/>
            </p:cNvSpPr>
            <p:nvPr/>
          </p:nvSpPr>
          <p:spPr bwMode="auto">
            <a:xfrm flipH="1" flipV="1">
              <a:off x="3404" y="2658"/>
              <a:ext cx="240" cy="384"/>
            </a:xfrm>
            <a:prstGeom prst="line">
              <a:avLst/>
            </a:prstGeom>
            <a:noFill/>
            <a:ln w="9525">
              <a:solidFill>
                <a:schemeClr val="tx1"/>
              </a:solidFill>
              <a:round/>
              <a:headEnd/>
              <a:tailEnd/>
            </a:ln>
            <a:effectLst/>
          </p:spPr>
          <p:txBody>
            <a:bodyPr wrap="none" anchor="ctr"/>
            <a:lstStyle/>
            <a:p>
              <a:endParaRPr lang="fr-FR"/>
            </a:p>
          </p:txBody>
        </p:sp>
        <p:sp>
          <p:nvSpPr>
            <p:cNvPr id="101" name="Line 19"/>
            <p:cNvSpPr>
              <a:spLocks noChangeShapeType="1"/>
            </p:cNvSpPr>
            <p:nvPr/>
          </p:nvSpPr>
          <p:spPr bwMode="auto">
            <a:xfrm flipH="1" flipV="1">
              <a:off x="1958" y="2679"/>
              <a:ext cx="240" cy="384"/>
            </a:xfrm>
            <a:prstGeom prst="line">
              <a:avLst/>
            </a:prstGeom>
            <a:noFill/>
            <a:ln w="9525">
              <a:solidFill>
                <a:schemeClr val="tx1"/>
              </a:solidFill>
              <a:round/>
              <a:headEnd/>
              <a:tailEnd/>
            </a:ln>
            <a:effectLst/>
          </p:spPr>
          <p:txBody>
            <a:bodyPr wrap="none" anchor="ctr"/>
            <a:lstStyle/>
            <a:p>
              <a:endParaRPr lang="fr-FR"/>
            </a:p>
          </p:txBody>
        </p:sp>
        <p:sp>
          <p:nvSpPr>
            <p:cNvPr id="102" name="Line 20"/>
            <p:cNvSpPr>
              <a:spLocks noChangeShapeType="1"/>
            </p:cNvSpPr>
            <p:nvPr/>
          </p:nvSpPr>
          <p:spPr bwMode="auto">
            <a:xfrm flipV="1">
              <a:off x="1622" y="2679"/>
              <a:ext cx="288" cy="384"/>
            </a:xfrm>
            <a:prstGeom prst="line">
              <a:avLst/>
            </a:prstGeom>
            <a:noFill/>
            <a:ln w="9525">
              <a:solidFill>
                <a:schemeClr val="tx1"/>
              </a:solidFill>
              <a:round/>
              <a:headEnd/>
              <a:tailEnd/>
            </a:ln>
            <a:effectLst/>
          </p:spPr>
          <p:txBody>
            <a:bodyPr wrap="none" anchor="ctr"/>
            <a:lstStyle/>
            <a:p>
              <a:endParaRPr lang="fr-FR"/>
            </a:p>
          </p:txBody>
        </p:sp>
      </p:grpSp>
      <p:cxnSp>
        <p:nvCxnSpPr>
          <p:cNvPr id="103" name="Connecteur droit 102"/>
          <p:cNvCxnSpPr/>
          <p:nvPr/>
        </p:nvCxnSpPr>
        <p:spPr>
          <a:xfrm rot="5400000">
            <a:off x="4393009" y="4802605"/>
            <a:ext cx="500066" cy="792"/>
          </a:xfrm>
          <a:prstGeom prst="line">
            <a:avLst/>
          </a:prstGeom>
          <a:noFill/>
          <a:ln w="9525">
            <a:solidFill>
              <a:schemeClr val="tx1"/>
            </a:solidFill>
            <a:round/>
            <a:headEnd/>
            <a:tailEnd/>
          </a:ln>
          <a:effectLst/>
        </p:spPr>
      </p:cxnSp>
      <p:cxnSp>
        <p:nvCxnSpPr>
          <p:cNvPr id="104" name="Connecteur droit 103"/>
          <p:cNvCxnSpPr/>
          <p:nvPr/>
        </p:nvCxnSpPr>
        <p:spPr>
          <a:xfrm rot="5400000">
            <a:off x="5322893" y="4802207"/>
            <a:ext cx="500066" cy="1588"/>
          </a:xfrm>
          <a:prstGeom prst="line">
            <a:avLst/>
          </a:prstGeom>
          <a:noFill/>
          <a:ln w="9525">
            <a:solidFill>
              <a:schemeClr val="tx1"/>
            </a:solidFill>
            <a:round/>
            <a:headEnd/>
            <a:tailEnd/>
          </a:ln>
          <a:effectLst/>
        </p:spPr>
      </p:cxnSp>
      <p:cxnSp>
        <p:nvCxnSpPr>
          <p:cNvPr id="105" name="Connecteur droit 104"/>
          <p:cNvCxnSpPr/>
          <p:nvPr/>
        </p:nvCxnSpPr>
        <p:spPr>
          <a:xfrm rot="5400000">
            <a:off x="6894529" y="4730769"/>
            <a:ext cx="500066" cy="1588"/>
          </a:xfrm>
          <a:prstGeom prst="line">
            <a:avLst/>
          </a:prstGeom>
          <a:noFill/>
          <a:ln w="9525">
            <a:solidFill>
              <a:schemeClr val="tx1"/>
            </a:solidFill>
            <a:round/>
            <a:headEnd/>
            <a:tailEnd/>
          </a:ln>
          <a:effectLst/>
        </p:spPr>
      </p:cxnSp>
      <p:cxnSp>
        <p:nvCxnSpPr>
          <p:cNvPr id="106" name="Connecteur droit 105"/>
          <p:cNvCxnSpPr/>
          <p:nvPr/>
        </p:nvCxnSpPr>
        <p:spPr>
          <a:xfrm rot="5400000">
            <a:off x="7680347" y="4764103"/>
            <a:ext cx="500066" cy="1588"/>
          </a:xfrm>
          <a:prstGeom prst="line">
            <a:avLst/>
          </a:prstGeom>
          <a:noFill/>
          <a:ln w="9525">
            <a:solidFill>
              <a:schemeClr val="tx1"/>
            </a:solidFill>
            <a:round/>
            <a:headEnd/>
            <a:tailEnd/>
          </a:ln>
          <a:effectLst/>
        </p:spPr>
      </p:cxnSp>
      <p:sp>
        <p:nvSpPr>
          <p:cNvPr id="107" name="Rectangle 106"/>
          <p:cNvSpPr/>
          <p:nvPr/>
        </p:nvSpPr>
        <p:spPr>
          <a:xfrm>
            <a:off x="4357686" y="5086368"/>
            <a:ext cx="571504" cy="48577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1</a:t>
            </a:r>
          </a:p>
        </p:txBody>
      </p:sp>
      <p:sp>
        <p:nvSpPr>
          <p:cNvPr id="108" name="Rectangle 107"/>
          <p:cNvSpPr/>
          <p:nvPr/>
        </p:nvSpPr>
        <p:spPr>
          <a:xfrm>
            <a:off x="7643834" y="5029224"/>
            <a:ext cx="571504" cy="48577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4</a:t>
            </a:r>
          </a:p>
        </p:txBody>
      </p:sp>
      <p:sp>
        <p:nvSpPr>
          <p:cNvPr id="109" name="Rectangle 108"/>
          <p:cNvSpPr/>
          <p:nvPr/>
        </p:nvSpPr>
        <p:spPr>
          <a:xfrm>
            <a:off x="6858016" y="5014930"/>
            <a:ext cx="571504" cy="48577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3</a:t>
            </a:r>
          </a:p>
        </p:txBody>
      </p:sp>
      <p:sp>
        <p:nvSpPr>
          <p:cNvPr id="110" name="Rectangle 109"/>
          <p:cNvSpPr/>
          <p:nvPr/>
        </p:nvSpPr>
        <p:spPr>
          <a:xfrm>
            <a:off x="5286380" y="5086368"/>
            <a:ext cx="571504" cy="48577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dirty="0" smtClean="0">
                <a:ea typeface="PMingLiU" pitchFamily="18" charset="-120"/>
              </a:rPr>
              <a:t>α</a:t>
            </a:r>
            <a:r>
              <a:rPr lang="en-US" altLang="zh-TW" baseline="-25000" dirty="0" smtClean="0">
                <a:ea typeface="PMingLiU" pitchFamily="18" charset="-120"/>
              </a:rPr>
              <a:t>2</a:t>
            </a:r>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30</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00" y="0"/>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922774" y="0"/>
            <a:ext cx="6221226" cy="890115"/>
          </a:xfrm>
          <a:prstGeom prst="rect">
            <a:avLst/>
          </a:prstGeom>
          <a:noFill/>
        </p:spPr>
        <p:txBody>
          <a:bodyPr wrap="square" rtlCol="0">
            <a:spAutoFit/>
          </a:bodyPr>
          <a:lstStyle/>
          <a:p>
            <a:pPr marL="0" lvl="1" algn="ctr">
              <a:lnSpc>
                <a:spcPct val="80000"/>
              </a:lnSpc>
              <a:spcBef>
                <a:spcPts val="384"/>
              </a:spcBef>
            </a:pPr>
            <a:r>
              <a:rPr lang="en-US" sz="3200" b="1" dirty="0" smtClean="0">
                <a:solidFill>
                  <a:schemeClr val="bg1"/>
                </a:solidFill>
              </a:rPr>
              <a:t>Preventive maintenance planning in railway transportation</a:t>
            </a: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dirty="0" smtClean="0">
                <a:solidFill>
                  <a:schemeClr val="accent1">
                    <a:lumMod val="40000"/>
                    <a:lumOff val="60000"/>
                  </a:schemeClr>
                </a:solidFill>
              </a:rPr>
              <a:t>VNP algorithm</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
        <p:nvSpPr>
          <p:cNvPr id="16" name="Explosion 2 15"/>
          <p:cNvSpPr/>
          <p:nvPr/>
        </p:nvSpPr>
        <p:spPr>
          <a:xfrm>
            <a:off x="357158" y="1214422"/>
            <a:ext cx="8786842" cy="528641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2015 RAS Problem Solving Competition  is to predict the color of a selected defect in a predefined milepost value after a given period.</a:t>
            </a:r>
          </a:p>
          <a:p>
            <a:pPr algn="ctr"/>
            <a:endParaRPr lang="fr-FR" sz="2000" dirty="0"/>
          </a:p>
        </p:txBody>
      </p:sp>
      <p:sp>
        <p:nvSpPr>
          <p:cNvPr id="17" name="ZoneTexte 16"/>
          <p:cNvSpPr txBox="1"/>
          <p:nvPr/>
        </p:nvSpPr>
        <p:spPr>
          <a:xfrm>
            <a:off x="571472" y="1285860"/>
            <a:ext cx="2143140" cy="461665"/>
          </a:xfrm>
          <a:prstGeom prst="rect">
            <a:avLst/>
          </a:prstGeom>
          <a:noFill/>
        </p:spPr>
        <p:txBody>
          <a:bodyPr wrap="square" rtlCol="0">
            <a:spAutoFit/>
          </a:bodyPr>
          <a:lstStyle/>
          <a:p>
            <a:r>
              <a:rPr lang="en-US" sz="2400" b="1" i="1" dirty="0" smtClean="0"/>
              <a:t>Problematic</a:t>
            </a:r>
            <a:endParaRPr lang="fr-FR" sz="2400" dirty="0"/>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31</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00" y="0"/>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922774" y="0"/>
            <a:ext cx="6221226" cy="890115"/>
          </a:xfrm>
          <a:prstGeom prst="rect">
            <a:avLst/>
          </a:prstGeom>
          <a:noFill/>
        </p:spPr>
        <p:txBody>
          <a:bodyPr wrap="square" rtlCol="0">
            <a:spAutoFit/>
          </a:bodyPr>
          <a:lstStyle/>
          <a:p>
            <a:pPr marL="0" lvl="1" algn="ctr">
              <a:lnSpc>
                <a:spcPct val="80000"/>
              </a:lnSpc>
              <a:spcBef>
                <a:spcPts val="384"/>
              </a:spcBef>
            </a:pPr>
            <a:r>
              <a:rPr lang="en-US" sz="3200" b="1" dirty="0" smtClean="0">
                <a:solidFill>
                  <a:schemeClr val="bg1"/>
                </a:solidFill>
              </a:rPr>
              <a:t>Preventive maintenance planning in railway transportation</a:t>
            </a: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dirty="0" smtClean="0">
                <a:solidFill>
                  <a:schemeClr val="accent1">
                    <a:lumMod val="40000"/>
                    <a:lumOff val="60000"/>
                  </a:schemeClr>
                </a:solidFill>
              </a:rPr>
              <a:t>VNP algorithm</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sp>
        <p:nvSpPr>
          <p:cNvPr id="18" name="Rectangle 17"/>
          <p:cNvSpPr/>
          <p:nvPr/>
        </p:nvSpPr>
        <p:spPr>
          <a:xfrm>
            <a:off x="214282" y="1142984"/>
            <a:ext cx="8643834" cy="6924973"/>
          </a:xfrm>
          <a:prstGeom prst="rect">
            <a:avLst/>
          </a:prstGeom>
          <a:noFill/>
        </p:spPr>
        <p:txBody>
          <a:bodyPr wrap="square">
            <a:spAutoFit/>
          </a:bodyPr>
          <a:lstStyle/>
          <a:p>
            <a:endParaRPr lang="en-US" sz="2000" dirty="0" smtClean="0"/>
          </a:p>
          <a:p>
            <a:r>
              <a:rPr lang="en-US" sz="2000" dirty="0" smtClean="0"/>
              <a:t>         </a:t>
            </a:r>
          </a:p>
          <a:p>
            <a:r>
              <a:rPr lang="en-US" sz="2000" dirty="0" smtClean="0"/>
              <a:t> we can extract two different problems:</a:t>
            </a:r>
          </a:p>
          <a:p>
            <a:pPr lvl="1" algn="just">
              <a:lnSpc>
                <a:spcPct val="200000"/>
              </a:lnSpc>
              <a:buClr>
                <a:schemeClr val="tx2"/>
              </a:buClr>
              <a:buFont typeface="Wingdings" pitchFamily="2" charset="2"/>
              <a:buChar char="§"/>
            </a:pPr>
            <a:r>
              <a:rPr lang="en-US" sz="2000" dirty="0" smtClean="0"/>
              <a:t> Prevision problem: The prediction of the attribute values responsible for the determination of the defect severity after a selected number of days.</a:t>
            </a:r>
          </a:p>
          <a:p>
            <a:pPr lvl="1" algn="just">
              <a:lnSpc>
                <a:spcPct val="200000"/>
              </a:lnSpc>
              <a:buClr>
                <a:schemeClr val="tx2"/>
              </a:buClr>
              <a:buFont typeface="Wingdings" pitchFamily="2" charset="2"/>
              <a:buChar char="§"/>
            </a:pPr>
            <a:r>
              <a:rPr lang="fr-FR" sz="2000" dirty="0" smtClean="0"/>
              <a:t> Classification </a:t>
            </a:r>
            <a:r>
              <a:rPr lang="en-US" sz="2000" dirty="0" smtClean="0"/>
              <a:t>problem: we use the updated attribute values to classify a given defect ( VNP indicates if the defect color is red or yellow).</a:t>
            </a:r>
          </a:p>
          <a:p>
            <a:pPr lvl="1" algn="just">
              <a:lnSpc>
                <a:spcPct val="200000"/>
              </a:lnSpc>
              <a:buClr>
                <a:schemeClr val="tx2"/>
              </a:buClr>
              <a:buFont typeface="Wingdings" pitchFamily="2" charset="2"/>
              <a:buChar char="§"/>
            </a:pPr>
            <a:r>
              <a:rPr lang="en-US" sz="2000" dirty="0" smtClean="0"/>
              <a:t> VNP algorithm is flexible to be applied in the classification and the prediction fields.</a:t>
            </a:r>
          </a:p>
          <a:p>
            <a:pPr lvl="1" algn="just">
              <a:lnSpc>
                <a:spcPct val="200000"/>
              </a:lnSpc>
              <a:buClr>
                <a:schemeClr val="tx2"/>
              </a:buClr>
              <a:buFont typeface="Wingdings" pitchFamily="2" charset="2"/>
              <a:buChar char="§"/>
            </a:pPr>
            <a:r>
              <a:rPr lang="en-US" sz="2000" dirty="0" smtClean="0"/>
              <a:t>      </a:t>
            </a:r>
            <a:r>
              <a:rPr lang="en-US" sz="2000" dirty="0" smtClean="0">
                <a:solidFill>
                  <a:srgbClr val="C00000"/>
                </a:solidFill>
              </a:rPr>
              <a:t>Honor Mention </a:t>
            </a:r>
          </a:p>
          <a:p>
            <a:pPr lvl="1" algn="just">
              <a:lnSpc>
                <a:spcPct val="200000"/>
              </a:lnSpc>
              <a:buClr>
                <a:schemeClr val="tx2"/>
              </a:buClr>
            </a:pPr>
            <a:endParaRPr lang="en-US" sz="2400" dirty="0" smtClean="0"/>
          </a:p>
          <a:p>
            <a:endParaRPr lang="fr-FR" dirty="0" smtClean="0"/>
          </a:p>
          <a:p>
            <a:r>
              <a:rPr lang="en-US" sz="2000" dirty="0" smtClean="0"/>
              <a:t> </a:t>
            </a:r>
            <a:r>
              <a:rPr lang="en-US" b="1" dirty="0" smtClean="0"/>
              <a:t> </a:t>
            </a:r>
            <a:endParaRPr lang="en-US" sz="3600" dirty="0" smtClean="0"/>
          </a:p>
          <a:p>
            <a:endParaRPr lang="fr-FR" dirty="0" smtClean="0"/>
          </a:p>
        </p:txBody>
      </p:sp>
      <p:sp>
        <p:nvSpPr>
          <p:cNvPr id="20" name="Étoile à 6 branches 19"/>
          <p:cNvSpPr/>
          <p:nvPr/>
        </p:nvSpPr>
        <p:spPr>
          <a:xfrm>
            <a:off x="642910" y="5929330"/>
            <a:ext cx="428628" cy="428628"/>
          </a:xfrm>
          <a:prstGeom prst="star6">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1" name="Rectangle 20"/>
          <p:cNvSpPr/>
          <p:nvPr/>
        </p:nvSpPr>
        <p:spPr>
          <a:xfrm>
            <a:off x="785786" y="1142984"/>
            <a:ext cx="1233030" cy="461665"/>
          </a:xfrm>
          <a:prstGeom prst="rect">
            <a:avLst/>
          </a:prstGeom>
        </p:spPr>
        <p:txBody>
          <a:bodyPr wrap="none">
            <a:spAutoFit/>
          </a:bodyPr>
          <a:lstStyle/>
          <a:p>
            <a:r>
              <a:rPr lang="en-US" sz="2400" b="1" i="1" dirty="0" smtClean="0"/>
              <a:t>Solution</a:t>
            </a:r>
            <a:endParaRPr lang="fr-FR" sz="2400" dirty="0"/>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32</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239169"/>
            <a:ext cx="6221226" cy="546625"/>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Conclusions</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ZoneTexte 51"/>
          <p:cNvSpPr txBox="1"/>
          <p:nvPr/>
        </p:nvSpPr>
        <p:spPr>
          <a:xfrm>
            <a:off x="2305311" y="6550247"/>
            <a:ext cx="2954655" cy="307777"/>
          </a:xfrm>
          <a:prstGeom prst="rect">
            <a:avLst/>
          </a:prstGeom>
          <a:noFill/>
        </p:spPr>
        <p:txBody>
          <a:bodyPr wrap="none" rtlCol="0">
            <a:spAutoFit/>
          </a:bodyPr>
          <a:lstStyle/>
          <a:p>
            <a:r>
              <a:rPr lang="en-US" sz="1400" b="1" dirty="0" smtClean="0">
                <a:solidFill>
                  <a:srgbClr val="002060"/>
                </a:solidFill>
                <a:latin typeface="Arial" pitchFamily="34" charset="0"/>
                <a:cs typeface="Arial" pitchFamily="34" charset="0"/>
              </a:rPr>
              <a:t>nenadmladenovic12@gmail.com</a:t>
            </a:r>
            <a:endParaRPr lang="fr-FR" sz="1400"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dirty="0" smtClean="0">
                <a:solidFill>
                  <a:schemeClr val="accent1">
                    <a:lumMod val="40000"/>
                    <a:lumOff val="60000"/>
                  </a:schemeClr>
                </a:solidFill>
              </a:rPr>
              <a:t>VNP algorithm</a:t>
            </a:r>
          </a:p>
          <a:p>
            <a:pPr marL="0" indent="0" algn="r">
              <a:lnSpc>
                <a:spcPct val="70000"/>
              </a:lnSpc>
              <a:buNone/>
            </a:pPr>
            <a:r>
              <a:rPr lang="en-US" sz="1600" b="1" dirty="0" smtClean="0">
                <a:solidFill>
                  <a:schemeClr val="accent1">
                    <a:lumMod val="40000"/>
                    <a:lumOff val="60000"/>
                  </a:schemeClr>
                </a:solidFill>
              </a:rPr>
              <a:t>VNP application</a:t>
            </a:r>
          </a:p>
          <a:p>
            <a:pPr marL="0" indent="0" algn="r">
              <a:lnSpc>
                <a:spcPct val="70000"/>
              </a:lnSpc>
              <a:buNone/>
            </a:pPr>
            <a:r>
              <a:rPr lang="en-US" sz="1600" b="1" u="sng" dirty="0" smtClean="0">
                <a:solidFill>
                  <a:schemeClr val="bg1"/>
                </a:solidFill>
              </a:rPr>
              <a:t>Conclusions</a:t>
            </a:r>
          </a:p>
        </p:txBody>
      </p:sp>
      <p:sp>
        <p:nvSpPr>
          <p:cNvPr id="18" name="Rectangle 17"/>
          <p:cNvSpPr/>
          <p:nvPr/>
        </p:nvSpPr>
        <p:spPr>
          <a:xfrm>
            <a:off x="214282" y="1285860"/>
            <a:ext cx="8643834" cy="5016758"/>
          </a:xfrm>
          <a:prstGeom prst="rect">
            <a:avLst/>
          </a:prstGeom>
          <a:noFill/>
        </p:spPr>
        <p:txBody>
          <a:bodyPr wrap="square">
            <a:spAutoFit/>
          </a:bodyPr>
          <a:lstStyle/>
          <a:p>
            <a:endParaRPr lang="fr-FR" sz="2000" dirty="0" smtClean="0"/>
          </a:p>
          <a:p>
            <a:pPr algn="just">
              <a:lnSpc>
                <a:spcPct val="150000"/>
              </a:lnSpc>
              <a:buClr>
                <a:schemeClr val="tx2"/>
              </a:buClr>
              <a:buFont typeface="Wingdings" pitchFamily="2" charset="2"/>
              <a:buChar char="§"/>
            </a:pPr>
            <a:r>
              <a:rPr lang="en-US" sz="2000" dirty="0" smtClean="0"/>
              <a:t> New algorithm  introduction called VNP and based on local search and manipulating programs;</a:t>
            </a:r>
          </a:p>
          <a:p>
            <a:pPr algn="just">
              <a:lnSpc>
                <a:spcPct val="150000"/>
              </a:lnSpc>
              <a:buClr>
                <a:schemeClr val="tx2"/>
              </a:buClr>
              <a:buFont typeface="Wingdings" pitchFamily="2" charset="2"/>
              <a:buChar char="§"/>
            </a:pPr>
            <a:r>
              <a:rPr lang="en-US" sz="2000" dirty="0" smtClean="0"/>
              <a:t> New solution representation ameliorating the property of generalization;</a:t>
            </a:r>
          </a:p>
          <a:p>
            <a:pPr algn="just">
              <a:lnSpc>
                <a:spcPct val="150000"/>
              </a:lnSpc>
              <a:buClr>
                <a:schemeClr val="tx2"/>
              </a:buClr>
              <a:buFont typeface="Wingdings" pitchFamily="2" charset="2"/>
              <a:buChar char="§"/>
            </a:pPr>
            <a:r>
              <a:rPr lang="en-US" sz="2000" dirty="0" smtClean="0"/>
              <a:t> The optimization combining simultaneously the structure of the tree and its corresponding parameters;</a:t>
            </a:r>
          </a:p>
          <a:p>
            <a:pPr algn="just">
              <a:lnSpc>
                <a:spcPct val="150000"/>
              </a:lnSpc>
              <a:buClr>
                <a:schemeClr val="tx2"/>
              </a:buClr>
              <a:buFont typeface="Wingdings" pitchFamily="2" charset="2"/>
              <a:buChar char="§"/>
            </a:pPr>
            <a:r>
              <a:rPr lang="en-US" sz="2000" dirty="0" smtClean="0"/>
              <a:t> VNP algorithm application on two types of time series problems and five datasets of classification;</a:t>
            </a:r>
          </a:p>
          <a:p>
            <a:pPr algn="just">
              <a:lnSpc>
                <a:spcPct val="150000"/>
              </a:lnSpc>
              <a:buClr>
                <a:schemeClr val="tx2"/>
              </a:buClr>
              <a:buFont typeface="Wingdings" pitchFamily="2" charset="2"/>
              <a:buChar char="§"/>
            </a:pPr>
            <a:r>
              <a:rPr lang="en-US" sz="2000" dirty="0" smtClean="0"/>
              <a:t> The results indicating the good generalization  and the effectiveness of the algorithm.</a:t>
            </a:r>
            <a:endParaRPr lang="fr-FR" sz="2000" dirty="0" smtClean="0"/>
          </a:p>
          <a:p>
            <a:pPr algn="just">
              <a:lnSpc>
                <a:spcPct val="150000"/>
              </a:lnSpc>
              <a:buClr>
                <a:schemeClr val="tx2"/>
              </a:buClr>
              <a:buFont typeface="Wingdings" pitchFamily="2" charset="2"/>
              <a:buChar char="§"/>
            </a:pPr>
            <a:endParaRPr lang="en-US" sz="2000" dirty="0" smtClean="0"/>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4" descr="globalSearch.bmp"/>
          <p:cNvPicPr>
            <a:picLocks noChangeAspect="1"/>
          </p:cNvPicPr>
          <p:nvPr/>
        </p:nvPicPr>
        <p:blipFill>
          <a:blip r:embed="rId3" cstate="print"/>
          <a:stretch>
            <a:fillRect/>
          </a:stretch>
        </p:blipFill>
        <p:spPr>
          <a:xfrm>
            <a:off x="642910" y="2217432"/>
            <a:ext cx="7315200" cy="3640460"/>
          </a:xfrm>
          <a:prstGeom prst="rect">
            <a:avLst/>
          </a:prstGeom>
        </p:spPr>
      </p:pic>
      <p:sp>
        <p:nvSpPr>
          <p:cNvPr id="4" name="Slide Number Placeholder 3"/>
          <p:cNvSpPr>
            <a:spLocks noGrp="1"/>
          </p:cNvSpPr>
          <p:nvPr>
            <p:ph type="sldNum" sz="quarter" idx="12"/>
          </p:nvPr>
        </p:nvSpPr>
        <p:spPr>
          <a:xfrm>
            <a:off x="7010432" y="6564337"/>
            <a:ext cx="2133600" cy="365125"/>
          </a:xfrm>
        </p:spPr>
        <p:txBody>
          <a:bodyPr/>
          <a:lstStyle/>
          <a:p>
            <a:fld id="{167087D5-ADBF-43D6-8EF4-E5852F6C55AA}" type="slidenum">
              <a:rPr lang="en-US" sz="1800" b="1" smtClean="0">
                <a:solidFill>
                  <a:schemeClr val="bg1"/>
                </a:solidFill>
                <a:effectLst>
                  <a:outerShdw blurRad="38100" dist="38100" dir="2700000" algn="tl">
                    <a:srgbClr val="000000">
                      <a:alpha val="43137"/>
                    </a:srgbClr>
                  </a:outerShdw>
                </a:effectLst>
              </a:rPr>
              <a:pPr/>
              <a:t>4</a:t>
            </a:fld>
            <a:endParaRPr lang="en-US" sz="1800" b="1" dirty="0">
              <a:solidFill>
                <a:schemeClr val="bg1"/>
              </a:solidFill>
              <a:effectLst>
                <a:outerShdw blurRad="38100" dist="38100" dir="2700000" algn="tl">
                  <a:srgbClr val="000000">
                    <a:alpha val="43137"/>
                  </a:srgbClr>
                </a:outerShdw>
              </a:effectLst>
            </a:endParaRPr>
          </a:p>
        </p:txBody>
      </p:sp>
      <p:sp>
        <p:nvSpPr>
          <p:cNvPr id="29" name="Rectangle 28"/>
          <p:cNvSpPr/>
          <p:nvPr/>
        </p:nvSpPr>
        <p:spPr>
          <a:xfrm>
            <a:off x="-32" y="-24"/>
            <a:ext cx="2736000" cy="1000800"/>
          </a:xfrm>
          <a:prstGeom prst="rect">
            <a:avLst/>
          </a:prstGeom>
          <a:gradFill flip="none" rotWithShape="1">
            <a:gsLst>
              <a:gs pos="0">
                <a:srgbClr val="000086">
                  <a:shade val="30000"/>
                  <a:satMod val="115000"/>
                </a:srgbClr>
              </a:gs>
              <a:gs pos="50000">
                <a:srgbClr val="000086">
                  <a:shade val="67500"/>
                  <a:satMod val="115000"/>
                </a:srgbClr>
              </a:gs>
              <a:gs pos="100000">
                <a:srgbClr val="000086">
                  <a:shade val="100000"/>
                  <a:satMod val="115000"/>
                </a:srgbClr>
              </a:gs>
            </a:gsLst>
            <a:lin ang="16200000" scaled="1"/>
            <a:tileRect/>
          </a:gradFill>
          <a:ln>
            <a:noFill/>
          </a:ln>
          <a:effectLst/>
          <a:scene3d>
            <a:camera prst="orthographicFront">
              <a:rot lat="0" lon="0" rev="0"/>
            </a:camera>
            <a:lightRig rig="contrasting" dir="t">
              <a:rot lat="0" lon="0" rev="7800000"/>
            </a:lightRig>
          </a:scene3d>
          <a:sp3d>
            <a:bevelT w="139700" h="139700"/>
          </a:sp3d>
        </p:spPr>
        <p:style>
          <a:lnRef idx="0">
            <a:schemeClr val="accent1"/>
          </a:lnRef>
          <a:fillRef idx="3">
            <a:schemeClr val="accent1"/>
          </a:fillRef>
          <a:effectRef idx="3">
            <a:schemeClr val="accent1"/>
          </a:effectRef>
          <a:fontRef idx="minor">
            <a:schemeClr val="lt1"/>
          </a:fontRef>
        </p:style>
        <p:txBody>
          <a:bodyPr rtlCol="0" anchor="ctr"/>
          <a:lstStyle/>
          <a:p>
            <a:pPr marL="0" lvl="1" fontAlgn="auto">
              <a:spcBef>
                <a:spcPts val="0"/>
              </a:spcBef>
              <a:spcAft>
                <a:spcPts val="0"/>
              </a:spcAft>
              <a:defRPr/>
            </a:pPr>
            <a:endParaRPr lang="en-US" sz="2400" b="1"/>
          </a:p>
        </p:txBody>
      </p:sp>
      <p:sp>
        <p:nvSpPr>
          <p:cNvPr id="31" name="Title 1"/>
          <p:cNvSpPr txBox="1">
            <a:spLocks/>
          </p:cNvSpPr>
          <p:nvPr/>
        </p:nvSpPr>
        <p:spPr>
          <a:xfrm>
            <a:off x="5795963" y="171450"/>
            <a:ext cx="3348037" cy="108585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2000" dirty="0"/>
          </a:p>
        </p:txBody>
      </p:sp>
      <p:sp>
        <p:nvSpPr>
          <p:cNvPr id="33" name="Rectangle 32"/>
          <p:cNvSpPr/>
          <p:nvPr/>
        </p:nvSpPr>
        <p:spPr>
          <a:xfrm>
            <a:off x="2772032" y="-1816"/>
            <a:ext cx="6372000" cy="1001924"/>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4" name="TextBox 6"/>
          <p:cNvSpPr txBox="1"/>
          <p:nvPr/>
        </p:nvSpPr>
        <p:spPr>
          <a:xfrm>
            <a:off x="2857488" y="239169"/>
            <a:ext cx="6221226" cy="546625"/>
          </a:xfrm>
          <a:prstGeom prst="rect">
            <a:avLst/>
          </a:prstGeom>
          <a:noFill/>
        </p:spPr>
        <p:txBody>
          <a:bodyPr wrap="square" rtlCol="0">
            <a:spAutoFit/>
          </a:bodyPr>
          <a:lstStyle/>
          <a:p>
            <a:pPr marL="0" lvl="1" algn="ctr">
              <a:lnSpc>
                <a:spcPct val="80000"/>
              </a:lnSpc>
              <a:spcBef>
                <a:spcPts val="384"/>
              </a:spcBef>
            </a:pPr>
            <a:r>
              <a:rPr lang="en-US" sz="3600" b="1" dirty="0" smtClean="0">
                <a:solidFill>
                  <a:schemeClr val="bg1"/>
                </a:solidFill>
              </a:rPr>
              <a:t>VNS algorithm movements</a:t>
            </a:r>
            <a:endParaRPr lang="en-US" sz="3600" b="1" dirty="0" smtClean="0">
              <a:solidFill>
                <a:schemeClr val="bg1">
                  <a:lumMod val="75000"/>
                </a:schemeClr>
              </a:solidFill>
            </a:endParaRPr>
          </a:p>
        </p:txBody>
      </p:sp>
      <p:sp>
        <p:nvSpPr>
          <p:cNvPr id="35" name="Rectangle 34"/>
          <p:cNvSpPr/>
          <p:nvPr/>
        </p:nvSpPr>
        <p:spPr>
          <a:xfrm rot="5400000" flipV="1">
            <a:off x="2257409" y="471467"/>
            <a:ext cx="1000132" cy="57150"/>
          </a:xfrm>
          <a:prstGeom prst="rect">
            <a:avLst/>
          </a:prstGeom>
          <a:gradFill>
            <a:gsLst>
              <a:gs pos="16000">
                <a:srgbClr val="000051">
                  <a:alpha val="88000"/>
                </a:srgb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Ellipse 38"/>
          <p:cNvSpPr/>
          <p:nvPr/>
        </p:nvSpPr>
        <p:spPr>
          <a:xfrm>
            <a:off x="8715404" y="6429420"/>
            <a:ext cx="428628" cy="428604"/>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
        <p:nvSpPr>
          <p:cNvPr id="40" name="Espace réservé du numéro de diapositive 7"/>
          <p:cNvSpPr txBox="1">
            <a:spLocks/>
          </p:cNvSpPr>
          <p:nvPr/>
        </p:nvSpPr>
        <p:spPr>
          <a:xfrm>
            <a:off x="8572528" y="6429420"/>
            <a:ext cx="500066" cy="42860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EFC8823-168B-420E-B28F-6ED6581CD047}" type="slidenum">
              <a:rPr kumimoji="0" lang="fr-FR"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48" name="Rectangle 47"/>
          <p:cNvSpPr/>
          <p:nvPr/>
        </p:nvSpPr>
        <p:spPr>
          <a:xfrm rot="10800000">
            <a:off x="5331404" y="6714585"/>
            <a:ext cx="3384000" cy="7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p:cNvSpPr/>
          <p:nvPr/>
        </p:nvSpPr>
        <p:spPr>
          <a:xfrm rot="10800000">
            <a:off x="1387108" y="6714586"/>
            <a:ext cx="756000" cy="72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p:cNvSpPr/>
          <p:nvPr/>
        </p:nvSpPr>
        <p:spPr>
          <a:xfrm rot="10800000">
            <a:off x="-31" y="6714563"/>
            <a:ext cx="504000" cy="7200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50"/>
          <p:cNvSpPr/>
          <p:nvPr/>
        </p:nvSpPr>
        <p:spPr>
          <a:xfrm rot="10800000">
            <a:off x="529289" y="6714586"/>
            <a:ext cx="828000" cy="72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Content Placeholder 2"/>
          <p:cNvSpPr txBox="1">
            <a:spLocks/>
          </p:cNvSpPr>
          <p:nvPr/>
        </p:nvSpPr>
        <p:spPr bwMode="auto">
          <a:xfrm>
            <a:off x="1072754" y="71414"/>
            <a:ext cx="1713296" cy="929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70000"/>
              </a:lnSpc>
              <a:buFont typeface="Arial" charset="0"/>
              <a:buNone/>
            </a:pPr>
            <a:r>
              <a:rPr lang="fr-FR" sz="1600" b="1" dirty="0" smtClean="0">
                <a:solidFill>
                  <a:schemeClr val="accent1">
                    <a:lumMod val="40000"/>
                    <a:lumOff val="60000"/>
                  </a:schemeClr>
                </a:solidFill>
              </a:rPr>
              <a:t>Introduction</a:t>
            </a:r>
          </a:p>
          <a:p>
            <a:pPr marL="0" indent="0" algn="r">
              <a:lnSpc>
                <a:spcPct val="70000"/>
              </a:lnSpc>
              <a:buNone/>
            </a:pPr>
            <a:r>
              <a:rPr lang="en-US" sz="1600" b="1" u="sng" dirty="0" smtClean="0">
                <a:solidFill>
                  <a:schemeClr val="bg1"/>
                </a:solidFill>
              </a:rPr>
              <a:t>VNP</a:t>
            </a:r>
            <a:r>
              <a:rPr lang="en-US" sz="1600" b="1" dirty="0" smtClean="0">
                <a:solidFill>
                  <a:schemeClr val="accent1">
                    <a:lumMod val="40000"/>
                    <a:lumOff val="60000"/>
                  </a:schemeClr>
                </a:solidFill>
              </a:rPr>
              <a:t> </a:t>
            </a:r>
            <a:r>
              <a:rPr lang="en-US" sz="1600" b="1" u="sng" dirty="0" smtClean="0">
                <a:solidFill>
                  <a:schemeClr val="bg1"/>
                </a:solidFill>
              </a:rPr>
              <a:t>algorithm</a:t>
            </a:r>
          </a:p>
          <a:p>
            <a:pPr marL="0" indent="0" algn="r">
              <a:lnSpc>
                <a:spcPct val="70000"/>
              </a:lnSpc>
              <a:buNone/>
            </a:pPr>
            <a:r>
              <a:rPr lang="en-US" sz="1600" b="1" dirty="0" smtClean="0">
                <a:solidFill>
                  <a:schemeClr val="accent1">
                    <a:lumMod val="40000"/>
                    <a:lumOff val="60000"/>
                  </a:schemeClr>
                </a:solidFill>
              </a:rPr>
              <a:t>VNP application</a:t>
            </a:r>
          </a:p>
          <a:p>
            <a:pPr marL="0" indent="0" algn="r">
              <a:lnSpc>
                <a:spcPct val="70000"/>
              </a:lnSpc>
              <a:buNone/>
            </a:pPr>
            <a:r>
              <a:rPr lang="en-US" sz="1600" b="1" dirty="0" smtClean="0">
                <a:solidFill>
                  <a:schemeClr val="accent1">
                    <a:lumMod val="40000"/>
                    <a:lumOff val="60000"/>
                  </a:schemeClr>
                </a:solidFill>
              </a:rPr>
              <a:t>Conclusions</a:t>
            </a:r>
            <a:endParaRPr lang="en-US" sz="1600" b="1" dirty="0">
              <a:solidFill>
                <a:schemeClr val="accent1">
                  <a:lumMod val="40000"/>
                  <a:lumOff val="60000"/>
                </a:schemeClr>
              </a:solidFill>
            </a:endParaRPr>
          </a:p>
        </p:txBody>
      </p:sp>
      <p:cxnSp>
        <p:nvCxnSpPr>
          <p:cNvPr id="64" name="Straight Arrow Connector 6"/>
          <p:cNvCxnSpPr/>
          <p:nvPr/>
        </p:nvCxnSpPr>
        <p:spPr>
          <a:xfrm rot="5400000">
            <a:off x="1450161" y="5264955"/>
            <a:ext cx="957266"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7"/>
          <p:cNvCxnSpPr/>
          <p:nvPr/>
        </p:nvCxnSpPr>
        <p:spPr>
          <a:xfrm rot="5400000">
            <a:off x="5643570" y="3357562"/>
            <a:ext cx="71438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8"/>
          <p:cNvCxnSpPr/>
          <p:nvPr/>
        </p:nvCxnSpPr>
        <p:spPr>
          <a:xfrm rot="5400000">
            <a:off x="6987400" y="2370922"/>
            <a:ext cx="4572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7" name="Curved Down Arrow 16"/>
          <p:cNvSpPr/>
          <p:nvPr/>
        </p:nvSpPr>
        <p:spPr>
          <a:xfrm>
            <a:off x="3428992" y="1857364"/>
            <a:ext cx="1905000" cy="731520"/>
          </a:xfrm>
          <a:prstGeom prst="curvedDownArrow">
            <a:avLst>
              <a:gd name="adj1" fmla="val 6651"/>
              <a:gd name="adj2" fmla="val 22757"/>
              <a:gd name="adj3" fmla="val 25000"/>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Curved Down Arrow 17"/>
          <p:cNvSpPr/>
          <p:nvPr/>
        </p:nvSpPr>
        <p:spPr>
          <a:xfrm>
            <a:off x="6286512" y="1785926"/>
            <a:ext cx="914400" cy="426720"/>
          </a:xfrm>
          <a:prstGeom prst="curvedDownArrow">
            <a:avLst>
              <a:gd name="adj1" fmla="val 14977"/>
              <a:gd name="adj2" fmla="val 58056"/>
              <a:gd name="adj3" fmla="val 34749"/>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Étoile à 5 branches 70"/>
          <p:cNvSpPr/>
          <p:nvPr/>
        </p:nvSpPr>
        <p:spPr>
          <a:xfrm>
            <a:off x="1928794" y="5715016"/>
            <a:ext cx="285752" cy="357190"/>
          </a:xfrm>
          <a:prstGeom prst="star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72" name="Ellipse 71"/>
          <p:cNvSpPr/>
          <p:nvPr/>
        </p:nvSpPr>
        <p:spPr>
          <a:xfrm>
            <a:off x="1643042" y="5214950"/>
            <a:ext cx="785818" cy="928694"/>
          </a:xfrm>
          <a:prstGeom prst="ellipse">
            <a:avLst/>
          </a:prstGeom>
          <a:noFill/>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xmlns="" val="343986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p:cTn id="19" dur="500" fill="hold"/>
                                        <p:tgtEl>
                                          <p:spTgt spid="68"/>
                                        </p:tgtEl>
                                        <p:attrNameLst>
                                          <p:attrName>ppt_w</p:attrName>
                                        </p:attrNameLst>
                                      </p:cBhvr>
                                      <p:tavLst>
                                        <p:tav tm="0">
                                          <p:val>
                                            <p:fltVal val="0"/>
                                          </p:val>
                                        </p:tav>
                                        <p:tav tm="100000">
                                          <p:val>
                                            <p:strVal val="#ppt_w"/>
                                          </p:val>
                                        </p:tav>
                                      </p:tavLst>
                                    </p:anim>
                                    <p:anim calcmode="lin" valueType="num">
                                      <p:cBhvr>
                                        <p:cTn id="20" dur="500" fill="hold"/>
                                        <p:tgtEl>
                                          <p:spTgt spid="68"/>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17" presetClass="entr" presetSubtype="10"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 calcmode="lin" valueType="num">
                                      <p:cBhvr>
                                        <p:cTn id="24" dur="500" fill="hold"/>
                                        <p:tgtEl>
                                          <p:spTgt spid="67"/>
                                        </p:tgtEl>
                                        <p:attrNameLst>
                                          <p:attrName>ppt_w</p:attrName>
                                        </p:attrNameLst>
                                      </p:cBhvr>
                                      <p:tavLst>
                                        <p:tav tm="0">
                                          <p:val>
                                            <p:fltVal val="0"/>
                                          </p:val>
                                        </p:tav>
                                        <p:tav tm="100000">
                                          <p:val>
                                            <p:strVal val="#ppt_w"/>
                                          </p:val>
                                        </p:tav>
                                      </p:tavLst>
                                    </p:anim>
                                    <p:anim calcmode="lin" valueType="num">
                                      <p:cBhvr>
                                        <p:cTn id="25" dur="500" fill="hold"/>
                                        <p:tgtEl>
                                          <p:spTgt spid="67"/>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2"/>
                                        </p:tgtEl>
                                        <p:attrNameLst>
                                          <p:attrName>style.visibility</p:attrName>
                                        </p:attrNameLst>
                                      </p:cBhvr>
                                      <p:to>
                                        <p:strVal val="visible"/>
                                      </p:to>
                                    </p:set>
                                  </p:childTnLst>
                                </p:cTn>
                              </p:par>
                              <p:par>
                                <p:cTn id="30" presetID="35" presetClass="entr" presetSubtype="0" fill="hold" grpId="0" nodeType="with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2000"/>
                                        <p:tgtEl>
                                          <p:spTgt spid="71"/>
                                        </p:tgtEl>
                                      </p:cBhvr>
                                    </p:animEffect>
                                    <p:anim calcmode="lin" valueType="num">
                                      <p:cBhvr>
                                        <p:cTn id="33" dur="2000" fill="hold"/>
                                        <p:tgtEl>
                                          <p:spTgt spid="71"/>
                                        </p:tgtEl>
                                        <p:attrNameLst>
                                          <p:attrName>style.rotation</p:attrName>
                                        </p:attrNameLst>
                                      </p:cBhvr>
                                      <p:tavLst>
                                        <p:tav tm="0">
                                          <p:val>
                                            <p:fltVal val="720"/>
                                          </p:val>
                                        </p:tav>
                                        <p:tav tm="100000">
                                          <p:val>
                                            <p:fltVal val="0"/>
                                          </p:val>
                                        </p:tav>
                                      </p:tavLst>
                                    </p:anim>
                                    <p:anim calcmode="lin" valueType="num">
                                      <p:cBhvr>
                                        <p:cTn id="34" dur="2000" fill="hold"/>
                                        <p:tgtEl>
                                          <p:spTgt spid="71"/>
                                        </p:tgtEl>
                                        <p:attrNameLst>
                                          <p:attrName>ppt_h</p:attrName>
                                        </p:attrNameLst>
                                      </p:cBhvr>
                                      <p:tavLst>
                                        <p:tav tm="0">
                                          <p:val>
                                            <p:fltVal val="0"/>
                                          </p:val>
                                        </p:tav>
                                        <p:tav tm="100000">
                                          <p:val>
                                            <p:strVal val="#ppt_h"/>
                                          </p:val>
                                        </p:tav>
                                      </p:tavLst>
                                    </p:anim>
                                    <p:anim calcmode="lin" valueType="num">
                                      <p:cBhvr>
                                        <p:cTn id="35" dur="2000" fill="hold"/>
                                        <p:tgtEl>
                                          <p:spTgt spid="7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71" grpId="0" animBg="1"/>
      <p:bldP spid="7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1485900" y="1011437"/>
            <a:ext cx="6172200" cy="857250"/>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25" b="1" dirty="0">
                <a:solidFill>
                  <a:srgbClr val="002060"/>
                </a:solidFill>
              </a:rPr>
              <a:t>VNS - Overview</a:t>
            </a:r>
          </a:p>
        </p:txBody>
      </p:sp>
      <p:sp>
        <p:nvSpPr>
          <p:cNvPr id="13" name="Content Placeholder 2"/>
          <p:cNvSpPr>
            <a:spLocks noGrp="1"/>
          </p:cNvSpPr>
          <p:nvPr/>
        </p:nvSpPr>
        <p:spPr>
          <a:xfrm>
            <a:off x="1314450" y="1834158"/>
            <a:ext cx="7506022" cy="4835202"/>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r-Latn-RS" sz="2400" dirty="0">
                <a:solidFill>
                  <a:schemeClr val="tx1">
                    <a:lumMod val="75000"/>
                    <a:lumOff val="25000"/>
                  </a:schemeClr>
                </a:solidFill>
              </a:rPr>
              <a:t>Proposed by Mladenovic and Hansen in 1997 </a:t>
            </a:r>
            <a:endParaRPr lang="en-US" sz="2400" dirty="0">
              <a:solidFill>
                <a:schemeClr val="tx1">
                  <a:lumMod val="75000"/>
                  <a:lumOff val="25000"/>
                </a:schemeClr>
              </a:solidFill>
            </a:endParaRPr>
          </a:p>
          <a:p>
            <a:r>
              <a:rPr lang="sr-Latn-RS" sz="2400" b="1" dirty="0">
                <a:solidFill>
                  <a:srgbClr val="FF0000"/>
                </a:solidFill>
              </a:rPr>
              <a:t>Main idea</a:t>
            </a:r>
            <a:r>
              <a:rPr lang="sr-Latn-RS" sz="2400" dirty="0">
                <a:solidFill>
                  <a:srgbClr val="FF0000"/>
                </a:solidFill>
              </a:rPr>
              <a:t>: </a:t>
            </a:r>
            <a:r>
              <a:rPr lang="en-US" sz="2400" dirty="0">
                <a:solidFill>
                  <a:schemeClr val="tx1">
                    <a:lumMod val="75000"/>
                    <a:lumOff val="25000"/>
                  </a:schemeClr>
                </a:solidFill>
              </a:rPr>
              <a:t>Systematically change the neighborhood</a:t>
            </a:r>
            <a:r>
              <a:rPr lang="sr-Latn-RS" sz="2400" dirty="0">
                <a:solidFill>
                  <a:schemeClr val="tx1">
                    <a:lumMod val="75000"/>
                    <a:lumOff val="25000"/>
                  </a:schemeClr>
                </a:solidFill>
              </a:rPr>
              <a:t> structures</a:t>
            </a:r>
            <a:endParaRPr lang="en-US" sz="2400" dirty="0">
              <a:solidFill>
                <a:schemeClr val="tx1">
                  <a:lumMod val="75000"/>
                  <a:lumOff val="25000"/>
                </a:schemeClr>
              </a:solidFill>
            </a:endParaRPr>
          </a:p>
          <a:p>
            <a:r>
              <a:rPr lang="en-US" sz="2400" b="1" dirty="0">
                <a:solidFill>
                  <a:schemeClr val="tx1">
                    <a:lumMod val="75000"/>
                    <a:lumOff val="25000"/>
                  </a:schemeClr>
                </a:solidFill>
              </a:rPr>
              <a:t>Based on three facts:</a:t>
            </a:r>
          </a:p>
          <a:p>
            <a:pPr lvl="1">
              <a:buFont typeface="Wingdings" pitchFamily="2" charset="2"/>
              <a:buChar char="Ø"/>
            </a:pPr>
            <a:r>
              <a:rPr lang="en-US" sz="1800" dirty="0">
                <a:solidFill>
                  <a:schemeClr val="accent1">
                    <a:lumMod val="75000"/>
                  </a:schemeClr>
                </a:solidFill>
              </a:rPr>
              <a:t>A local minimum </a:t>
            </a:r>
            <a:r>
              <a:rPr lang="en-US" sz="1800" dirty="0" err="1">
                <a:solidFill>
                  <a:schemeClr val="accent1">
                    <a:lumMod val="75000"/>
                  </a:schemeClr>
                </a:solidFill>
              </a:rPr>
              <a:t>w.r.t</a:t>
            </a:r>
            <a:r>
              <a:rPr lang="en-US" sz="1800" dirty="0">
                <a:solidFill>
                  <a:schemeClr val="accent1">
                    <a:lumMod val="75000"/>
                  </a:schemeClr>
                </a:solidFill>
              </a:rPr>
              <a:t>. one neighborhood structure is not necessary so for another</a:t>
            </a:r>
          </a:p>
          <a:p>
            <a:pPr lvl="1">
              <a:buFont typeface="Wingdings" pitchFamily="2" charset="2"/>
              <a:buChar char="Ø"/>
            </a:pPr>
            <a:r>
              <a:rPr lang="en-US" sz="1800" dirty="0">
                <a:solidFill>
                  <a:schemeClr val="accent1">
                    <a:lumMod val="75000"/>
                  </a:schemeClr>
                </a:solidFill>
              </a:rPr>
              <a:t>A global minimum is local minimum </a:t>
            </a:r>
            <a:r>
              <a:rPr lang="en-US" sz="1800" dirty="0" err="1">
                <a:solidFill>
                  <a:schemeClr val="accent1">
                    <a:lumMod val="75000"/>
                  </a:schemeClr>
                </a:solidFill>
              </a:rPr>
              <a:t>w.r.t</a:t>
            </a:r>
            <a:r>
              <a:rPr lang="en-US" sz="1800" dirty="0">
                <a:solidFill>
                  <a:schemeClr val="accent1">
                    <a:lumMod val="75000"/>
                  </a:schemeClr>
                </a:solidFill>
              </a:rPr>
              <a:t>. all possible neighborhood structures</a:t>
            </a:r>
          </a:p>
          <a:p>
            <a:pPr lvl="1">
              <a:buFont typeface="Wingdings" pitchFamily="2" charset="2"/>
              <a:buChar char="Ø"/>
            </a:pPr>
            <a:r>
              <a:rPr lang="en-US" sz="1800" dirty="0">
                <a:solidFill>
                  <a:schemeClr val="accent1">
                    <a:lumMod val="75000"/>
                  </a:schemeClr>
                </a:solidFill>
              </a:rPr>
              <a:t>For many problems local minima </a:t>
            </a:r>
            <a:r>
              <a:rPr lang="en-US" sz="1800" dirty="0" err="1">
                <a:solidFill>
                  <a:schemeClr val="accent1">
                    <a:lumMod val="75000"/>
                  </a:schemeClr>
                </a:solidFill>
              </a:rPr>
              <a:t>w.r.t</a:t>
            </a:r>
            <a:r>
              <a:rPr lang="en-US" sz="1800" dirty="0">
                <a:solidFill>
                  <a:schemeClr val="accent1">
                    <a:lumMod val="75000"/>
                  </a:schemeClr>
                </a:solidFill>
              </a:rPr>
              <a:t>. one or several neighborhoods are close to each other</a:t>
            </a:r>
          </a:p>
        </p:txBody>
      </p:sp>
      <p:sp>
        <p:nvSpPr>
          <p:cNvPr id="14" name="Slide Number Placeholder 3"/>
          <p:cNvSpPr>
            <a:spLocks noGrp="1"/>
          </p:cNvSpPr>
          <p:nvPr/>
        </p:nvSpPr>
        <p:spPr>
          <a:xfrm>
            <a:off x="6057900" y="5572722"/>
            <a:ext cx="16002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5E8016-1DD1-48B2-B815-C18D93252D4C}" type="slidenum">
              <a:rPr lang="en-US" sz="900"/>
              <a:pPr/>
              <a:t>5</a:t>
            </a:fld>
            <a:endParaRPr lang="en-US" sz="900"/>
          </a:p>
        </p:txBody>
      </p:sp>
    </p:spTree>
    <p:extLst>
      <p:ext uri="{BB962C8B-B14F-4D97-AF65-F5344CB8AC3E}">
        <p14:creationId xmlns:p14="http://schemas.microsoft.com/office/powerpoint/2010/main" xmlns="" val="4234319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88425"/>
            <a:ext cx="7886700" cy="994172"/>
          </a:xfrm>
        </p:spPr>
        <p:txBody>
          <a:bodyPr>
            <a:normAutofit/>
          </a:bodyPr>
          <a:lstStyle/>
          <a:p>
            <a:r>
              <a:rPr lang="x-none" dirty="0">
                <a:solidFill>
                  <a:schemeClr val="bg1"/>
                </a:solidFill>
              </a:rPr>
              <a:t>VNS </a:t>
            </a:r>
            <a:r>
              <a:rPr lang="en-US" b="1" dirty="0" smtClean="0"/>
              <a:t>Outline </a:t>
            </a:r>
            <a:r>
              <a:rPr lang="x-none" dirty="0" smtClean="0"/>
              <a:t>of </a:t>
            </a:r>
            <a:r>
              <a:rPr lang="en-US" dirty="0" smtClean="0"/>
              <a:t>VNS </a:t>
            </a:r>
            <a:r>
              <a:rPr lang="x-none" dirty="0" smtClean="0"/>
              <a:t>algorithm</a:t>
            </a:r>
            <a:endParaRPr lang="x-none" dirty="0"/>
          </a:p>
        </p:txBody>
      </p:sp>
      <p:sp>
        <p:nvSpPr>
          <p:cNvPr id="8" name="Slide Number Placeholder 7"/>
          <p:cNvSpPr>
            <a:spLocks noGrp="1"/>
          </p:cNvSpPr>
          <p:nvPr>
            <p:ph type="sldNum" sz="quarter" idx="12"/>
          </p:nvPr>
        </p:nvSpPr>
        <p:spPr/>
        <p:txBody>
          <a:bodyPr/>
          <a:lstStyle/>
          <a:p>
            <a:fld id="{DD473661-B0E2-45FC-A365-B280D7178D0C}" type="slidenum">
              <a:rPr lang="x-none" smtClean="0"/>
              <a:pPr/>
              <a:t>6</a:t>
            </a:fld>
            <a:endParaRPr lang="x-none" dirty="0"/>
          </a:p>
        </p:txBody>
      </p:sp>
      <p:sp>
        <p:nvSpPr>
          <p:cNvPr id="10" name="Rounded Rectangle 4"/>
          <p:cNvSpPr/>
          <p:nvPr/>
        </p:nvSpPr>
        <p:spPr>
          <a:xfrm>
            <a:off x="667920" y="1821332"/>
            <a:ext cx="4460560" cy="38215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x-none" sz="1350" dirty="0"/>
          </a:p>
        </p:txBody>
      </p:sp>
      <p:sp>
        <p:nvSpPr>
          <p:cNvPr id="9" name="ZoneTexte 8"/>
          <p:cNvSpPr txBox="1"/>
          <p:nvPr/>
        </p:nvSpPr>
        <p:spPr>
          <a:xfrm>
            <a:off x="975747" y="1856174"/>
            <a:ext cx="3521157" cy="3520194"/>
          </a:xfrm>
          <a:prstGeom prst="rect">
            <a:avLst/>
          </a:prstGeom>
          <a:noFill/>
        </p:spPr>
        <p:txBody>
          <a:bodyPr wrap="none" rtlCol="0">
            <a:spAutoFit/>
          </a:bodyPr>
          <a:lstStyle/>
          <a:p>
            <a:pPr>
              <a:lnSpc>
                <a:spcPct val="110000"/>
              </a:lnSpc>
              <a:buFont typeface="Wingdings" pitchFamily="2" charset="2"/>
              <a:buNone/>
            </a:pPr>
            <a:r>
              <a:rPr lang="tr-TR" altLang="ko-KR" sz="1350" b="1" dirty="0" err="1">
                <a:solidFill>
                  <a:schemeClr val="tx2"/>
                </a:solidFill>
              </a:rPr>
              <a:t>Procedure</a:t>
            </a:r>
            <a:r>
              <a:rPr lang="tr-TR" altLang="ko-KR" sz="1350" b="1" dirty="0">
                <a:solidFill>
                  <a:schemeClr val="tx2"/>
                </a:solidFill>
              </a:rPr>
              <a:t> VNS</a:t>
            </a:r>
          </a:p>
          <a:p>
            <a:pPr>
              <a:lnSpc>
                <a:spcPct val="110000"/>
              </a:lnSpc>
              <a:buFont typeface="Wingdings" pitchFamily="2" charset="2"/>
              <a:buNone/>
            </a:pPr>
            <a:endParaRPr lang="tr-TR" altLang="ko-KR" sz="1350" dirty="0"/>
          </a:p>
          <a:p>
            <a:pPr>
              <a:lnSpc>
                <a:spcPct val="110000"/>
              </a:lnSpc>
              <a:buFont typeface="Wingdings" pitchFamily="2" charset="2"/>
              <a:buNone/>
            </a:pPr>
            <a:r>
              <a:rPr lang="tr-TR" altLang="ko-KR" sz="1350" dirty="0">
                <a:solidFill>
                  <a:srgbClr val="1F497D"/>
                </a:solidFill>
              </a:rPr>
              <a:t>Define </a:t>
            </a:r>
            <a:r>
              <a:rPr lang="tr-TR" altLang="ko-KR" sz="1350" dirty="0" err="1">
                <a:solidFill>
                  <a:srgbClr val="1F497D"/>
                </a:solidFill>
              </a:rPr>
              <a:t>neighborhood</a:t>
            </a:r>
            <a:r>
              <a:rPr lang="tr-TR" altLang="ko-KR" sz="1350" dirty="0">
                <a:solidFill>
                  <a:srgbClr val="1F497D"/>
                </a:solidFill>
              </a:rPr>
              <a:t> </a:t>
            </a:r>
            <a:r>
              <a:rPr lang="tr-TR" altLang="ko-KR" sz="1350" dirty="0" err="1">
                <a:solidFill>
                  <a:srgbClr val="1F497D"/>
                </a:solidFill>
              </a:rPr>
              <a:t>structures</a:t>
            </a:r>
            <a:r>
              <a:rPr lang="tr-TR" altLang="ko-KR" sz="1350" dirty="0">
                <a:solidFill>
                  <a:srgbClr val="1F497D"/>
                </a:solidFill>
              </a:rPr>
              <a:t> </a:t>
            </a:r>
            <a:r>
              <a:rPr lang="tr-TR" altLang="ko-KR" sz="1350" i="1" dirty="0" err="1">
                <a:solidFill>
                  <a:srgbClr val="1F497D"/>
                </a:solidFill>
                <a:latin typeface="Times"/>
                <a:cs typeface="Times"/>
              </a:rPr>
              <a:t>N</a:t>
            </a:r>
            <a:r>
              <a:rPr lang="tr-TR" altLang="ko-KR" sz="1350" i="1" baseline="-20000" dirty="0" err="1">
                <a:solidFill>
                  <a:srgbClr val="1F497D"/>
                </a:solidFill>
                <a:latin typeface="Times"/>
                <a:cs typeface="Times"/>
              </a:rPr>
              <a:t>k</a:t>
            </a:r>
            <a:r>
              <a:rPr lang="tr-TR" altLang="ko-KR" sz="1350" dirty="0">
                <a:solidFill>
                  <a:srgbClr val="1F497D"/>
                </a:solidFill>
              </a:rPr>
              <a:t> (</a:t>
            </a:r>
            <a:r>
              <a:rPr lang="tr-TR" altLang="ko-KR" sz="1350" i="1" dirty="0">
                <a:solidFill>
                  <a:srgbClr val="1F497D"/>
                </a:solidFill>
                <a:latin typeface="Times"/>
                <a:cs typeface="Times"/>
              </a:rPr>
              <a:t>k</a:t>
            </a:r>
            <a:r>
              <a:rPr lang="tr-TR" altLang="ko-KR" sz="1350" dirty="0">
                <a:solidFill>
                  <a:srgbClr val="1F497D"/>
                </a:solidFill>
              </a:rPr>
              <a:t>=1</a:t>
            </a:r>
            <a:r>
              <a:rPr lang="tr-TR" altLang="ko-KR" sz="1350" dirty="0">
                <a:solidFill>
                  <a:srgbClr val="1F497D"/>
                </a:solidFill>
                <a:latin typeface="Times"/>
                <a:cs typeface="Times"/>
              </a:rPr>
              <a:t>,</a:t>
            </a:r>
            <a:r>
              <a:rPr lang="tr-TR" altLang="ko-KR" sz="1350" dirty="0">
                <a:solidFill>
                  <a:srgbClr val="1F497D"/>
                </a:solidFill>
              </a:rPr>
              <a:t>...,</a:t>
            </a:r>
            <a:r>
              <a:rPr lang="tr-TR" altLang="ko-KR" sz="1350" i="1" dirty="0" err="1">
                <a:solidFill>
                  <a:srgbClr val="1F497D"/>
                </a:solidFill>
                <a:latin typeface="Times"/>
                <a:cs typeface="Times"/>
              </a:rPr>
              <a:t>k</a:t>
            </a:r>
            <a:r>
              <a:rPr lang="tr-TR" altLang="ko-KR" sz="1350" i="1" baseline="-20000" dirty="0" err="1">
                <a:solidFill>
                  <a:srgbClr val="1F497D"/>
                </a:solidFill>
                <a:latin typeface="Times"/>
                <a:cs typeface="Times"/>
              </a:rPr>
              <a:t>max</a:t>
            </a:r>
            <a:r>
              <a:rPr lang="tr-TR" altLang="ko-KR" sz="1350" dirty="0">
                <a:solidFill>
                  <a:srgbClr val="1F497D"/>
                </a:solidFill>
              </a:rPr>
              <a:t>)</a:t>
            </a:r>
          </a:p>
          <a:p>
            <a:pPr>
              <a:lnSpc>
                <a:spcPct val="110000"/>
              </a:lnSpc>
              <a:buFont typeface="Wingdings" pitchFamily="2" charset="2"/>
              <a:buNone/>
            </a:pPr>
            <a:r>
              <a:rPr lang="tr-TR" altLang="ko-KR" sz="1350" dirty="0">
                <a:solidFill>
                  <a:srgbClr val="1F497D"/>
                </a:solidFill>
              </a:rPr>
              <a:t>Generate initial solution </a:t>
            </a:r>
            <a:r>
              <a:rPr lang="fr-FR" altLang="ko-KR" sz="1350" i="1" dirty="0">
                <a:solidFill>
                  <a:srgbClr val="1F497D"/>
                </a:solidFill>
                <a:latin typeface="Times"/>
                <a:cs typeface="Times"/>
              </a:rPr>
              <a:t>x</a:t>
            </a:r>
            <a:r>
              <a:rPr lang="tr-TR" altLang="ko-KR" sz="1350" dirty="0">
                <a:solidFill>
                  <a:srgbClr val="1F497D"/>
                </a:solidFill>
                <a:latin typeface="Times"/>
                <a:cs typeface="Times"/>
              </a:rPr>
              <a:t> </a:t>
            </a:r>
            <a:r>
              <a:rPr lang="ru-RU" altLang="ko-KR" sz="1350" dirty="0">
                <a:solidFill>
                  <a:srgbClr val="1F497D"/>
                </a:solidFill>
                <a:cs typeface="Arial" charset="0"/>
                <a:sym typeface="Symbol" panose="05050102010706020507" pitchFamily="18" charset="2"/>
              </a:rPr>
              <a:t></a:t>
            </a:r>
            <a:r>
              <a:rPr lang="tr-TR" altLang="ko-KR" sz="1350" dirty="0">
                <a:solidFill>
                  <a:srgbClr val="1F497D"/>
                </a:solidFill>
                <a:latin typeface="Times"/>
                <a:cs typeface="Times"/>
              </a:rPr>
              <a:t> </a:t>
            </a:r>
            <a:r>
              <a:rPr lang="fr-FR" altLang="ko-KR" sz="1350" i="1" dirty="0">
                <a:solidFill>
                  <a:srgbClr val="1F497D"/>
                </a:solidFill>
                <a:latin typeface="Times"/>
                <a:cs typeface="Times"/>
              </a:rPr>
              <a:t>X</a:t>
            </a:r>
            <a:endParaRPr lang="tr-TR" altLang="ko-KR" sz="1350" i="1" dirty="0">
              <a:solidFill>
                <a:srgbClr val="1F497D"/>
              </a:solidFill>
              <a:latin typeface="Times"/>
              <a:cs typeface="Times"/>
            </a:endParaRPr>
          </a:p>
          <a:p>
            <a:pPr>
              <a:lnSpc>
                <a:spcPct val="110000"/>
              </a:lnSpc>
              <a:buFont typeface="Wingdings" pitchFamily="2" charset="2"/>
              <a:buNone/>
            </a:pPr>
            <a:r>
              <a:rPr lang="tr-TR" altLang="ko-KR" sz="1350" dirty="0">
                <a:solidFill>
                  <a:srgbClr val="1F497D"/>
                </a:solidFill>
              </a:rPr>
              <a:t>   </a:t>
            </a:r>
            <a:r>
              <a:rPr lang="tr-TR" altLang="ko-KR" sz="1350" b="1" dirty="0" err="1">
                <a:solidFill>
                  <a:srgbClr val="1F497D"/>
                </a:solidFill>
              </a:rPr>
              <a:t>while</a:t>
            </a:r>
            <a:r>
              <a:rPr lang="tr-TR" altLang="ko-KR" sz="1350" dirty="0">
                <a:solidFill>
                  <a:srgbClr val="1F497D"/>
                </a:solidFill>
              </a:rPr>
              <a:t> </a:t>
            </a:r>
            <a:r>
              <a:rPr lang="tr-TR" altLang="ko-KR" sz="1350" i="1" dirty="0" err="1">
                <a:solidFill>
                  <a:srgbClr val="0000FF"/>
                </a:solidFill>
                <a:latin typeface="Times"/>
                <a:cs typeface="Times"/>
              </a:rPr>
              <a:t>stopping</a:t>
            </a:r>
            <a:r>
              <a:rPr lang="tr-TR" altLang="ko-KR" sz="1350" i="1" dirty="0">
                <a:solidFill>
                  <a:srgbClr val="0000FF"/>
                </a:solidFill>
                <a:latin typeface="Times"/>
                <a:cs typeface="Times"/>
              </a:rPr>
              <a:t> </a:t>
            </a:r>
            <a:r>
              <a:rPr lang="tr-TR" altLang="ko-KR" sz="1350" i="1" dirty="0" err="1">
                <a:solidFill>
                  <a:srgbClr val="0000FF"/>
                </a:solidFill>
                <a:latin typeface="Times"/>
                <a:cs typeface="Times"/>
              </a:rPr>
              <a:t>condition</a:t>
            </a:r>
            <a:r>
              <a:rPr lang="tr-TR" altLang="ko-KR" sz="1350" i="1" dirty="0">
                <a:solidFill>
                  <a:srgbClr val="0000FF"/>
                </a:solidFill>
                <a:latin typeface="Times"/>
                <a:cs typeface="Times"/>
              </a:rPr>
              <a:t> is not met </a:t>
            </a:r>
            <a:r>
              <a:rPr lang="tr-TR" altLang="ko-KR" sz="1350" b="1" dirty="0">
                <a:solidFill>
                  <a:srgbClr val="1F497D"/>
                </a:solidFill>
              </a:rPr>
              <a:t>do</a:t>
            </a:r>
          </a:p>
          <a:p>
            <a:pPr>
              <a:lnSpc>
                <a:spcPct val="110000"/>
              </a:lnSpc>
              <a:buFont typeface="Wingdings" pitchFamily="2" charset="2"/>
              <a:buNone/>
            </a:pPr>
            <a:r>
              <a:rPr lang="tr-TR" altLang="ko-KR" sz="1350" dirty="0">
                <a:solidFill>
                  <a:srgbClr val="1F497D"/>
                </a:solidFill>
              </a:rPr>
              <a:t>	</a:t>
            </a:r>
            <a:r>
              <a:rPr lang="tr-TR" altLang="ko-KR" sz="1350" i="1" dirty="0">
                <a:solidFill>
                  <a:srgbClr val="1F497D"/>
                </a:solidFill>
                <a:latin typeface="Times"/>
                <a:cs typeface="Times"/>
              </a:rPr>
              <a:t>k</a:t>
            </a:r>
            <a:r>
              <a:rPr lang="tr-TR" altLang="ko-KR" sz="1350" dirty="0">
                <a:solidFill>
                  <a:srgbClr val="1F497D"/>
                </a:solidFill>
              </a:rPr>
              <a:t> </a:t>
            </a:r>
            <a:r>
              <a:rPr lang="tr-TR" altLang="ko-KR" sz="1350" dirty="0">
                <a:solidFill>
                  <a:srgbClr val="1F497D"/>
                </a:solidFill>
                <a:sym typeface="Symbol" pitchFamily="18" charset="2"/>
              </a:rPr>
              <a:t></a:t>
            </a:r>
            <a:r>
              <a:rPr lang="tr-TR" altLang="ko-KR" sz="1350" dirty="0">
                <a:solidFill>
                  <a:srgbClr val="1F497D"/>
                </a:solidFill>
              </a:rPr>
              <a:t> 1</a:t>
            </a:r>
          </a:p>
          <a:p>
            <a:pPr>
              <a:lnSpc>
                <a:spcPct val="110000"/>
              </a:lnSpc>
              <a:buFont typeface="Wingdings" pitchFamily="2" charset="2"/>
              <a:buNone/>
            </a:pPr>
            <a:r>
              <a:rPr lang="tr-TR" altLang="ko-KR" sz="1350" dirty="0">
                <a:solidFill>
                  <a:srgbClr val="1F497D"/>
                </a:solidFill>
              </a:rPr>
              <a:t>	</a:t>
            </a:r>
            <a:r>
              <a:rPr lang="tr-TR" altLang="ko-KR" sz="1350" b="1" dirty="0" err="1">
                <a:solidFill>
                  <a:srgbClr val="1F497D"/>
                </a:solidFill>
              </a:rPr>
              <a:t>while</a:t>
            </a:r>
            <a:r>
              <a:rPr lang="tr-TR" altLang="ko-KR" sz="1350" dirty="0">
                <a:solidFill>
                  <a:srgbClr val="1F497D"/>
                </a:solidFill>
              </a:rPr>
              <a:t> </a:t>
            </a:r>
            <a:r>
              <a:rPr lang="tr-TR" altLang="ko-KR" sz="1350" i="1" dirty="0">
                <a:solidFill>
                  <a:srgbClr val="1F497D"/>
                </a:solidFill>
                <a:latin typeface="Times"/>
                <a:cs typeface="Times"/>
              </a:rPr>
              <a:t>k</a:t>
            </a:r>
            <a:r>
              <a:rPr lang="tr-TR" altLang="ko-KR" sz="1350" dirty="0">
                <a:solidFill>
                  <a:srgbClr val="1F497D"/>
                </a:solidFill>
                <a:latin typeface="Times"/>
                <a:cs typeface="Times"/>
              </a:rPr>
              <a:t> ≤ </a:t>
            </a:r>
            <a:r>
              <a:rPr lang="tr-TR" altLang="ko-KR" sz="1350" i="1" dirty="0" err="1">
                <a:solidFill>
                  <a:srgbClr val="1F497D"/>
                </a:solidFill>
                <a:latin typeface="Times"/>
                <a:cs typeface="Times"/>
              </a:rPr>
              <a:t>k</a:t>
            </a:r>
            <a:r>
              <a:rPr lang="tr-TR" altLang="ko-KR" sz="1350" i="1" baseline="-20000" dirty="0" err="1">
                <a:solidFill>
                  <a:srgbClr val="1F497D"/>
                </a:solidFill>
                <a:latin typeface="Times"/>
                <a:cs typeface="Times"/>
              </a:rPr>
              <a:t>max</a:t>
            </a:r>
            <a:r>
              <a:rPr lang="tr-TR" altLang="ko-KR" sz="1350" dirty="0">
                <a:solidFill>
                  <a:srgbClr val="1F497D"/>
                </a:solidFill>
                <a:latin typeface="Times"/>
                <a:cs typeface="Times"/>
              </a:rPr>
              <a:t> </a:t>
            </a:r>
            <a:r>
              <a:rPr lang="tr-TR" altLang="ko-KR" sz="1350" b="1" dirty="0">
                <a:solidFill>
                  <a:srgbClr val="1F497D"/>
                </a:solidFill>
              </a:rPr>
              <a:t>do</a:t>
            </a:r>
          </a:p>
          <a:p>
            <a:pPr>
              <a:lnSpc>
                <a:spcPct val="110000"/>
              </a:lnSpc>
              <a:buFont typeface="Wingdings" pitchFamily="2" charset="2"/>
              <a:buNone/>
            </a:pPr>
            <a:r>
              <a:rPr lang="tr-TR" altLang="ko-KR" sz="1350" dirty="0">
                <a:solidFill>
                  <a:srgbClr val="1F497D"/>
                </a:solidFill>
              </a:rPr>
              <a:t>	    </a:t>
            </a:r>
            <a:r>
              <a:rPr lang="fr-FR" altLang="ko-KR" sz="1350" i="1" dirty="0">
                <a:solidFill>
                  <a:srgbClr val="008000"/>
                </a:solidFill>
                <a:latin typeface="Times"/>
                <a:cs typeface="Times"/>
              </a:rPr>
              <a:t>x</a:t>
            </a:r>
            <a:r>
              <a:rPr lang="tr-TR" altLang="ko-KR" sz="1350" dirty="0">
                <a:solidFill>
                  <a:srgbClr val="008000"/>
                </a:solidFill>
                <a:latin typeface="Times"/>
                <a:cs typeface="Times"/>
              </a:rPr>
              <a:t>’</a:t>
            </a:r>
            <a:r>
              <a:rPr lang="tr-TR" altLang="ko-KR" sz="1350" dirty="0">
                <a:solidFill>
                  <a:srgbClr val="008000"/>
                </a:solidFill>
              </a:rPr>
              <a:t> </a:t>
            </a:r>
            <a:r>
              <a:rPr lang="tr-TR" altLang="ko-KR" sz="1350" dirty="0">
                <a:solidFill>
                  <a:srgbClr val="008000"/>
                </a:solidFill>
                <a:sym typeface="Symbol" pitchFamily="18" charset="2"/>
              </a:rPr>
              <a:t></a:t>
            </a:r>
            <a:r>
              <a:rPr lang="tr-TR" altLang="ko-KR" sz="1350" dirty="0">
                <a:solidFill>
                  <a:srgbClr val="008000"/>
                </a:solidFill>
              </a:rPr>
              <a:t> Shake(</a:t>
            </a:r>
            <a:r>
              <a:rPr lang="fr-FR" altLang="ko-KR" sz="1350" i="1" dirty="0">
                <a:solidFill>
                  <a:srgbClr val="008000"/>
                </a:solidFill>
                <a:latin typeface="Times"/>
                <a:cs typeface="Times"/>
              </a:rPr>
              <a:t>x</a:t>
            </a:r>
            <a:r>
              <a:rPr lang="tr-TR" altLang="ko-KR" sz="1350" dirty="0">
                <a:solidFill>
                  <a:srgbClr val="008000"/>
                </a:solidFill>
              </a:rPr>
              <a:t>), </a:t>
            </a:r>
            <a:r>
              <a:rPr lang="fr-FR" altLang="ko-KR" sz="1350" i="1" dirty="0">
                <a:solidFill>
                  <a:srgbClr val="008000"/>
                </a:solidFill>
                <a:latin typeface="Times"/>
                <a:cs typeface="Times"/>
              </a:rPr>
              <a:t>x</a:t>
            </a:r>
            <a:r>
              <a:rPr lang="tr-TR" altLang="ko-KR" sz="1350" dirty="0">
                <a:solidFill>
                  <a:srgbClr val="008000"/>
                </a:solidFill>
                <a:latin typeface="Times"/>
                <a:cs typeface="Times"/>
              </a:rPr>
              <a:t>’</a:t>
            </a:r>
            <a:r>
              <a:rPr lang="tr-TR" altLang="ko-KR" sz="1350" dirty="0">
                <a:solidFill>
                  <a:srgbClr val="008000"/>
                </a:solidFill>
              </a:rPr>
              <a:t> </a:t>
            </a:r>
            <a:r>
              <a:rPr lang="ru-RU" altLang="ko-KR" sz="1350" dirty="0">
                <a:solidFill>
                  <a:srgbClr val="008000"/>
                </a:solidFill>
                <a:cs typeface="Arial" charset="0"/>
                <a:sym typeface="Symbol" panose="05050102010706020507" pitchFamily="18" charset="2"/>
              </a:rPr>
              <a:t></a:t>
            </a:r>
            <a:r>
              <a:rPr lang="tr-TR" altLang="ko-KR" sz="1350" dirty="0">
                <a:solidFill>
                  <a:srgbClr val="008000"/>
                </a:solidFill>
                <a:latin typeface="Times"/>
                <a:cs typeface="Times"/>
              </a:rPr>
              <a:t> </a:t>
            </a:r>
            <a:r>
              <a:rPr lang="tr-TR" altLang="ko-KR" sz="1350" i="1" dirty="0">
                <a:solidFill>
                  <a:srgbClr val="008000"/>
                </a:solidFill>
                <a:latin typeface="Times"/>
                <a:cs typeface="Times"/>
              </a:rPr>
              <a:t>N</a:t>
            </a:r>
            <a:r>
              <a:rPr lang="tr-TR" altLang="ko-KR" sz="1350" i="1" baseline="-20000" dirty="0">
                <a:solidFill>
                  <a:srgbClr val="008000"/>
                </a:solidFill>
                <a:latin typeface="Times"/>
                <a:cs typeface="Times"/>
              </a:rPr>
              <a:t>k</a:t>
            </a:r>
            <a:r>
              <a:rPr lang="tr-TR" altLang="ko-KR" sz="1350" dirty="0">
                <a:solidFill>
                  <a:srgbClr val="008000"/>
                </a:solidFill>
                <a:latin typeface="Times"/>
                <a:cs typeface="Times"/>
              </a:rPr>
              <a:t> </a:t>
            </a:r>
            <a:r>
              <a:rPr lang="tr-TR" altLang="ko-KR" sz="1350" dirty="0">
                <a:solidFill>
                  <a:srgbClr val="008000"/>
                </a:solidFill>
              </a:rPr>
              <a:t>(</a:t>
            </a:r>
            <a:r>
              <a:rPr lang="fr-FR" altLang="ko-KR" sz="1350" i="1" dirty="0">
                <a:solidFill>
                  <a:srgbClr val="008000"/>
                </a:solidFill>
                <a:latin typeface="Times"/>
                <a:cs typeface="Times"/>
              </a:rPr>
              <a:t>x</a:t>
            </a:r>
            <a:r>
              <a:rPr lang="tr-TR" altLang="ko-KR" sz="1350" dirty="0">
                <a:solidFill>
                  <a:srgbClr val="008000"/>
                </a:solidFill>
              </a:rPr>
              <a:t>)</a:t>
            </a:r>
            <a:r>
              <a:rPr lang="x-none" altLang="ko-KR" sz="1350" dirty="0">
                <a:solidFill>
                  <a:srgbClr val="008000"/>
                </a:solidFill>
              </a:rPr>
              <a:t>;</a:t>
            </a:r>
            <a:endParaRPr lang="tr-TR" altLang="ko-KR" sz="1350" dirty="0">
              <a:solidFill>
                <a:srgbClr val="008000"/>
              </a:solidFill>
            </a:endParaRPr>
          </a:p>
          <a:p>
            <a:pPr>
              <a:lnSpc>
                <a:spcPct val="110000"/>
              </a:lnSpc>
              <a:buFont typeface="Wingdings" pitchFamily="2" charset="2"/>
              <a:buNone/>
            </a:pPr>
            <a:r>
              <a:rPr lang="tr-TR" altLang="ko-KR" sz="1350" dirty="0">
                <a:solidFill>
                  <a:srgbClr val="1F497D"/>
                </a:solidFill>
              </a:rPr>
              <a:t>	   </a:t>
            </a:r>
            <a:r>
              <a:rPr lang="tr-TR" altLang="ko-KR" sz="1350" dirty="0">
                <a:solidFill>
                  <a:srgbClr val="FF0000"/>
                </a:solidFill>
              </a:rPr>
              <a:t> </a:t>
            </a:r>
            <a:r>
              <a:rPr lang="fr-FR" altLang="ko-KR" sz="1350" i="1" dirty="0">
                <a:solidFill>
                  <a:srgbClr val="FF0000"/>
                </a:solidFill>
                <a:latin typeface="Times"/>
                <a:cs typeface="Times"/>
              </a:rPr>
              <a:t>x</a:t>
            </a:r>
            <a:r>
              <a:rPr lang="tr-TR" altLang="ko-KR" sz="1350" dirty="0">
                <a:solidFill>
                  <a:srgbClr val="FF0000"/>
                </a:solidFill>
                <a:latin typeface="Times"/>
                <a:cs typeface="Times"/>
              </a:rPr>
              <a:t>”</a:t>
            </a:r>
            <a:r>
              <a:rPr lang="tr-TR" altLang="ko-KR" sz="1350" dirty="0">
                <a:solidFill>
                  <a:srgbClr val="FF0000"/>
                </a:solidFill>
              </a:rPr>
              <a:t> </a:t>
            </a:r>
            <a:r>
              <a:rPr lang="tr-TR" altLang="ko-KR" sz="1350" dirty="0">
                <a:solidFill>
                  <a:srgbClr val="FF0000"/>
                </a:solidFill>
                <a:sym typeface="Symbol" pitchFamily="18" charset="2"/>
              </a:rPr>
              <a:t></a:t>
            </a:r>
            <a:r>
              <a:rPr lang="tr-TR" altLang="ko-KR" sz="1350" dirty="0">
                <a:solidFill>
                  <a:srgbClr val="FF0000"/>
                </a:solidFill>
              </a:rPr>
              <a:t> Local Search(</a:t>
            </a:r>
            <a:r>
              <a:rPr lang="fr-FR" altLang="ko-KR" sz="1350" i="1" dirty="0">
                <a:solidFill>
                  <a:srgbClr val="FF0000"/>
                </a:solidFill>
                <a:latin typeface="Times"/>
                <a:cs typeface="Times"/>
              </a:rPr>
              <a:t>x</a:t>
            </a:r>
            <a:r>
              <a:rPr lang="tr-TR" altLang="ko-KR" sz="1350" i="1" dirty="0">
                <a:solidFill>
                  <a:srgbClr val="FF0000"/>
                </a:solidFill>
                <a:latin typeface="Times"/>
                <a:cs typeface="Times"/>
              </a:rPr>
              <a:t>’</a:t>
            </a:r>
            <a:r>
              <a:rPr lang="tr-TR" altLang="ko-KR" sz="1350" dirty="0">
                <a:solidFill>
                  <a:srgbClr val="FF0000"/>
                </a:solidFill>
              </a:rPr>
              <a:t>)</a:t>
            </a:r>
            <a:r>
              <a:rPr lang="x-none" altLang="ko-KR" sz="1350" dirty="0">
                <a:solidFill>
                  <a:srgbClr val="FF0000"/>
                </a:solidFill>
              </a:rPr>
              <a:t>;</a:t>
            </a:r>
            <a:endParaRPr lang="tr-TR" altLang="ko-KR" sz="1350" dirty="0">
              <a:solidFill>
                <a:srgbClr val="FF0000"/>
              </a:solidFill>
            </a:endParaRPr>
          </a:p>
          <a:p>
            <a:pPr>
              <a:lnSpc>
                <a:spcPct val="110000"/>
              </a:lnSpc>
              <a:buFont typeface="Wingdings" pitchFamily="2" charset="2"/>
              <a:buNone/>
            </a:pPr>
            <a:r>
              <a:rPr lang="tr-TR" altLang="ko-KR" sz="1350" dirty="0">
                <a:solidFill>
                  <a:srgbClr val="1F497D"/>
                </a:solidFill>
              </a:rPr>
              <a:t>	    </a:t>
            </a:r>
            <a:r>
              <a:rPr lang="tr-TR" altLang="ko-KR" sz="1350" b="1" dirty="0">
                <a:solidFill>
                  <a:srgbClr val="1F497D"/>
                </a:solidFill>
              </a:rPr>
              <a:t>if</a:t>
            </a:r>
            <a:r>
              <a:rPr lang="tr-TR" altLang="ko-KR" sz="1350" dirty="0">
                <a:solidFill>
                  <a:srgbClr val="1F497D"/>
                </a:solidFill>
              </a:rPr>
              <a:t> (</a:t>
            </a:r>
            <a:r>
              <a:rPr lang="fr-FR" altLang="ko-KR" sz="1350" i="1" dirty="0">
                <a:solidFill>
                  <a:srgbClr val="0000FF"/>
                </a:solidFill>
                <a:latin typeface="Times"/>
                <a:cs typeface="Times"/>
              </a:rPr>
              <a:t>x</a:t>
            </a:r>
            <a:r>
              <a:rPr lang="tr-TR" altLang="ko-KR" sz="1350" dirty="0">
                <a:solidFill>
                  <a:srgbClr val="0000FF"/>
                </a:solidFill>
                <a:latin typeface="Times"/>
                <a:cs typeface="Times"/>
              </a:rPr>
              <a:t>” </a:t>
            </a:r>
            <a:r>
              <a:rPr lang="x-none" altLang="ko-KR" sz="1350" i="1" dirty="0">
                <a:solidFill>
                  <a:srgbClr val="0000FF"/>
                </a:solidFill>
                <a:latin typeface="Times"/>
                <a:cs typeface="Times"/>
              </a:rPr>
              <a:t>is better than </a:t>
            </a:r>
            <a:r>
              <a:rPr lang="fr-FR" altLang="ko-KR" sz="1350" i="1" dirty="0">
                <a:solidFill>
                  <a:srgbClr val="0000FF"/>
                </a:solidFill>
                <a:latin typeface="Times"/>
                <a:cs typeface="Times"/>
              </a:rPr>
              <a:t>x</a:t>
            </a:r>
            <a:r>
              <a:rPr lang="tr-TR" altLang="ko-KR" sz="1350" dirty="0">
                <a:solidFill>
                  <a:srgbClr val="1F497D"/>
                </a:solidFill>
              </a:rPr>
              <a:t>) </a:t>
            </a:r>
          </a:p>
          <a:p>
            <a:pPr>
              <a:lnSpc>
                <a:spcPct val="110000"/>
              </a:lnSpc>
              <a:buFont typeface="Wingdings" pitchFamily="2" charset="2"/>
              <a:buNone/>
            </a:pPr>
            <a:r>
              <a:rPr lang="tr-TR" altLang="ko-KR" sz="1350" dirty="0">
                <a:solidFill>
                  <a:srgbClr val="1F497D"/>
                </a:solidFill>
              </a:rPr>
              <a:t>	          	</a:t>
            </a:r>
            <a:r>
              <a:rPr lang="fr-FR" altLang="ko-KR" sz="1350" i="1" dirty="0">
                <a:solidFill>
                  <a:srgbClr val="1F497D"/>
                </a:solidFill>
                <a:latin typeface="Times"/>
                <a:cs typeface="Times"/>
              </a:rPr>
              <a:t>x</a:t>
            </a:r>
            <a:r>
              <a:rPr lang="tr-TR" altLang="ko-KR" sz="1350" dirty="0">
                <a:solidFill>
                  <a:srgbClr val="1F497D"/>
                </a:solidFill>
              </a:rPr>
              <a:t> </a:t>
            </a:r>
            <a:r>
              <a:rPr lang="tr-TR" altLang="ko-KR" sz="1350" dirty="0">
                <a:solidFill>
                  <a:srgbClr val="1F497D"/>
                </a:solidFill>
                <a:sym typeface="Symbol" pitchFamily="18" charset="2"/>
              </a:rPr>
              <a:t></a:t>
            </a:r>
            <a:r>
              <a:rPr lang="tr-TR" altLang="ko-KR" sz="1350" dirty="0">
                <a:solidFill>
                  <a:srgbClr val="1F497D"/>
                </a:solidFill>
              </a:rPr>
              <a:t> </a:t>
            </a:r>
            <a:r>
              <a:rPr lang="fr-FR" altLang="ko-KR" sz="1350" i="1" dirty="0">
                <a:solidFill>
                  <a:srgbClr val="1F497D"/>
                </a:solidFill>
                <a:latin typeface="Times"/>
                <a:cs typeface="Times"/>
              </a:rPr>
              <a:t>x</a:t>
            </a:r>
            <a:r>
              <a:rPr lang="tr-TR" altLang="ko-KR" sz="1350" dirty="0">
                <a:solidFill>
                  <a:srgbClr val="1F497D"/>
                </a:solidFill>
                <a:latin typeface="Times"/>
                <a:cs typeface="Times"/>
              </a:rPr>
              <a:t>”</a:t>
            </a:r>
            <a:r>
              <a:rPr lang="x-none" altLang="ko-KR" sz="1350" dirty="0">
                <a:solidFill>
                  <a:srgbClr val="1F497D"/>
                </a:solidFill>
              </a:rPr>
              <a:t>; </a:t>
            </a:r>
            <a:r>
              <a:rPr lang="tr-TR" altLang="ko-KR" sz="1350" i="1" dirty="0">
                <a:solidFill>
                  <a:srgbClr val="1F497D"/>
                </a:solidFill>
                <a:latin typeface="Times"/>
                <a:cs typeface="Times"/>
              </a:rPr>
              <a:t>k</a:t>
            </a:r>
            <a:r>
              <a:rPr lang="tr-TR" altLang="ko-KR" sz="1350" dirty="0">
                <a:solidFill>
                  <a:srgbClr val="1F497D"/>
                </a:solidFill>
              </a:rPr>
              <a:t> </a:t>
            </a:r>
            <a:r>
              <a:rPr lang="tr-TR" altLang="ko-KR" sz="1350" dirty="0">
                <a:solidFill>
                  <a:srgbClr val="1F497D"/>
                </a:solidFill>
                <a:sym typeface="Symbol" pitchFamily="18" charset="2"/>
              </a:rPr>
              <a:t></a:t>
            </a:r>
            <a:r>
              <a:rPr lang="tr-TR" altLang="ko-KR" sz="1350" dirty="0">
                <a:solidFill>
                  <a:srgbClr val="1F497D"/>
                </a:solidFill>
              </a:rPr>
              <a:t> 1</a:t>
            </a:r>
            <a:r>
              <a:rPr lang="x-none" altLang="ko-KR" sz="1350" dirty="0">
                <a:solidFill>
                  <a:srgbClr val="1F497D"/>
                </a:solidFill>
              </a:rPr>
              <a:t>;</a:t>
            </a:r>
            <a:endParaRPr lang="tr-TR" altLang="ko-KR" sz="1350" dirty="0">
              <a:solidFill>
                <a:srgbClr val="1F497D"/>
              </a:solidFill>
            </a:endParaRPr>
          </a:p>
          <a:p>
            <a:pPr>
              <a:lnSpc>
                <a:spcPct val="110000"/>
              </a:lnSpc>
              <a:buFont typeface="Wingdings" pitchFamily="2" charset="2"/>
              <a:buNone/>
            </a:pPr>
            <a:r>
              <a:rPr lang="tr-TR" altLang="ko-KR" sz="1350" dirty="0">
                <a:solidFill>
                  <a:srgbClr val="1F497D"/>
                </a:solidFill>
              </a:rPr>
              <a:t>	    </a:t>
            </a:r>
            <a:r>
              <a:rPr lang="tr-TR" altLang="ko-KR" sz="1350" b="1" dirty="0">
                <a:solidFill>
                  <a:srgbClr val="1F497D"/>
                </a:solidFill>
              </a:rPr>
              <a:t>else</a:t>
            </a:r>
            <a:r>
              <a:rPr lang="tr-TR" altLang="ko-KR" sz="1350" dirty="0">
                <a:solidFill>
                  <a:srgbClr val="1F497D"/>
                </a:solidFill>
              </a:rPr>
              <a:t>  </a:t>
            </a:r>
          </a:p>
          <a:p>
            <a:pPr>
              <a:lnSpc>
                <a:spcPct val="110000"/>
              </a:lnSpc>
              <a:buFont typeface="Wingdings" pitchFamily="2" charset="2"/>
              <a:buNone/>
            </a:pPr>
            <a:r>
              <a:rPr lang="tr-TR" altLang="ko-KR" sz="1350" dirty="0">
                <a:solidFill>
                  <a:srgbClr val="1F497D"/>
                </a:solidFill>
              </a:rPr>
              <a:t>		</a:t>
            </a:r>
            <a:r>
              <a:rPr lang="tr-TR" altLang="ko-KR" sz="1350" i="1" dirty="0">
                <a:solidFill>
                  <a:srgbClr val="1F497D"/>
                </a:solidFill>
                <a:latin typeface="Times"/>
                <a:cs typeface="Times"/>
              </a:rPr>
              <a:t>k</a:t>
            </a:r>
            <a:r>
              <a:rPr lang="tr-TR" altLang="ko-KR" sz="1350" dirty="0">
                <a:solidFill>
                  <a:srgbClr val="1F497D"/>
                </a:solidFill>
              </a:rPr>
              <a:t> </a:t>
            </a:r>
            <a:r>
              <a:rPr lang="tr-TR" altLang="ko-KR" sz="1350" dirty="0">
                <a:solidFill>
                  <a:srgbClr val="1F497D"/>
                </a:solidFill>
                <a:sym typeface="Symbol" pitchFamily="18" charset="2"/>
              </a:rPr>
              <a:t></a:t>
            </a:r>
            <a:r>
              <a:rPr lang="tr-TR" altLang="ko-KR" sz="1350" dirty="0">
                <a:solidFill>
                  <a:srgbClr val="1F497D"/>
                </a:solidFill>
              </a:rPr>
              <a:t> </a:t>
            </a:r>
            <a:r>
              <a:rPr lang="tr-TR" altLang="ko-KR" sz="1350" i="1" dirty="0">
                <a:solidFill>
                  <a:srgbClr val="1F497D"/>
                </a:solidFill>
                <a:latin typeface="Times"/>
                <a:cs typeface="Times"/>
              </a:rPr>
              <a:t>k</a:t>
            </a:r>
            <a:r>
              <a:rPr lang="tr-TR" altLang="ko-KR" sz="1350" dirty="0">
                <a:solidFill>
                  <a:srgbClr val="1F497D"/>
                </a:solidFill>
              </a:rPr>
              <a:t>+1</a:t>
            </a:r>
            <a:r>
              <a:rPr lang="x-none" altLang="ko-KR" sz="1350" dirty="0">
                <a:solidFill>
                  <a:srgbClr val="1F497D"/>
                </a:solidFill>
              </a:rPr>
              <a:t>;</a:t>
            </a:r>
            <a:r>
              <a:rPr lang="tr-TR" altLang="ko-KR" sz="1350" dirty="0">
                <a:solidFill>
                  <a:srgbClr val="1F497D"/>
                </a:solidFill>
              </a:rPr>
              <a:t>	</a:t>
            </a:r>
          </a:p>
          <a:p>
            <a:pPr>
              <a:lnSpc>
                <a:spcPct val="110000"/>
              </a:lnSpc>
              <a:buFont typeface="Wingdings" pitchFamily="2" charset="2"/>
              <a:buNone/>
            </a:pPr>
            <a:r>
              <a:rPr lang="tr-TR" altLang="ko-KR" sz="1350" dirty="0">
                <a:solidFill>
                  <a:srgbClr val="1F497D"/>
                </a:solidFill>
              </a:rPr>
              <a:t>	</a:t>
            </a:r>
            <a:r>
              <a:rPr lang="tr-TR" altLang="ko-KR" sz="1350" b="1" dirty="0" err="1">
                <a:solidFill>
                  <a:srgbClr val="1F497D"/>
                </a:solidFill>
              </a:rPr>
              <a:t>end-while</a:t>
            </a:r>
            <a:endParaRPr lang="tr-TR" altLang="ko-KR" sz="1350" b="1" dirty="0">
              <a:solidFill>
                <a:srgbClr val="1F497D"/>
              </a:solidFill>
            </a:endParaRPr>
          </a:p>
          <a:p>
            <a:pPr>
              <a:lnSpc>
                <a:spcPct val="110000"/>
              </a:lnSpc>
              <a:buFont typeface="Wingdings" pitchFamily="2" charset="2"/>
              <a:buNone/>
            </a:pPr>
            <a:r>
              <a:rPr lang="tr-TR" altLang="ko-KR" sz="1350" dirty="0">
                <a:solidFill>
                  <a:srgbClr val="1F497D"/>
                </a:solidFill>
              </a:rPr>
              <a:t>  </a:t>
            </a:r>
            <a:r>
              <a:rPr lang="tr-TR" altLang="ko-KR" sz="1350" b="1" dirty="0">
                <a:solidFill>
                  <a:srgbClr val="1F497D"/>
                </a:solidFill>
              </a:rPr>
              <a:t>end-while</a:t>
            </a:r>
          </a:p>
        </p:txBody>
      </p:sp>
      <p:cxnSp>
        <p:nvCxnSpPr>
          <p:cNvPr id="12" name="Connecteur droit 11"/>
          <p:cNvCxnSpPr/>
          <p:nvPr/>
        </p:nvCxnSpPr>
        <p:spPr>
          <a:xfrm flipV="1">
            <a:off x="877011" y="2239493"/>
            <a:ext cx="3966877" cy="11615"/>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3" name="Picture 3" descr="Capture d’écran 2015-06-05 à 09.46.34.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291105" y="1943302"/>
            <a:ext cx="3664860" cy="360662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4025300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640"/>
            <a:ext cx="7886700" cy="1593957"/>
          </a:xfrm>
        </p:spPr>
        <p:txBody>
          <a:bodyPr>
            <a:normAutofit/>
          </a:bodyPr>
          <a:lstStyle/>
          <a:p>
            <a:r>
              <a:rPr lang="x-none" dirty="0"/>
              <a:t>VNS outline of algorithm</a:t>
            </a:r>
          </a:p>
        </p:txBody>
      </p:sp>
      <p:sp>
        <p:nvSpPr>
          <p:cNvPr id="8" name="Slide Number Placeholder 7"/>
          <p:cNvSpPr>
            <a:spLocks noGrp="1"/>
          </p:cNvSpPr>
          <p:nvPr>
            <p:ph type="sldNum" sz="quarter" idx="12"/>
          </p:nvPr>
        </p:nvSpPr>
        <p:spPr/>
        <p:txBody>
          <a:bodyPr/>
          <a:lstStyle/>
          <a:p>
            <a:fld id="{DD473661-B0E2-45FC-A365-B280D7178D0C}" type="slidenum">
              <a:rPr lang="x-none" smtClean="0"/>
              <a:pPr/>
              <a:t>7</a:t>
            </a:fld>
            <a:endParaRPr lang="x-none" dirty="0"/>
          </a:p>
        </p:txBody>
      </p:sp>
      <p:sp>
        <p:nvSpPr>
          <p:cNvPr id="10" name="Rounded Rectangle 4"/>
          <p:cNvSpPr/>
          <p:nvPr/>
        </p:nvSpPr>
        <p:spPr>
          <a:xfrm>
            <a:off x="667920" y="1821332"/>
            <a:ext cx="4460560" cy="38215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x-none" sz="1350" dirty="0"/>
          </a:p>
        </p:txBody>
      </p:sp>
      <p:sp>
        <p:nvSpPr>
          <p:cNvPr id="9" name="ZoneTexte 8"/>
          <p:cNvSpPr txBox="1"/>
          <p:nvPr/>
        </p:nvSpPr>
        <p:spPr>
          <a:xfrm>
            <a:off x="975747" y="1856174"/>
            <a:ext cx="3521157" cy="3520194"/>
          </a:xfrm>
          <a:prstGeom prst="rect">
            <a:avLst/>
          </a:prstGeom>
          <a:noFill/>
        </p:spPr>
        <p:txBody>
          <a:bodyPr wrap="none" rtlCol="0">
            <a:spAutoFit/>
          </a:bodyPr>
          <a:lstStyle/>
          <a:p>
            <a:pPr>
              <a:lnSpc>
                <a:spcPct val="110000"/>
              </a:lnSpc>
              <a:buFont typeface="Wingdings" pitchFamily="2" charset="2"/>
              <a:buNone/>
            </a:pPr>
            <a:r>
              <a:rPr lang="tr-TR" altLang="ko-KR" sz="1350" b="1" dirty="0" err="1">
                <a:solidFill>
                  <a:schemeClr val="tx2"/>
                </a:solidFill>
              </a:rPr>
              <a:t>Procedure</a:t>
            </a:r>
            <a:r>
              <a:rPr lang="tr-TR" altLang="ko-KR" sz="1350" b="1" dirty="0">
                <a:solidFill>
                  <a:schemeClr val="tx2"/>
                </a:solidFill>
              </a:rPr>
              <a:t> VNS</a:t>
            </a:r>
          </a:p>
          <a:p>
            <a:pPr>
              <a:lnSpc>
                <a:spcPct val="110000"/>
              </a:lnSpc>
              <a:buFont typeface="Wingdings" pitchFamily="2" charset="2"/>
              <a:buNone/>
            </a:pPr>
            <a:endParaRPr lang="tr-TR" altLang="ko-KR" sz="1350" dirty="0"/>
          </a:p>
          <a:p>
            <a:pPr>
              <a:lnSpc>
                <a:spcPct val="110000"/>
              </a:lnSpc>
              <a:buFont typeface="Wingdings" pitchFamily="2" charset="2"/>
              <a:buNone/>
            </a:pPr>
            <a:r>
              <a:rPr lang="tr-TR" altLang="ko-KR" sz="1350" dirty="0">
                <a:solidFill>
                  <a:srgbClr val="1F497D"/>
                </a:solidFill>
              </a:rPr>
              <a:t>Define </a:t>
            </a:r>
            <a:r>
              <a:rPr lang="tr-TR" altLang="ko-KR" sz="1350" dirty="0" err="1">
                <a:solidFill>
                  <a:srgbClr val="1F497D"/>
                </a:solidFill>
              </a:rPr>
              <a:t>neighborhood</a:t>
            </a:r>
            <a:r>
              <a:rPr lang="tr-TR" altLang="ko-KR" sz="1350" dirty="0">
                <a:solidFill>
                  <a:srgbClr val="1F497D"/>
                </a:solidFill>
              </a:rPr>
              <a:t> </a:t>
            </a:r>
            <a:r>
              <a:rPr lang="tr-TR" altLang="ko-KR" sz="1350" dirty="0" err="1">
                <a:solidFill>
                  <a:srgbClr val="1F497D"/>
                </a:solidFill>
              </a:rPr>
              <a:t>structures</a:t>
            </a:r>
            <a:r>
              <a:rPr lang="tr-TR" altLang="ko-KR" sz="1350" dirty="0">
                <a:solidFill>
                  <a:srgbClr val="1F497D"/>
                </a:solidFill>
              </a:rPr>
              <a:t> </a:t>
            </a:r>
            <a:r>
              <a:rPr lang="tr-TR" altLang="ko-KR" sz="1350" i="1" dirty="0" err="1">
                <a:solidFill>
                  <a:srgbClr val="1F497D"/>
                </a:solidFill>
                <a:latin typeface="Times"/>
                <a:cs typeface="Times"/>
              </a:rPr>
              <a:t>N</a:t>
            </a:r>
            <a:r>
              <a:rPr lang="tr-TR" altLang="ko-KR" sz="1350" i="1" baseline="-20000" dirty="0" err="1">
                <a:solidFill>
                  <a:srgbClr val="1F497D"/>
                </a:solidFill>
                <a:latin typeface="Times"/>
                <a:cs typeface="Times"/>
              </a:rPr>
              <a:t>k</a:t>
            </a:r>
            <a:r>
              <a:rPr lang="tr-TR" altLang="ko-KR" sz="1350" dirty="0">
                <a:solidFill>
                  <a:srgbClr val="1F497D"/>
                </a:solidFill>
              </a:rPr>
              <a:t> (</a:t>
            </a:r>
            <a:r>
              <a:rPr lang="tr-TR" altLang="ko-KR" sz="1350" i="1" dirty="0">
                <a:solidFill>
                  <a:srgbClr val="1F497D"/>
                </a:solidFill>
                <a:latin typeface="Times"/>
                <a:cs typeface="Times"/>
              </a:rPr>
              <a:t>k</a:t>
            </a:r>
            <a:r>
              <a:rPr lang="tr-TR" altLang="ko-KR" sz="1350" dirty="0">
                <a:solidFill>
                  <a:srgbClr val="1F497D"/>
                </a:solidFill>
              </a:rPr>
              <a:t>=1</a:t>
            </a:r>
            <a:r>
              <a:rPr lang="tr-TR" altLang="ko-KR" sz="1350" dirty="0">
                <a:solidFill>
                  <a:srgbClr val="1F497D"/>
                </a:solidFill>
                <a:latin typeface="Times"/>
                <a:cs typeface="Times"/>
              </a:rPr>
              <a:t>,</a:t>
            </a:r>
            <a:r>
              <a:rPr lang="tr-TR" altLang="ko-KR" sz="1350" dirty="0">
                <a:solidFill>
                  <a:srgbClr val="1F497D"/>
                </a:solidFill>
              </a:rPr>
              <a:t>...,</a:t>
            </a:r>
            <a:r>
              <a:rPr lang="tr-TR" altLang="ko-KR" sz="1350" i="1" dirty="0" err="1">
                <a:solidFill>
                  <a:srgbClr val="1F497D"/>
                </a:solidFill>
                <a:latin typeface="Times"/>
                <a:cs typeface="Times"/>
              </a:rPr>
              <a:t>k</a:t>
            </a:r>
            <a:r>
              <a:rPr lang="tr-TR" altLang="ko-KR" sz="1350" i="1" baseline="-20000" dirty="0" err="1">
                <a:solidFill>
                  <a:srgbClr val="1F497D"/>
                </a:solidFill>
                <a:latin typeface="Times"/>
                <a:cs typeface="Times"/>
              </a:rPr>
              <a:t>max</a:t>
            </a:r>
            <a:r>
              <a:rPr lang="tr-TR" altLang="ko-KR" sz="1350" dirty="0">
                <a:solidFill>
                  <a:srgbClr val="1F497D"/>
                </a:solidFill>
              </a:rPr>
              <a:t>)</a:t>
            </a:r>
          </a:p>
          <a:p>
            <a:pPr>
              <a:lnSpc>
                <a:spcPct val="110000"/>
              </a:lnSpc>
              <a:buFont typeface="Wingdings" pitchFamily="2" charset="2"/>
              <a:buNone/>
            </a:pPr>
            <a:r>
              <a:rPr lang="tr-TR" altLang="ko-KR" sz="1350" dirty="0">
                <a:solidFill>
                  <a:srgbClr val="1F497D"/>
                </a:solidFill>
              </a:rPr>
              <a:t>Generate initial solution </a:t>
            </a:r>
            <a:r>
              <a:rPr lang="fr-FR" altLang="ko-KR" sz="1350" i="1" dirty="0">
                <a:solidFill>
                  <a:srgbClr val="1F497D"/>
                </a:solidFill>
                <a:latin typeface="Times"/>
                <a:cs typeface="Times"/>
              </a:rPr>
              <a:t>x</a:t>
            </a:r>
            <a:r>
              <a:rPr lang="tr-TR" altLang="ko-KR" sz="1350" dirty="0">
                <a:solidFill>
                  <a:srgbClr val="1F497D"/>
                </a:solidFill>
                <a:latin typeface="Times"/>
                <a:cs typeface="Times"/>
              </a:rPr>
              <a:t> </a:t>
            </a:r>
            <a:r>
              <a:rPr lang="ru-RU" altLang="ko-KR" sz="1350" dirty="0">
                <a:solidFill>
                  <a:srgbClr val="1F497D"/>
                </a:solidFill>
                <a:cs typeface="Arial" charset="0"/>
                <a:sym typeface="Symbol" panose="05050102010706020507" pitchFamily="18" charset="2"/>
              </a:rPr>
              <a:t></a:t>
            </a:r>
            <a:r>
              <a:rPr lang="tr-TR" altLang="ko-KR" sz="1350" dirty="0">
                <a:solidFill>
                  <a:srgbClr val="1F497D"/>
                </a:solidFill>
                <a:latin typeface="Times"/>
                <a:cs typeface="Times"/>
              </a:rPr>
              <a:t> </a:t>
            </a:r>
            <a:r>
              <a:rPr lang="fr-FR" altLang="ko-KR" sz="1350" i="1" dirty="0">
                <a:solidFill>
                  <a:srgbClr val="1F497D"/>
                </a:solidFill>
                <a:latin typeface="Times"/>
                <a:cs typeface="Times"/>
              </a:rPr>
              <a:t>X</a:t>
            </a:r>
            <a:endParaRPr lang="tr-TR" altLang="ko-KR" sz="1350" i="1" dirty="0">
              <a:solidFill>
                <a:srgbClr val="1F497D"/>
              </a:solidFill>
              <a:latin typeface="Times"/>
              <a:cs typeface="Times"/>
            </a:endParaRPr>
          </a:p>
          <a:p>
            <a:pPr>
              <a:lnSpc>
                <a:spcPct val="110000"/>
              </a:lnSpc>
              <a:buFont typeface="Wingdings" pitchFamily="2" charset="2"/>
              <a:buNone/>
            </a:pPr>
            <a:r>
              <a:rPr lang="tr-TR" altLang="ko-KR" sz="1350" dirty="0">
                <a:solidFill>
                  <a:srgbClr val="1F497D"/>
                </a:solidFill>
              </a:rPr>
              <a:t>   </a:t>
            </a:r>
            <a:r>
              <a:rPr lang="tr-TR" altLang="ko-KR" sz="1350" b="1" dirty="0" err="1">
                <a:solidFill>
                  <a:srgbClr val="1F497D"/>
                </a:solidFill>
              </a:rPr>
              <a:t>while</a:t>
            </a:r>
            <a:r>
              <a:rPr lang="tr-TR" altLang="ko-KR" sz="1350" dirty="0">
                <a:solidFill>
                  <a:srgbClr val="1F497D"/>
                </a:solidFill>
              </a:rPr>
              <a:t> </a:t>
            </a:r>
            <a:r>
              <a:rPr lang="tr-TR" altLang="ko-KR" sz="1350" i="1" dirty="0" err="1">
                <a:solidFill>
                  <a:srgbClr val="0000FF"/>
                </a:solidFill>
                <a:latin typeface="Times"/>
                <a:cs typeface="Times"/>
              </a:rPr>
              <a:t>stopping</a:t>
            </a:r>
            <a:r>
              <a:rPr lang="tr-TR" altLang="ko-KR" sz="1350" i="1" dirty="0">
                <a:solidFill>
                  <a:srgbClr val="0000FF"/>
                </a:solidFill>
                <a:latin typeface="Times"/>
                <a:cs typeface="Times"/>
              </a:rPr>
              <a:t> </a:t>
            </a:r>
            <a:r>
              <a:rPr lang="tr-TR" altLang="ko-KR" sz="1350" i="1" dirty="0" err="1">
                <a:solidFill>
                  <a:srgbClr val="0000FF"/>
                </a:solidFill>
                <a:latin typeface="Times"/>
                <a:cs typeface="Times"/>
              </a:rPr>
              <a:t>condition</a:t>
            </a:r>
            <a:r>
              <a:rPr lang="tr-TR" altLang="ko-KR" sz="1350" i="1" dirty="0">
                <a:solidFill>
                  <a:srgbClr val="0000FF"/>
                </a:solidFill>
                <a:latin typeface="Times"/>
                <a:cs typeface="Times"/>
              </a:rPr>
              <a:t> is not met </a:t>
            </a:r>
            <a:r>
              <a:rPr lang="tr-TR" altLang="ko-KR" sz="1350" b="1" dirty="0">
                <a:solidFill>
                  <a:srgbClr val="1F497D"/>
                </a:solidFill>
              </a:rPr>
              <a:t>do</a:t>
            </a:r>
          </a:p>
          <a:p>
            <a:pPr>
              <a:lnSpc>
                <a:spcPct val="110000"/>
              </a:lnSpc>
              <a:buFont typeface="Wingdings" pitchFamily="2" charset="2"/>
              <a:buNone/>
            </a:pPr>
            <a:r>
              <a:rPr lang="tr-TR" altLang="ko-KR" sz="1350" dirty="0">
                <a:solidFill>
                  <a:srgbClr val="1F497D"/>
                </a:solidFill>
              </a:rPr>
              <a:t>	</a:t>
            </a:r>
            <a:r>
              <a:rPr lang="tr-TR" altLang="ko-KR" sz="1350" i="1" dirty="0">
                <a:solidFill>
                  <a:srgbClr val="1F497D"/>
                </a:solidFill>
                <a:latin typeface="Times"/>
                <a:cs typeface="Times"/>
              </a:rPr>
              <a:t>k</a:t>
            </a:r>
            <a:r>
              <a:rPr lang="tr-TR" altLang="ko-KR" sz="1350" dirty="0">
                <a:solidFill>
                  <a:srgbClr val="1F497D"/>
                </a:solidFill>
              </a:rPr>
              <a:t> </a:t>
            </a:r>
            <a:r>
              <a:rPr lang="tr-TR" altLang="ko-KR" sz="1350" dirty="0">
                <a:solidFill>
                  <a:srgbClr val="1F497D"/>
                </a:solidFill>
                <a:sym typeface="Symbol" pitchFamily="18" charset="2"/>
              </a:rPr>
              <a:t></a:t>
            </a:r>
            <a:r>
              <a:rPr lang="tr-TR" altLang="ko-KR" sz="1350" dirty="0">
                <a:solidFill>
                  <a:srgbClr val="1F497D"/>
                </a:solidFill>
              </a:rPr>
              <a:t> 1</a:t>
            </a:r>
          </a:p>
          <a:p>
            <a:pPr>
              <a:lnSpc>
                <a:spcPct val="110000"/>
              </a:lnSpc>
              <a:buFont typeface="Wingdings" pitchFamily="2" charset="2"/>
              <a:buNone/>
            </a:pPr>
            <a:r>
              <a:rPr lang="tr-TR" altLang="ko-KR" sz="1350" dirty="0">
                <a:solidFill>
                  <a:srgbClr val="1F497D"/>
                </a:solidFill>
              </a:rPr>
              <a:t>	</a:t>
            </a:r>
            <a:r>
              <a:rPr lang="tr-TR" altLang="ko-KR" sz="1350" b="1" dirty="0" err="1">
                <a:solidFill>
                  <a:srgbClr val="1F497D"/>
                </a:solidFill>
              </a:rPr>
              <a:t>while</a:t>
            </a:r>
            <a:r>
              <a:rPr lang="tr-TR" altLang="ko-KR" sz="1350" dirty="0">
                <a:solidFill>
                  <a:srgbClr val="1F497D"/>
                </a:solidFill>
              </a:rPr>
              <a:t> </a:t>
            </a:r>
            <a:r>
              <a:rPr lang="tr-TR" altLang="ko-KR" sz="1350" i="1" dirty="0">
                <a:solidFill>
                  <a:srgbClr val="1F497D"/>
                </a:solidFill>
                <a:latin typeface="Times"/>
                <a:cs typeface="Times"/>
              </a:rPr>
              <a:t>k</a:t>
            </a:r>
            <a:r>
              <a:rPr lang="tr-TR" altLang="ko-KR" sz="1350" dirty="0">
                <a:solidFill>
                  <a:srgbClr val="1F497D"/>
                </a:solidFill>
                <a:latin typeface="Times"/>
                <a:cs typeface="Times"/>
              </a:rPr>
              <a:t> ≤ </a:t>
            </a:r>
            <a:r>
              <a:rPr lang="tr-TR" altLang="ko-KR" sz="1350" i="1" dirty="0" err="1">
                <a:solidFill>
                  <a:srgbClr val="1F497D"/>
                </a:solidFill>
                <a:latin typeface="Times"/>
                <a:cs typeface="Times"/>
              </a:rPr>
              <a:t>k</a:t>
            </a:r>
            <a:r>
              <a:rPr lang="tr-TR" altLang="ko-KR" sz="1350" i="1" baseline="-20000" dirty="0" err="1">
                <a:solidFill>
                  <a:srgbClr val="1F497D"/>
                </a:solidFill>
                <a:latin typeface="Times"/>
                <a:cs typeface="Times"/>
              </a:rPr>
              <a:t>max</a:t>
            </a:r>
            <a:r>
              <a:rPr lang="tr-TR" altLang="ko-KR" sz="1350" dirty="0">
                <a:solidFill>
                  <a:srgbClr val="1F497D"/>
                </a:solidFill>
                <a:latin typeface="Times"/>
                <a:cs typeface="Times"/>
              </a:rPr>
              <a:t> </a:t>
            </a:r>
            <a:r>
              <a:rPr lang="tr-TR" altLang="ko-KR" sz="1350" b="1" dirty="0">
                <a:solidFill>
                  <a:srgbClr val="1F497D"/>
                </a:solidFill>
              </a:rPr>
              <a:t>do</a:t>
            </a:r>
          </a:p>
          <a:p>
            <a:pPr>
              <a:lnSpc>
                <a:spcPct val="110000"/>
              </a:lnSpc>
              <a:buFont typeface="Wingdings" pitchFamily="2" charset="2"/>
              <a:buNone/>
            </a:pPr>
            <a:r>
              <a:rPr lang="tr-TR" altLang="ko-KR" sz="1350" dirty="0">
                <a:solidFill>
                  <a:srgbClr val="1F497D"/>
                </a:solidFill>
              </a:rPr>
              <a:t>	    </a:t>
            </a:r>
            <a:r>
              <a:rPr lang="fr-FR" altLang="ko-KR" sz="1350" i="1" dirty="0">
                <a:solidFill>
                  <a:srgbClr val="008000"/>
                </a:solidFill>
                <a:latin typeface="Times"/>
                <a:cs typeface="Times"/>
              </a:rPr>
              <a:t>x</a:t>
            </a:r>
            <a:r>
              <a:rPr lang="tr-TR" altLang="ko-KR" sz="1350" dirty="0">
                <a:solidFill>
                  <a:srgbClr val="008000"/>
                </a:solidFill>
                <a:latin typeface="Times"/>
                <a:cs typeface="Times"/>
              </a:rPr>
              <a:t>’</a:t>
            </a:r>
            <a:r>
              <a:rPr lang="tr-TR" altLang="ko-KR" sz="1350" dirty="0">
                <a:solidFill>
                  <a:srgbClr val="008000"/>
                </a:solidFill>
              </a:rPr>
              <a:t> </a:t>
            </a:r>
            <a:r>
              <a:rPr lang="tr-TR" altLang="ko-KR" sz="1350" dirty="0">
                <a:solidFill>
                  <a:srgbClr val="008000"/>
                </a:solidFill>
                <a:sym typeface="Symbol" pitchFamily="18" charset="2"/>
              </a:rPr>
              <a:t></a:t>
            </a:r>
            <a:r>
              <a:rPr lang="tr-TR" altLang="ko-KR" sz="1350" dirty="0">
                <a:solidFill>
                  <a:srgbClr val="008000"/>
                </a:solidFill>
              </a:rPr>
              <a:t> Shake(</a:t>
            </a:r>
            <a:r>
              <a:rPr lang="fr-FR" altLang="ko-KR" sz="1350" i="1" dirty="0">
                <a:solidFill>
                  <a:srgbClr val="008000"/>
                </a:solidFill>
                <a:latin typeface="Times"/>
                <a:cs typeface="Times"/>
              </a:rPr>
              <a:t>x</a:t>
            </a:r>
            <a:r>
              <a:rPr lang="tr-TR" altLang="ko-KR" sz="1350" dirty="0">
                <a:solidFill>
                  <a:srgbClr val="008000"/>
                </a:solidFill>
              </a:rPr>
              <a:t>), </a:t>
            </a:r>
            <a:r>
              <a:rPr lang="fr-FR" altLang="ko-KR" sz="1350" i="1" dirty="0">
                <a:solidFill>
                  <a:srgbClr val="008000"/>
                </a:solidFill>
                <a:latin typeface="Times"/>
                <a:cs typeface="Times"/>
              </a:rPr>
              <a:t>x</a:t>
            </a:r>
            <a:r>
              <a:rPr lang="tr-TR" altLang="ko-KR" sz="1350" dirty="0">
                <a:solidFill>
                  <a:srgbClr val="008000"/>
                </a:solidFill>
                <a:latin typeface="Times"/>
                <a:cs typeface="Times"/>
              </a:rPr>
              <a:t>’</a:t>
            </a:r>
            <a:r>
              <a:rPr lang="tr-TR" altLang="ko-KR" sz="1350" dirty="0">
                <a:solidFill>
                  <a:srgbClr val="008000"/>
                </a:solidFill>
              </a:rPr>
              <a:t> </a:t>
            </a:r>
            <a:r>
              <a:rPr lang="ru-RU" altLang="ko-KR" sz="1350" dirty="0">
                <a:solidFill>
                  <a:srgbClr val="008000"/>
                </a:solidFill>
                <a:cs typeface="Arial" charset="0"/>
                <a:sym typeface="Symbol" panose="05050102010706020507" pitchFamily="18" charset="2"/>
              </a:rPr>
              <a:t></a:t>
            </a:r>
            <a:r>
              <a:rPr lang="tr-TR" altLang="ko-KR" sz="1350" dirty="0">
                <a:solidFill>
                  <a:srgbClr val="008000"/>
                </a:solidFill>
                <a:latin typeface="Times"/>
                <a:cs typeface="Times"/>
              </a:rPr>
              <a:t> </a:t>
            </a:r>
            <a:r>
              <a:rPr lang="tr-TR" altLang="ko-KR" sz="1350" i="1" dirty="0">
                <a:solidFill>
                  <a:srgbClr val="008000"/>
                </a:solidFill>
                <a:latin typeface="Times"/>
                <a:cs typeface="Times"/>
              </a:rPr>
              <a:t>N</a:t>
            </a:r>
            <a:r>
              <a:rPr lang="tr-TR" altLang="ko-KR" sz="1350" i="1" baseline="-20000" dirty="0">
                <a:solidFill>
                  <a:srgbClr val="008000"/>
                </a:solidFill>
                <a:latin typeface="Times"/>
                <a:cs typeface="Times"/>
              </a:rPr>
              <a:t>k</a:t>
            </a:r>
            <a:r>
              <a:rPr lang="tr-TR" altLang="ko-KR" sz="1350" dirty="0">
                <a:solidFill>
                  <a:srgbClr val="008000"/>
                </a:solidFill>
                <a:latin typeface="Times"/>
                <a:cs typeface="Times"/>
              </a:rPr>
              <a:t> </a:t>
            </a:r>
            <a:r>
              <a:rPr lang="tr-TR" altLang="ko-KR" sz="1350" dirty="0">
                <a:solidFill>
                  <a:srgbClr val="008000"/>
                </a:solidFill>
              </a:rPr>
              <a:t>(</a:t>
            </a:r>
            <a:r>
              <a:rPr lang="fr-FR" altLang="ko-KR" sz="1350" i="1" dirty="0">
                <a:solidFill>
                  <a:srgbClr val="008000"/>
                </a:solidFill>
                <a:latin typeface="Times"/>
                <a:cs typeface="Times"/>
              </a:rPr>
              <a:t>x</a:t>
            </a:r>
            <a:r>
              <a:rPr lang="tr-TR" altLang="ko-KR" sz="1350" dirty="0">
                <a:solidFill>
                  <a:srgbClr val="008000"/>
                </a:solidFill>
              </a:rPr>
              <a:t>)</a:t>
            </a:r>
            <a:r>
              <a:rPr lang="x-none" altLang="ko-KR" sz="1350" dirty="0">
                <a:solidFill>
                  <a:srgbClr val="008000"/>
                </a:solidFill>
              </a:rPr>
              <a:t>;</a:t>
            </a:r>
            <a:endParaRPr lang="tr-TR" altLang="ko-KR" sz="1350" dirty="0">
              <a:solidFill>
                <a:srgbClr val="008000"/>
              </a:solidFill>
            </a:endParaRPr>
          </a:p>
          <a:p>
            <a:pPr>
              <a:lnSpc>
                <a:spcPct val="110000"/>
              </a:lnSpc>
              <a:buFont typeface="Wingdings" pitchFamily="2" charset="2"/>
              <a:buNone/>
            </a:pPr>
            <a:r>
              <a:rPr lang="tr-TR" altLang="ko-KR" sz="1350" dirty="0">
                <a:solidFill>
                  <a:srgbClr val="1F497D"/>
                </a:solidFill>
              </a:rPr>
              <a:t>	   </a:t>
            </a:r>
            <a:r>
              <a:rPr lang="tr-TR" altLang="ko-KR" sz="1350" dirty="0">
                <a:solidFill>
                  <a:srgbClr val="FF0000"/>
                </a:solidFill>
              </a:rPr>
              <a:t> </a:t>
            </a:r>
            <a:r>
              <a:rPr lang="fr-FR" altLang="ko-KR" sz="1350" i="1" dirty="0">
                <a:solidFill>
                  <a:srgbClr val="FF0000"/>
                </a:solidFill>
                <a:latin typeface="Times"/>
                <a:cs typeface="Times"/>
              </a:rPr>
              <a:t>x</a:t>
            </a:r>
            <a:r>
              <a:rPr lang="tr-TR" altLang="ko-KR" sz="1350" dirty="0">
                <a:solidFill>
                  <a:srgbClr val="FF0000"/>
                </a:solidFill>
                <a:latin typeface="Times"/>
                <a:cs typeface="Times"/>
              </a:rPr>
              <a:t>”</a:t>
            </a:r>
            <a:r>
              <a:rPr lang="tr-TR" altLang="ko-KR" sz="1350" dirty="0">
                <a:solidFill>
                  <a:srgbClr val="FF0000"/>
                </a:solidFill>
              </a:rPr>
              <a:t> </a:t>
            </a:r>
            <a:r>
              <a:rPr lang="tr-TR" altLang="ko-KR" sz="1350" dirty="0">
                <a:solidFill>
                  <a:srgbClr val="FF0000"/>
                </a:solidFill>
                <a:sym typeface="Symbol" pitchFamily="18" charset="2"/>
              </a:rPr>
              <a:t></a:t>
            </a:r>
            <a:r>
              <a:rPr lang="tr-TR" altLang="ko-KR" sz="1350" dirty="0">
                <a:solidFill>
                  <a:srgbClr val="FF0000"/>
                </a:solidFill>
              </a:rPr>
              <a:t> Local Search(</a:t>
            </a:r>
            <a:r>
              <a:rPr lang="fr-FR" altLang="ko-KR" sz="1350" i="1" dirty="0">
                <a:solidFill>
                  <a:srgbClr val="FF0000"/>
                </a:solidFill>
                <a:latin typeface="Times"/>
                <a:cs typeface="Times"/>
              </a:rPr>
              <a:t>x</a:t>
            </a:r>
            <a:r>
              <a:rPr lang="tr-TR" altLang="ko-KR" sz="1350" i="1" dirty="0">
                <a:solidFill>
                  <a:srgbClr val="FF0000"/>
                </a:solidFill>
                <a:latin typeface="Times"/>
                <a:cs typeface="Times"/>
              </a:rPr>
              <a:t>’</a:t>
            </a:r>
            <a:r>
              <a:rPr lang="tr-TR" altLang="ko-KR" sz="1350" dirty="0">
                <a:solidFill>
                  <a:srgbClr val="FF0000"/>
                </a:solidFill>
              </a:rPr>
              <a:t>)</a:t>
            </a:r>
            <a:r>
              <a:rPr lang="x-none" altLang="ko-KR" sz="1350" dirty="0">
                <a:solidFill>
                  <a:srgbClr val="FF0000"/>
                </a:solidFill>
              </a:rPr>
              <a:t>;</a:t>
            </a:r>
            <a:endParaRPr lang="tr-TR" altLang="ko-KR" sz="1350" dirty="0">
              <a:solidFill>
                <a:srgbClr val="FF0000"/>
              </a:solidFill>
            </a:endParaRPr>
          </a:p>
          <a:p>
            <a:pPr>
              <a:lnSpc>
                <a:spcPct val="110000"/>
              </a:lnSpc>
              <a:buFont typeface="Wingdings" pitchFamily="2" charset="2"/>
              <a:buNone/>
            </a:pPr>
            <a:r>
              <a:rPr lang="tr-TR" altLang="ko-KR" sz="1350" dirty="0">
                <a:solidFill>
                  <a:srgbClr val="1F497D"/>
                </a:solidFill>
              </a:rPr>
              <a:t>	    </a:t>
            </a:r>
            <a:r>
              <a:rPr lang="tr-TR" altLang="ko-KR" sz="1350" b="1" dirty="0">
                <a:solidFill>
                  <a:srgbClr val="1F497D"/>
                </a:solidFill>
              </a:rPr>
              <a:t>if</a:t>
            </a:r>
            <a:r>
              <a:rPr lang="tr-TR" altLang="ko-KR" sz="1350" dirty="0">
                <a:solidFill>
                  <a:srgbClr val="1F497D"/>
                </a:solidFill>
              </a:rPr>
              <a:t> (</a:t>
            </a:r>
            <a:r>
              <a:rPr lang="fr-FR" altLang="ko-KR" sz="1350" i="1" dirty="0">
                <a:solidFill>
                  <a:srgbClr val="0000FF"/>
                </a:solidFill>
                <a:latin typeface="Times"/>
                <a:cs typeface="Times"/>
              </a:rPr>
              <a:t>x</a:t>
            </a:r>
            <a:r>
              <a:rPr lang="tr-TR" altLang="ko-KR" sz="1350" dirty="0">
                <a:solidFill>
                  <a:srgbClr val="0000FF"/>
                </a:solidFill>
                <a:latin typeface="Times"/>
                <a:cs typeface="Times"/>
              </a:rPr>
              <a:t>” </a:t>
            </a:r>
            <a:r>
              <a:rPr lang="x-none" altLang="ko-KR" sz="1350" i="1" dirty="0">
                <a:solidFill>
                  <a:srgbClr val="0000FF"/>
                </a:solidFill>
                <a:latin typeface="Times"/>
                <a:cs typeface="Times"/>
              </a:rPr>
              <a:t>is better than </a:t>
            </a:r>
            <a:r>
              <a:rPr lang="fr-FR" altLang="ko-KR" sz="1350" i="1" dirty="0">
                <a:solidFill>
                  <a:srgbClr val="0000FF"/>
                </a:solidFill>
                <a:latin typeface="Times"/>
                <a:cs typeface="Times"/>
              </a:rPr>
              <a:t>x</a:t>
            </a:r>
            <a:r>
              <a:rPr lang="tr-TR" altLang="ko-KR" sz="1350" dirty="0">
                <a:solidFill>
                  <a:srgbClr val="1F497D"/>
                </a:solidFill>
              </a:rPr>
              <a:t>) </a:t>
            </a:r>
          </a:p>
          <a:p>
            <a:pPr>
              <a:lnSpc>
                <a:spcPct val="110000"/>
              </a:lnSpc>
              <a:buFont typeface="Wingdings" pitchFamily="2" charset="2"/>
              <a:buNone/>
            </a:pPr>
            <a:r>
              <a:rPr lang="tr-TR" altLang="ko-KR" sz="1350" dirty="0">
                <a:solidFill>
                  <a:srgbClr val="1F497D"/>
                </a:solidFill>
              </a:rPr>
              <a:t>	          	</a:t>
            </a:r>
            <a:r>
              <a:rPr lang="fr-FR" altLang="ko-KR" sz="1350" i="1" dirty="0">
                <a:solidFill>
                  <a:srgbClr val="1F497D"/>
                </a:solidFill>
                <a:latin typeface="Times"/>
                <a:cs typeface="Times"/>
              </a:rPr>
              <a:t>x</a:t>
            </a:r>
            <a:r>
              <a:rPr lang="tr-TR" altLang="ko-KR" sz="1350" dirty="0">
                <a:solidFill>
                  <a:srgbClr val="1F497D"/>
                </a:solidFill>
              </a:rPr>
              <a:t> </a:t>
            </a:r>
            <a:r>
              <a:rPr lang="tr-TR" altLang="ko-KR" sz="1350" dirty="0">
                <a:solidFill>
                  <a:srgbClr val="1F497D"/>
                </a:solidFill>
                <a:sym typeface="Symbol" pitchFamily="18" charset="2"/>
              </a:rPr>
              <a:t></a:t>
            </a:r>
            <a:r>
              <a:rPr lang="tr-TR" altLang="ko-KR" sz="1350" dirty="0">
                <a:solidFill>
                  <a:srgbClr val="1F497D"/>
                </a:solidFill>
              </a:rPr>
              <a:t> </a:t>
            </a:r>
            <a:r>
              <a:rPr lang="fr-FR" altLang="ko-KR" sz="1350" i="1" dirty="0">
                <a:solidFill>
                  <a:srgbClr val="1F497D"/>
                </a:solidFill>
                <a:latin typeface="Times"/>
                <a:cs typeface="Times"/>
              </a:rPr>
              <a:t>x</a:t>
            </a:r>
            <a:r>
              <a:rPr lang="tr-TR" altLang="ko-KR" sz="1350" dirty="0">
                <a:solidFill>
                  <a:srgbClr val="1F497D"/>
                </a:solidFill>
                <a:latin typeface="Times"/>
                <a:cs typeface="Times"/>
              </a:rPr>
              <a:t>”</a:t>
            </a:r>
            <a:r>
              <a:rPr lang="x-none" altLang="ko-KR" sz="1350" dirty="0">
                <a:solidFill>
                  <a:srgbClr val="1F497D"/>
                </a:solidFill>
              </a:rPr>
              <a:t>; </a:t>
            </a:r>
            <a:r>
              <a:rPr lang="tr-TR" altLang="ko-KR" sz="1350" i="1" dirty="0">
                <a:solidFill>
                  <a:srgbClr val="1F497D"/>
                </a:solidFill>
                <a:latin typeface="Times"/>
                <a:cs typeface="Times"/>
              </a:rPr>
              <a:t>k</a:t>
            </a:r>
            <a:r>
              <a:rPr lang="tr-TR" altLang="ko-KR" sz="1350" dirty="0">
                <a:solidFill>
                  <a:srgbClr val="1F497D"/>
                </a:solidFill>
              </a:rPr>
              <a:t> </a:t>
            </a:r>
            <a:r>
              <a:rPr lang="tr-TR" altLang="ko-KR" sz="1350" dirty="0">
                <a:solidFill>
                  <a:srgbClr val="1F497D"/>
                </a:solidFill>
                <a:sym typeface="Symbol" pitchFamily="18" charset="2"/>
              </a:rPr>
              <a:t></a:t>
            </a:r>
            <a:r>
              <a:rPr lang="tr-TR" altLang="ko-KR" sz="1350" dirty="0">
                <a:solidFill>
                  <a:srgbClr val="1F497D"/>
                </a:solidFill>
              </a:rPr>
              <a:t> 1</a:t>
            </a:r>
            <a:r>
              <a:rPr lang="x-none" altLang="ko-KR" sz="1350" dirty="0">
                <a:solidFill>
                  <a:srgbClr val="1F497D"/>
                </a:solidFill>
              </a:rPr>
              <a:t>;</a:t>
            </a:r>
            <a:endParaRPr lang="tr-TR" altLang="ko-KR" sz="1350" dirty="0">
              <a:solidFill>
                <a:srgbClr val="1F497D"/>
              </a:solidFill>
            </a:endParaRPr>
          </a:p>
          <a:p>
            <a:pPr>
              <a:lnSpc>
                <a:spcPct val="110000"/>
              </a:lnSpc>
              <a:buFont typeface="Wingdings" pitchFamily="2" charset="2"/>
              <a:buNone/>
            </a:pPr>
            <a:r>
              <a:rPr lang="tr-TR" altLang="ko-KR" sz="1350" dirty="0">
                <a:solidFill>
                  <a:srgbClr val="1F497D"/>
                </a:solidFill>
              </a:rPr>
              <a:t>	    </a:t>
            </a:r>
            <a:r>
              <a:rPr lang="tr-TR" altLang="ko-KR" sz="1350" b="1" dirty="0">
                <a:solidFill>
                  <a:srgbClr val="1F497D"/>
                </a:solidFill>
              </a:rPr>
              <a:t>else</a:t>
            </a:r>
            <a:r>
              <a:rPr lang="tr-TR" altLang="ko-KR" sz="1350" dirty="0">
                <a:solidFill>
                  <a:srgbClr val="1F497D"/>
                </a:solidFill>
              </a:rPr>
              <a:t>  </a:t>
            </a:r>
          </a:p>
          <a:p>
            <a:pPr>
              <a:lnSpc>
                <a:spcPct val="110000"/>
              </a:lnSpc>
              <a:buFont typeface="Wingdings" pitchFamily="2" charset="2"/>
              <a:buNone/>
            </a:pPr>
            <a:r>
              <a:rPr lang="tr-TR" altLang="ko-KR" sz="1350" dirty="0">
                <a:solidFill>
                  <a:srgbClr val="1F497D"/>
                </a:solidFill>
              </a:rPr>
              <a:t>		</a:t>
            </a:r>
            <a:r>
              <a:rPr lang="tr-TR" altLang="ko-KR" sz="1350" i="1" dirty="0">
                <a:solidFill>
                  <a:srgbClr val="1F497D"/>
                </a:solidFill>
                <a:latin typeface="Times"/>
                <a:cs typeface="Times"/>
              </a:rPr>
              <a:t>k</a:t>
            </a:r>
            <a:r>
              <a:rPr lang="tr-TR" altLang="ko-KR" sz="1350" dirty="0">
                <a:solidFill>
                  <a:srgbClr val="1F497D"/>
                </a:solidFill>
              </a:rPr>
              <a:t> </a:t>
            </a:r>
            <a:r>
              <a:rPr lang="tr-TR" altLang="ko-KR" sz="1350" dirty="0">
                <a:solidFill>
                  <a:srgbClr val="1F497D"/>
                </a:solidFill>
                <a:sym typeface="Symbol" pitchFamily="18" charset="2"/>
              </a:rPr>
              <a:t></a:t>
            </a:r>
            <a:r>
              <a:rPr lang="tr-TR" altLang="ko-KR" sz="1350" dirty="0">
                <a:solidFill>
                  <a:srgbClr val="1F497D"/>
                </a:solidFill>
              </a:rPr>
              <a:t> </a:t>
            </a:r>
            <a:r>
              <a:rPr lang="tr-TR" altLang="ko-KR" sz="1350" i="1" dirty="0">
                <a:solidFill>
                  <a:srgbClr val="1F497D"/>
                </a:solidFill>
                <a:latin typeface="Times"/>
                <a:cs typeface="Times"/>
              </a:rPr>
              <a:t>k</a:t>
            </a:r>
            <a:r>
              <a:rPr lang="tr-TR" altLang="ko-KR" sz="1350" dirty="0">
                <a:solidFill>
                  <a:srgbClr val="1F497D"/>
                </a:solidFill>
              </a:rPr>
              <a:t>+1</a:t>
            </a:r>
            <a:r>
              <a:rPr lang="x-none" altLang="ko-KR" sz="1350" dirty="0">
                <a:solidFill>
                  <a:srgbClr val="1F497D"/>
                </a:solidFill>
              </a:rPr>
              <a:t>;</a:t>
            </a:r>
            <a:r>
              <a:rPr lang="tr-TR" altLang="ko-KR" sz="1350" dirty="0">
                <a:solidFill>
                  <a:srgbClr val="1F497D"/>
                </a:solidFill>
              </a:rPr>
              <a:t>	</a:t>
            </a:r>
          </a:p>
          <a:p>
            <a:pPr>
              <a:lnSpc>
                <a:spcPct val="110000"/>
              </a:lnSpc>
              <a:buFont typeface="Wingdings" pitchFamily="2" charset="2"/>
              <a:buNone/>
            </a:pPr>
            <a:r>
              <a:rPr lang="tr-TR" altLang="ko-KR" sz="1350" dirty="0">
                <a:solidFill>
                  <a:srgbClr val="1F497D"/>
                </a:solidFill>
              </a:rPr>
              <a:t>	</a:t>
            </a:r>
            <a:r>
              <a:rPr lang="tr-TR" altLang="ko-KR" sz="1350" b="1" dirty="0" err="1">
                <a:solidFill>
                  <a:srgbClr val="1F497D"/>
                </a:solidFill>
              </a:rPr>
              <a:t>end-while</a:t>
            </a:r>
            <a:endParaRPr lang="tr-TR" altLang="ko-KR" sz="1350" b="1" dirty="0">
              <a:solidFill>
                <a:srgbClr val="1F497D"/>
              </a:solidFill>
            </a:endParaRPr>
          </a:p>
          <a:p>
            <a:pPr>
              <a:lnSpc>
                <a:spcPct val="110000"/>
              </a:lnSpc>
              <a:buFont typeface="Wingdings" pitchFamily="2" charset="2"/>
              <a:buNone/>
            </a:pPr>
            <a:r>
              <a:rPr lang="tr-TR" altLang="ko-KR" sz="1350" dirty="0">
                <a:solidFill>
                  <a:srgbClr val="1F497D"/>
                </a:solidFill>
              </a:rPr>
              <a:t>  </a:t>
            </a:r>
            <a:r>
              <a:rPr lang="tr-TR" altLang="ko-KR" sz="1350" b="1" dirty="0">
                <a:solidFill>
                  <a:srgbClr val="1F497D"/>
                </a:solidFill>
              </a:rPr>
              <a:t>end-while</a:t>
            </a:r>
          </a:p>
        </p:txBody>
      </p:sp>
      <p:cxnSp>
        <p:nvCxnSpPr>
          <p:cNvPr id="12" name="Connecteur droit 11"/>
          <p:cNvCxnSpPr/>
          <p:nvPr/>
        </p:nvCxnSpPr>
        <p:spPr>
          <a:xfrm flipV="1">
            <a:off x="877011" y="2239493"/>
            <a:ext cx="3966877" cy="11615"/>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3" name="Picture 3" descr="Capture d’écran 2015-06-05 à 09.46.34.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291105" y="1943302"/>
            <a:ext cx="3664860" cy="360662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835826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4"/>
          <p:cNvSpPr/>
          <p:nvPr/>
        </p:nvSpPr>
        <p:spPr>
          <a:xfrm>
            <a:off x="667920" y="1821332"/>
            <a:ext cx="4024960" cy="38215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x-none" sz="1350" dirty="0"/>
          </a:p>
        </p:txBody>
      </p:sp>
      <p:sp>
        <p:nvSpPr>
          <p:cNvPr id="3" name="Title 2"/>
          <p:cNvSpPr>
            <a:spLocks noGrp="1"/>
          </p:cNvSpPr>
          <p:nvPr>
            <p:ph type="title"/>
          </p:nvPr>
        </p:nvSpPr>
        <p:spPr>
          <a:xfrm>
            <a:off x="628650" y="0"/>
            <a:ext cx="7886700" cy="1188349"/>
          </a:xfrm>
        </p:spPr>
        <p:txBody>
          <a:bodyPr>
            <a:normAutofit/>
          </a:bodyPr>
          <a:lstStyle/>
          <a:p>
            <a:r>
              <a:rPr lang="x-none" dirty="0"/>
              <a:t>Variants of </a:t>
            </a:r>
            <a:r>
              <a:rPr lang="x-none" dirty="0" smtClean="0"/>
              <a:t>VN</a:t>
            </a:r>
            <a:r>
              <a:rPr lang="fr-FR" dirty="0" smtClean="0"/>
              <a:t>S </a:t>
            </a:r>
            <a:r>
              <a:rPr lang="fr-FR" dirty="0" err="1" smtClean="0"/>
              <a:t>algorithms</a:t>
            </a:r>
            <a:endParaRPr lang="x-none" dirty="0"/>
          </a:p>
        </p:txBody>
      </p:sp>
      <p:sp>
        <p:nvSpPr>
          <p:cNvPr id="5" name="Slide Number Placeholder 4"/>
          <p:cNvSpPr>
            <a:spLocks noGrp="1"/>
          </p:cNvSpPr>
          <p:nvPr>
            <p:ph type="sldNum" sz="quarter" idx="12"/>
          </p:nvPr>
        </p:nvSpPr>
        <p:spPr/>
        <p:txBody>
          <a:bodyPr/>
          <a:lstStyle/>
          <a:p>
            <a:fld id="{DD473661-B0E2-45FC-A365-B280D7178D0C}" type="slidenum">
              <a:rPr lang="x-none" smtClean="0"/>
              <a:pPr/>
              <a:t>8</a:t>
            </a:fld>
            <a:endParaRPr lang="x-none"/>
          </a:p>
        </p:txBody>
      </p:sp>
      <p:sp>
        <p:nvSpPr>
          <p:cNvPr id="7" name="Rounded Rectangle 4"/>
          <p:cNvSpPr/>
          <p:nvPr/>
        </p:nvSpPr>
        <p:spPr>
          <a:xfrm>
            <a:off x="4809040" y="1825284"/>
            <a:ext cx="4071422" cy="38215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x-none" sz="1350" dirty="0"/>
          </a:p>
        </p:txBody>
      </p:sp>
      <p:sp>
        <p:nvSpPr>
          <p:cNvPr id="8" name="ZoneTexte 7"/>
          <p:cNvSpPr txBox="1"/>
          <p:nvPr/>
        </p:nvSpPr>
        <p:spPr>
          <a:xfrm>
            <a:off x="5099441" y="1838763"/>
            <a:ext cx="3560718" cy="507831"/>
          </a:xfrm>
          <a:prstGeom prst="rect">
            <a:avLst/>
          </a:prstGeom>
          <a:noFill/>
        </p:spPr>
        <p:txBody>
          <a:bodyPr wrap="none" rtlCol="0">
            <a:spAutoFit/>
          </a:bodyPr>
          <a:lstStyle/>
          <a:p>
            <a:r>
              <a:rPr lang="en-US" sz="1350" b="1" dirty="0">
                <a:solidFill>
                  <a:srgbClr val="FF0000"/>
                </a:solidFill>
              </a:rPr>
              <a:t>Variable Neighborhood Descent (VND) Variants</a:t>
            </a:r>
          </a:p>
          <a:p>
            <a:endParaRPr lang="fr-FR" sz="1350" b="1" dirty="0"/>
          </a:p>
        </p:txBody>
      </p:sp>
      <p:sp>
        <p:nvSpPr>
          <p:cNvPr id="11" name="Rectangle 10"/>
          <p:cNvSpPr/>
          <p:nvPr/>
        </p:nvSpPr>
        <p:spPr>
          <a:xfrm>
            <a:off x="5087824" y="2304511"/>
            <a:ext cx="3560317" cy="715581"/>
          </a:xfrm>
          <a:prstGeom prst="rect">
            <a:avLst/>
          </a:prstGeom>
          <a:ln>
            <a:solidFill>
              <a:srgbClr val="0000FF"/>
            </a:solidFill>
          </a:ln>
        </p:spPr>
        <p:txBody>
          <a:bodyPr wrap="square">
            <a:spAutoFit/>
          </a:bodyPr>
          <a:lstStyle/>
          <a:p>
            <a:pPr marL="214313" indent="-214313">
              <a:buFont typeface="Arial"/>
              <a:buChar char="•"/>
            </a:pPr>
            <a:r>
              <a:rPr lang="en-US" altLang="x-none" sz="1350" dirty="0">
                <a:solidFill>
                  <a:schemeClr val="tx1">
                    <a:lumMod val="75000"/>
                    <a:lumOff val="25000"/>
                  </a:schemeClr>
                </a:solidFill>
              </a:rPr>
              <a:t>In VND</a:t>
            </a:r>
            <a:r>
              <a:rPr lang="en-US" altLang="x-none" sz="1350" dirty="0">
                <a:solidFill>
                  <a:schemeClr val="tx1">
                    <a:lumMod val="65000"/>
                    <a:lumOff val="35000"/>
                  </a:schemeClr>
                </a:solidFill>
              </a:rPr>
              <a:t>, </a:t>
            </a:r>
            <a:r>
              <a:rPr lang="en-US" altLang="x-none" sz="1350" dirty="0">
                <a:solidFill>
                  <a:srgbClr val="FF0000"/>
                </a:solidFill>
              </a:rPr>
              <a:t>shaking phase is removed </a:t>
            </a:r>
            <a:r>
              <a:rPr lang="en-US" altLang="x-none" sz="1350" dirty="0">
                <a:solidFill>
                  <a:srgbClr val="404040"/>
                </a:solidFill>
              </a:rPr>
              <a:t>from VNS</a:t>
            </a:r>
          </a:p>
          <a:p>
            <a:pPr marL="214313" indent="-214313">
              <a:buFont typeface="Arial"/>
              <a:buChar char="•"/>
            </a:pPr>
            <a:r>
              <a:rPr lang="en-US" altLang="x-none" sz="1350" dirty="0">
                <a:solidFill>
                  <a:srgbClr val="404040"/>
                </a:solidFill>
              </a:rPr>
              <a:t>VND can be used as a part of </a:t>
            </a:r>
            <a:r>
              <a:rPr lang="en-US" altLang="x-none" sz="1350" dirty="0">
                <a:solidFill>
                  <a:srgbClr val="FF0000"/>
                </a:solidFill>
              </a:rPr>
              <a:t>VNS in the local search phase</a:t>
            </a:r>
            <a:r>
              <a:rPr lang="tr-TR" altLang="x-none" sz="1350" dirty="0">
                <a:solidFill>
                  <a:srgbClr val="FF0000"/>
                </a:solidFill>
              </a:rPr>
              <a:t> </a:t>
            </a:r>
            <a:endParaRPr lang="en-GB" altLang="x-none" sz="1350" dirty="0">
              <a:solidFill>
                <a:srgbClr val="FF0000"/>
              </a:solidFill>
            </a:endParaRPr>
          </a:p>
        </p:txBody>
      </p:sp>
      <p:sp>
        <p:nvSpPr>
          <p:cNvPr id="12" name="ZoneTexte 11"/>
          <p:cNvSpPr txBox="1"/>
          <p:nvPr/>
        </p:nvSpPr>
        <p:spPr>
          <a:xfrm>
            <a:off x="5152348" y="2997008"/>
            <a:ext cx="2712344" cy="2446824"/>
          </a:xfrm>
          <a:prstGeom prst="rect">
            <a:avLst/>
          </a:prstGeom>
          <a:noFill/>
        </p:spPr>
        <p:txBody>
          <a:bodyPr wrap="square" rtlCol="0">
            <a:spAutoFit/>
          </a:bodyPr>
          <a:lstStyle/>
          <a:p>
            <a:pPr marL="557213" lvl="1" indent="-214313">
              <a:lnSpc>
                <a:spcPct val="130000"/>
              </a:lnSpc>
              <a:buFont typeface="Arial" panose="020B0604020202020204" pitchFamily="34" charset="0"/>
              <a:buChar char="•"/>
            </a:pPr>
            <a:r>
              <a:rPr lang="en-GB" altLang="x-none" sz="1500" dirty="0">
                <a:solidFill>
                  <a:schemeClr val="tx2"/>
                </a:solidFill>
              </a:rPr>
              <a:t>Sequential VND</a:t>
            </a:r>
          </a:p>
          <a:p>
            <a:pPr marL="600075" lvl="3" indent="-257175" eaLnBrk="0" fontAlgn="base" hangingPunct="0">
              <a:spcBef>
                <a:spcPct val="20000"/>
              </a:spcBef>
              <a:spcAft>
                <a:spcPct val="0"/>
              </a:spcAft>
              <a:buFont typeface="Arial" panose="020B0604020202020204" pitchFamily="34" charset="0"/>
              <a:buChar char="•"/>
            </a:pPr>
            <a:r>
              <a:rPr lang="en-GB" altLang="x-none" sz="1500" dirty="0">
                <a:solidFill>
                  <a:schemeClr val="tx2"/>
                </a:solidFill>
              </a:rPr>
              <a:t>Cyclic VND</a:t>
            </a:r>
          </a:p>
          <a:p>
            <a:pPr marL="600075" lvl="3" indent="-257175" eaLnBrk="0" fontAlgn="base" hangingPunct="0">
              <a:spcBef>
                <a:spcPct val="20000"/>
              </a:spcBef>
              <a:spcAft>
                <a:spcPct val="0"/>
              </a:spcAft>
              <a:buFont typeface="Arial" panose="020B0604020202020204" pitchFamily="34" charset="0"/>
              <a:buChar char="•"/>
            </a:pPr>
            <a:r>
              <a:rPr lang="en-GB" altLang="x-none" sz="1500" dirty="0">
                <a:solidFill>
                  <a:schemeClr val="tx2"/>
                </a:solidFill>
              </a:rPr>
              <a:t>Pipe VND</a:t>
            </a:r>
          </a:p>
          <a:p>
            <a:pPr marL="557213" lvl="1" indent="-214313">
              <a:lnSpc>
                <a:spcPct val="130000"/>
              </a:lnSpc>
              <a:buFont typeface="Arial" panose="020B0604020202020204" pitchFamily="34" charset="0"/>
              <a:buChar char="•"/>
            </a:pPr>
            <a:r>
              <a:rPr lang="en-GB" altLang="x-none" sz="1500" dirty="0">
                <a:solidFill>
                  <a:schemeClr val="tx2"/>
                </a:solidFill>
              </a:rPr>
              <a:t>Union VND</a:t>
            </a:r>
          </a:p>
          <a:p>
            <a:pPr marL="557213" lvl="1" indent="-214313">
              <a:lnSpc>
                <a:spcPct val="130000"/>
              </a:lnSpc>
              <a:buFont typeface="Arial" panose="020B0604020202020204" pitchFamily="34" charset="0"/>
              <a:buChar char="•"/>
            </a:pPr>
            <a:r>
              <a:rPr lang="en-GB" altLang="x-none" sz="1500" dirty="0">
                <a:solidFill>
                  <a:schemeClr val="tx2"/>
                </a:solidFill>
              </a:rPr>
              <a:t>Nested VND</a:t>
            </a:r>
          </a:p>
          <a:p>
            <a:pPr marL="557213" lvl="1" indent="-214313">
              <a:lnSpc>
                <a:spcPct val="130000"/>
              </a:lnSpc>
              <a:buFont typeface="Arial" panose="020B0604020202020204" pitchFamily="34" charset="0"/>
              <a:buChar char="•"/>
            </a:pPr>
            <a:r>
              <a:rPr lang="en-GB" altLang="x-none" sz="1500" dirty="0">
                <a:solidFill>
                  <a:schemeClr val="tx2"/>
                </a:solidFill>
              </a:rPr>
              <a:t>Mixed-nested VND</a:t>
            </a:r>
          </a:p>
          <a:p>
            <a:pPr marL="557213" lvl="1" indent="-214313">
              <a:lnSpc>
                <a:spcPct val="130000"/>
              </a:lnSpc>
              <a:buFont typeface="Arial" panose="020B0604020202020204" pitchFamily="34" charset="0"/>
              <a:buChar char="•"/>
            </a:pPr>
            <a:r>
              <a:rPr lang="en-GB" sz="1500" dirty="0">
                <a:solidFill>
                  <a:schemeClr val="tx2"/>
                </a:solidFill>
              </a:rPr>
              <a:t>Etc.</a:t>
            </a:r>
            <a:endParaRPr lang="en-US" sz="1500" dirty="0">
              <a:solidFill>
                <a:schemeClr val="tx2"/>
              </a:solidFill>
            </a:endParaRPr>
          </a:p>
          <a:p>
            <a:pPr>
              <a:lnSpc>
                <a:spcPct val="130000"/>
              </a:lnSpc>
            </a:pPr>
            <a:endParaRPr lang="fr-FR" sz="1500" dirty="0"/>
          </a:p>
        </p:txBody>
      </p:sp>
      <p:cxnSp>
        <p:nvCxnSpPr>
          <p:cNvPr id="13" name="Connecteur droit 12"/>
          <p:cNvCxnSpPr/>
          <p:nvPr/>
        </p:nvCxnSpPr>
        <p:spPr>
          <a:xfrm flipV="1">
            <a:off x="882820" y="2193033"/>
            <a:ext cx="3508043" cy="5804"/>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5" name="Connecteur droit 14"/>
          <p:cNvCxnSpPr/>
          <p:nvPr/>
        </p:nvCxnSpPr>
        <p:spPr>
          <a:xfrm flipV="1">
            <a:off x="5051115" y="2173750"/>
            <a:ext cx="3508043" cy="5804"/>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6" name="Content Placeholder 1"/>
          <p:cNvSpPr>
            <a:spLocks noGrp="1"/>
          </p:cNvSpPr>
          <p:nvPr>
            <p:ph idx="1"/>
          </p:nvPr>
        </p:nvSpPr>
        <p:spPr>
          <a:xfrm>
            <a:off x="942283" y="2168385"/>
            <a:ext cx="3826100" cy="3263504"/>
          </a:xfrm>
        </p:spPr>
        <p:txBody>
          <a:bodyPr>
            <a:normAutofit fontScale="47500" lnSpcReduction="20000"/>
          </a:bodyPr>
          <a:lstStyle/>
          <a:p>
            <a:pPr>
              <a:lnSpc>
                <a:spcPct val="120000"/>
              </a:lnSpc>
            </a:pPr>
            <a:r>
              <a:rPr lang="en-US" dirty="0" smtClean="0">
                <a:solidFill>
                  <a:schemeClr val="tx2"/>
                </a:solidFill>
              </a:rPr>
              <a:t>Reduced </a:t>
            </a:r>
            <a:r>
              <a:rPr lang="en-US" dirty="0">
                <a:solidFill>
                  <a:schemeClr val="tx2"/>
                </a:solidFill>
              </a:rPr>
              <a:t>VNS (RVNS)</a:t>
            </a:r>
          </a:p>
          <a:p>
            <a:pPr>
              <a:lnSpc>
                <a:spcPct val="120000"/>
              </a:lnSpc>
            </a:pPr>
            <a:r>
              <a:rPr lang="en-US" dirty="0">
                <a:solidFill>
                  <a:schemeClr val="tx2"/>
                </a:solidFill>
              </a:rPr>
              <a:t>Skewed VNS (SVNS)</a:t>
            </a:r>
          </a:p>
          <a:p>
            <a:pPr>
              <a:lnSpc>
                <a:spcPct val="120000"/>
              </a:lnSpc>
            </a:pPr>
            <a:r>
              <a:rPr lang="en-US" dirty="0">
                <a:solidFill>
                  <a:schemeClr val="tx2"/>
                </a:solidFill>
              </a:rPr>
              <a:t>General VNS (GVNS)</a:t>
            </a:r>
          </a:p>
          <a:p>
            <a:pPr>
              <a:lnSpc>
                <a:spcPct val="120000"/>
              </a:lnSpc>
            </a:pPr>
            <a:r>
              <a:rPr lang="en-US" dirty="0">
                <a:solidFill>
                  <a:schemeClr val="tx2"/>
                </a:solidFill>
              </a:rPr>
              <a:t>VN Decomposition Search (VNDS)</a:t>
            </a:r>
          </a:p>
          <a:p>
            <a:pPr>
              <a:lnSpc>
                <a:spcPct val="120000"/>
              </a:lnSpc>
            </a:pPr>
            <a:r>
              <a:rPr lang="en-GB" dirty="0">
                <a:solidFill>
                  <a:schemeClr val="tx2"/>
                </a:solidFill>
              </a:rPr>
              <a:t>Two-level GVNS</a:t>
            </a:r>
          </a:p>
          <a:p>
            <a:pPr>
              <a:lnSpc>
                <a:spcPct val="120000"/>
              </a:lnSpc>
            </a:pPr>
            <a:r>
              <a:rPr lang="en-GB" dirty="0">
                <a:solidFill>
                  <a:schemeClr val="tx2"/>
                </a:solidFill>
              </a:rPr>
              <a:t>Nested VNS</a:t>
            </a:r>
            <a:endParaRPr lang="en-US" dirty="0">
              <a:solidFill>
                <a:schemeClr val="tx2"/>
              </a:solidFill>
            </a:endParaRPr>
          </a:p>
          <a:p>
            <a:pPr>
              <a:lnSpc>
                <a:spcPct val="120000"/>
              </a:lnSpc>
            </a:pPr>
            <a:r>
              <a:rPr lang="en-US" dirty="0" smtClean="0">
                <a:solidFill>
                  <a:schemeClr val="tx2"/>
                </a:solidFill>
              </a:rPr>
              <a:t>Parallel </a:t>
            </a:r>
            <a:r>
              <a:rPr lang="en-US" dirty="0">
                <a:solidFill>
                  <a:schemeClr val="tx2"/>
                </a:solidFill>
              </a:rPr>
              <a:t>VNS (PVNS)</a:t>
            </a:r>
          </a:p>
          <a:p>
            <a:pPr>
              <a:lnSpc>
                <a:spcPct val="120000"/>
              </a:lnSpc>
            </a:pPr>
            <a:r>
              <a:rPr lang="pt-BR" dirty="0">
                <a:solidFill>
                  <a:schemeClr val="tx2"/>
                </a:solidFill>
              </a:rPr>
              <a:t>Primal Dual VNS (P-D VNS)</a:t>
            </a:r>
          </a:p>
          <a:p>
            <a:pPr>
              <a:lnSpc>
                <a:spcPct val="120000"/>
              </a:lnSpc>
            </a:pPr>
            <a:r>
              <a:rPr lang="en-US" dirty="0">
                <a:solidFill>
                  <a:schemeClr val="tx2"/>
                </a:solidFill>
              </a:rPr>
              <a:t>Reactive </a:t>
            </a:r>
            <a:r>
              <a:rPr lang="en-US" dirty="0" smtClean="0">
                <a:solidFill>
                  <a:schemeClr val="tx2"/>
                </a:solidFill>
              </a:rPr>
              <a:t>VNS</a:t>
            </a:r>
            <a:endParaRPr lang="x-none" dirty="0" smtClean="0">
              <a:solidFill>
                <a:schemeClr val="tx2"/>
              </a:solidFill>
            </a:endParaRPr>
          </a:p>
          <a:p>
            <a:pPr>
              <a:lnSpc>
                <a:spcPct val="120000"/>
              </a:lnSpc>
            </a:pPr>
            <a:r>
              <a:rPr lang="x-none" dirty="0" smtClean="0">
                <a:solidFill>
                  <a:schemeClr val="tx2"/>
                </a:solidFill>
              </a:rPr>
              <a:t>Formulation Space Search (FSS) </a:t>
            </a:r>
            <a:endParaRPr lang="en-US" dirty="0">
              <a:solidFill>
                <a:schemeClr val="tx2"/>
              </a:solidFill>
            </a:endParaRPr>
          </a:p>
          <a:p>
            <a:pPr>
              <a:lnSpc>
                <a:spcPct val="120000"/>
              </a:lnSpc>
            </a:pPr>
            <a:r>
              <a:rPr lang="en-US" dirty="0">
                <a:solidFill>
                  <a:schemeClr val="tx2"/>
                </a:solidFill>
              </a:rPr>
              <a:t>V</a:t>
            </a:r>
            <a:r>
              <a:rPr lang="en-US" dirty="0" smtClean="0">
                <a:solidFill>
                  <a:schemeClr val="tx2"/>
                </a:solidFill>
              </a:rPr>
              <a:t>N </a:t>
            </a:r>
            <a:r>
              <a:rPr lang="en-US" dirty="0">
                <a:solidFill>
                  <a:schemeClr val="tx2"/>
                </a:solidFill>
              </a:rPr>
              <a:t>Branching . . . </a:t>
            </a:r>
          </a:p>
        </p:txBody>
      </p:sp>
      <p:sp>
        <p:nvSpPr>
          <p:cNvPr id="17" name="ZoneTexte 16"/>
          <p:cNvSpPr txBox="1"/>
          <p:nvPr/>
        </p:nvSpPr>
        <p:spPr>
          <a:xfrm>
            <a:off x="973887" y="1842711"/>
            <a:ext cx="3436454" cy="507831"/>
          </a:xfrm>
          <a:prstGeom prst="rect">
            <a:avLst/>
          </a:prstGeom>
          <a:noFill/>
        </p:spPr>
        <p:txBody>
          <a:bodyPr wrap="none" rtlCol="0">
            <a:spAutoFit/>
          </a:bodyPr>
          <a:lstStyle/>
          <a:p>
            <a:r>
              <a:rPr lang="en-US" sz="1350" b="1" dirty="0">
                <a:solidFill>
                  <a:srgbClr val="FF0000"/>
                </a:solidFill>
              </a:rPr>
              <a:t>Variable Neighborhood Search (VNS) Variants</a:t>
            </a:r>
          </a:p>
          <a:p>
            <a:endParaRPr lang="fr-FR" sz="1350" b="1" dirty="0"/>
          </a:p>
        </p:txBody>
      </p:sp>
    </p:spTree>
    <p:extLst>
      <p:ext uri="{BB962C8B-B14F-4D97-AF65-F5344CB8AC3E}">
        <p14:creationId xmlns:p14="http://schemas.microsoft.com/office/powerpoint/2010/main" xmlns="" val="2159243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4"/>
          <p:cNvSpPr/>
          <p:nvPr/>
        </p:nvSpPr>
        <p:spPr>
          <a:xfrm>
            <a:off x="667920" y="1759102"/>
            <a:ext cx="8224560" cy="491025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x-none" sz="1350" dirty="0"/>
          </a:p>
        </p:txBody>
      </p:sp>
      <p:sp>
        <p:nvSpPr>
          <p:cNvPr id="3" name="Title 2"/>
          <p:cNvSpPr>
            <a:spLocks noGrp="1"/>
          </p:cNvSpPr>
          <p:nvPr>
            <p:ph type="title"/>
          </p:nvPr>
        </p:nvSpPr>
        <p:spPr>
          <a:xfrm>
            <a:off x="628650" y="782617"/>
            <a:ext cx="7886700" cy="994172"/>
          </a:xfrm>
        </p:spPr>
        <p:txBody>
          <a:bodyPr>
            <a:normAutofit/>
          </a:bodyPr>
          <a:lstStyle/>
          <a:p>
            <a:r>
              <a:rPr lang="x-none" dirty="0"/>
              <a:t>Variants </a:t>
            </a:r>
            <a:r>
              <a:rPr lang="x-none" dirty="0" smtClean="0"/>
              <a:t>of</a:t>
            </a:r>
            <a:r>
              <a:rPr lang="fr-FR" dirty="0" smtClean="0"/>
              <a:t> VNS </a:t>
            </a:r>
            <a:r>
              <a:rPr lang="fr-FR" dirty="0" err="1" smtClean="0"/>
              <a:t>algorithms</a:t>
            </a:r>
            <a:endParaRPr lang="x-none" dirty="0"/>
          </a:p>
        </p:txBody>
      </p:sp>
      <p:sp>
        <p:nvSpPr>
          <p:cNvPr id="5" name="Slide Number Placeholder 4"/>
          <p:cNvSpPr>
            <a:spLocks noGrp="1"/>
          </p:cNvSpPr>
          <p:nvPr>
            <p:ph type="sldNum" sz="quarter" idx="12"/>
          </p:nvPr>
        </p:nvSpPr>
        <p:spPr/>
        <p:txBody>
          <a:bodyPr/>
          <a:lstStyle/>
          <a:p>
            <a:fld id="{DD473661-B0E2-45FC-A365-B280D7178D0C}" type="slidenum">
              <a:rPr lang="x-none" smtClean="0"/>
              <a:pPr/>
              <a:t>9</a:t>
            </a:fld>
            <a:endParaRPr lang="x-none"/>
          </a:p>
        </p:txBody>
      </p:sp>
      <p:sp>
        <p:nvSpPr>
          <p:cNvPr id="12" name="ZoneTexte 11"/>
          <p:cNvSpPr txBox="1"/>
          <p:nvPr/>
        </p:nvSpPr>
        <p:spPr>
          <a:xfrm>
            <a:off x="5152348" y="2997008"/>
            <a:ext cx="2712344" cy="692497"/>
          </a:xfrm>
          <a:prstGeom prst="rect">
            <a:avLst/>
          </a:prstGeom>
          <a:noFill/>
        </p:spPr>
        <p:txBody>
          <a:bodyPr wrap="square" rtlCol="0">
            <a:spAutoFit/>
          </a:bodyPr>
          <a:lstStyle/>
          <a:p>
            <a:pPr lvl="1">
              <a:lnSpc>
                <a:spcPct val="130000"/>
              </a:lnSpc>
            </a:pPr>
            <a:endParaRPr lang="en-US" sz="1500" dirty="0">
              <a:solidFill>
                <a:schemeClr val="tx2"/>
              </a:solidFill>
            </a:endParaRPr>
          </a:p>
          <a:p>
            <a:pPr>
              <a:lnSpc>
                <a:spcPct val="130000"/>
              </a:lnSpc>
            </a:pPr>
            <a:endParaRPr lang="fr-FR" sz="1500" dirty="0"/>
          </a:p>
        </p:txBody>
      </p:sp>
      <p:cxnSp>
        <p:nvCxnSpPr>
          <p:cNvPr id="13" name="Connecteur droit 12"/>
          <p:cNvCxnSpPr/>
          <p:nvPr/>
        </p:nvCxnSpPr>
        <p:spPr>
          <a:xfrm flipV="1">
            <a:off x="882820" y="2193033"/>
            <a:ext cx="3508043" cy="5804"/>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6" name="Content Placeholder 1"/>
          <p:cNvSpPr>
            <a:spLocks noGrp="1"/>
          </p:cNvSpPr>
          <p:nvPr>
            <p:ph idx="1"/>
          </p:nvPr>
        </p:nvSpPr>
        <p:spPr>
          <a:xfrm>
            <a:off x="942283" y="2168384"/>
            <a:ext cx="7838923" cy="3996919"/>
          </a:xfrm>
        </p:spPr>
        <p:txBody>
          <a:bodyPr>
            <a:normAutofit fontScale="85000" lnSpcReduction="20000"/>
          </a:bodyPr>
          <a:lstStyle/>
          <a:p>
            <a:pPr>
              <a:lnSpc>
                <a:spcPct val="120000"/>
              </a:lnSpc>
            </a:pPr>
            <a:r>
              <a:rPr lang="en-US" dirty="0" smtClean="0">
                <a:solidFill>
                  <a:schemeClr val="tx2"/>
                </a:solidFill>
              </a:rPr>
              <a:t>3 level VNS</a:t>
            </a:r>
            <a:endParaRPr lang="en-US" dirty="0">
              <a:solidFill>
                <a:schemeClr val="tx2"/>
              </a:solidFill>
            </a:endParaRPr>
          </a:p>
          <a:p>
            <a:pPr>
              <a:lnSpc>
                <a:spcPct val="120000"/>
              </a:lnSpc>
            </a:pPr>
            <a:r>
              <a:rPr lang="en-US" dirty="0" smtClean="0">
                <a:solidFill>
                  <a:schemeClr val="tx2"/>
                </a:solidFill>
              </a:rPr>
              <a:t>Backward VNS</a:t>
            </a:r>
            <a:endParaRPr lang="en-US" dirty="0">
              <a:solidFill>
                <a:schemeClr val="tx2"/>
              </a:solidFill>
            </a:endParaRPr>
          </a:p>
          <a:p>
            <a:pPr>
              <a:lnSpc>
                <a:spcPct val="120000"/>
              </a:lnSpc>
            </a:pPr>
            <a:r>
              <a:rPr lang="en-US" dirty="0" smtClean="0">
                <a:solidFill>
                  <a:schemeClr val="tx2"/>
                </a:solidFill>
              </a:rPr>
              <a:t>2-phase VNS</a:t>
            </a:r>
            <a:endParaRPr lang="en-US" dirty="0">
              <a:solidFill>
                <a:schemeClr val="tx2"/>
              </a:solidFill>
            </a:endParaRPr>
          </a:p>
          <a:p>
            <a:pPr>
              <a:lnSpc>
                <a:spcPct val="120000"/>
              </a:lnSpc>
            </a:pPr>
            <a:r>
              <a:rPr lang="en-US" dirty="0" smtClean="0">
                <a:solidFill>
                  <a:schemeClr val="tx2"/>
                </a:solidFill>
              </a:rPr>
              <a:t>Gaussian VNS for continuous opt.</a:t>
            </a:r>
            <a:endParaRPr lang="en-US" dirty="0">
              <a:solidFill>
                <a:schemeClr val="tx2"/>
              </a:solidFill>
            </a:endParaRPr>
          </a:p>
          <a:p>
            <a:pPr>
              <a:lnSpc>
                <a:spcPct val="120000"/>
              </a:lnSpc>
            </a:pPr>
            <a:r>
              <a:rPr lang="en-GB" dirty="0" smtClean="0">
                <a:solidFill>
                  <a:schemeClr val="tx2"/>
                </a:solidFill>
              </a:rPr>
              <a:t>Best improvement VNS</a:t>
            </a:r>
            <a:endParaRPr lang="en-GB" dirty="0">
              <a:solidFill>
                <a:schemeClr val="tx2"/>
              </a:solidFill>
            </a:endParaRPr>
          </a:p>
          <a:p>
            <a:pPr>
              <a:lnSpc>
                <a:spcPct val="120000"/>
              </a:lnSpc>
            </a:pPr>
            <a:r>
              <a:rPr lang="en-GB" dirty="0" smtClean="0">
                <a:solidFill>
                  <a:schemeClr val="tx2"/>
                </a:solidFill>
              </a:rPr>
              <a:t>VN Pump</a:t>
            </a:r>
          </a:p>
          <a:p>
            <a:pPr>
              <a:lnSpc>
                <a:spcPct val="120000"/>
              </a:lnSpc>
            </a:pPr>
            <a:r>
              <a:rPr lang="en-GB" dirty="0" smtClean="0">
                <a:solidFill>
                  <a:schemeClr val="tx2"/>
                </a:solidFill>
              </a:rPr>
              <a:t>VNS Hybrids</a:t>
            </a:r>
            <a:endParaRPr lang="en-US" dirty="0">
              <a:solidFill>
                <a:schemeClr val="tx2"/>
              </a:solidFill>
            </a:endParaRPr>
          </a:p>
          <a:p>
            <a:pPr>
              <a:lnSpc>
                <a:spcPct val="120000"/>
              </a:lnSpc>
            </a:pPr>
            <a:r>
              <a:rPr lang="en-US" dirty="0" err="1" smtClean="0">
                <a:solidFill>
                  <a:schemeClr val="tx2"/>
                </a:solidFill>
              </a:rPr>
              <a:t>etc</a:t>
            </a:r>
            <a:endParaRPr lang="en-US" dirty="0">
              <a:solidFill>
                <a:schemeClr val="tx2"/>
              </a:solidFill>
            </a:endParaRPr>
          </a:p>
        </p:txBody>
      </p:sp>
    </p:spTree>
    <p:extLst>
      <p:ext uri="{BB962C8B-B14F-4D97-AF65-F5344CB8AC3E}">
        <p14:creationId xmlns:p14="http://schemas.microsoft.com/office/powerpoint/2010/main" xmlns="" val="2787181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We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WETICE_AROSA</Template>
  <TotalTime>100879</TotalTime>
  <Words>15742</Words>
  <Application>Microsoft Office PowerPoint</Application>
  <PresentationFormat>On-screen Show (4:3)</PresentationFormat>
  <Paragraphs>1521</Paragraphs>
  <Slides>32</Slides>
  <Notes>28</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TemplateWetice</vt:lpstr>
      <vt:lpstr>Slide 1</vt:lpstr>
      <vt:lpstr>Slide 2</vt:lpstr>
      <vt:lpstr>Slide 3</vt:lpstr>
      <vt:lpstr>Slide 4</vt:lpstr>
      <vt:lpstr>Slide 5</vt:lpstr>
      <vt:lpstr>VNS Outline of VNS algorithm</vt:lpstr>
      <vt:lpstr>VNS outline of algorithm</vt:lpstr>
      <vt:lpstr>Variants of VNS algorithms</vt:lpstr>
      <vt:lpstr>Variants of VNS algorithms</vt:lpstr>
      <vt:lpstr> Varaiable Neighborhood Descent (VND)</vt:lpstr>
      <vt:lpstr>Variants of VND</vt:lpstr>
      <vt:lpstr>TSP neighborhoods</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Rahma Bouaziz</dc:creator>
  <cp:lastModifiedBy>admin</cp:lastModifiedBy>
  <cp:revision>2367</cp:revision>
  <cp:lastPrinted>2012-07-25T16:47:29Z</cp:lastPrinted>
  <dcterms:created xsi:type="dcterms:W3CDTF">2012-07-20T17:58:19Z</dcterms:created>
  <dcterms:modified xsi:type="dcterms:W3CDTF">2018-08-05T07:35:48Z</dcterms:modified>
</cp:coreProperties>
</file>