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66"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65701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4B8CE-C71A-447B-A9D6-CCF80ECEEF42}" type="datetimeFigureOut">
              <a:rPr lang="en-US" smtClean="0"/>
              <a:t>22/07/2018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420700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4144211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1676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50322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73784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53025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57328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422245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298737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06457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D4B8CE-C71A-447B-A9D6-CCF80ECEEF42}" type="datetimeFigureOut">
              <a:rPr lang="en-US" smtClean="0"/>
              <a:t>22/07/2018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74882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D4B8CE-C71A-447B-A9D6-CCF80ECEEF42}" type="datetimeFigureOut">
              <a:rPr lang="en-US" smtClean="0"/>
              <a:t>22/07/2018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10288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414149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65393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AD4B8CE-C71A-447B-A9D6-CCF80ECEEF42}" type="datetimeFigureOut">
              <a:rPr lang="en-US" smtClean="0"/>
              <a:t>22/07/2018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65678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4B8CE-C71A-447B-A9D6-CCF80ECEEF42}" type="datetimeFigureOut">
              <a:rPr lang="en-US" smtClean="0"/>
              <a:t>22/07/2018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284038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D4B8CE-C71A-447B-A9D6-CCF80ECEEF42}" type="datetimeFigureOut">
              <a:rPr lang="en-US" smtClean="0"/>
              <a:t>22/07/2018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3822EFC-ADD4-45E7-975D-6273BB0E1384}" type="slidenum">
              <a:rPr lang="en-US" smtClean="0"/>
              <a:t>‹#›</a:t>
            </a:fld>
            <a:endParaRPr lang="en-US"/>
          </a:p>
        </p:txBody>
      </p:sp>
    </p:spTree>
    <p:extLst>
      <p:ext uri="{BB962C8B-B14F-4D97-AF65-F5344CB8AC3E}">
        <p14:creationId xmlns:p14="http://schemas.microsoft.com/office/powerpoint/2010/main" val="244640476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Linux Boot Process</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411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Linux Boot Process</a:t>
            </a:r>
            <a:endParaRPr lang="en-US"/>
          </a:p>
        </p:txBody>
      </p:sp>
      <p:sp>
        <p:nvSpPr>
          <p:cNvPr id="3" name="Content Placeholder 2"/>
          <p:cNvSpPr>
            <a:spLocks noGrp="1"/>
          </p:cNvSpPr>
          <p:nvPr>
            <p:ph idx="1"/>
          </p:nvPr>
        </p:nvSpPr>
        <p:spPr>
          <a:xfrm>
            <a:off x="87086" y="1825625"/>
            <a:ext cx="11811000" cy="4351338"/>
          </a:xfrm>
        </p:spPr>
        <p:txBody>
          <a:bodyPr/>
          <a:lstStyle/>
          <a:p>
            <a:r>
              <a:rPr lang="en-US" dirty="0"/>
              <a:t>Press the power button on your system, and after few moments you see the Linux login prompt.</a:t>
            </a:r>
          </a:p>
          <a:p>
            <a:r>
              <a:rPr lang="en-US" dirty="0"/>
              <a:t>Have you ever wondered what happens behind the scenes from the time you press the power button until the Linux login prompt appears?</a:t>
            </a:r>
          </a:p>
          <a:p>
            <a:r>
              <a:rPr lang="en-US" dirty="0"/>
              <a:t>The following are the 6 high level stages of a typical Linux boot process.</a:t>
            </a:r>
            <a:br>
              <a:rPr lang="en-US" dirty="0"/>
            </a:br>
            <a:endParaRPr lang="en-US" dirty="0"/>
          </a:p>
        </p:txBody>
      </p:sp>
    </p:spTree>
    <p:extLst>
      <p:ext uri="{BB962C8B-B14F-4D97-AF65-F5344CB8AC3E}">
        <p14:creationId xmlns:p14="http://schemas.microsoft.com/office/powerpoint/2010/main" val="3823572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static.thegeekstuff.com/wp-content/uploads/2011/02/linux-boot-proces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65125"/>
            <a:ext cx="11865429" cy="6373132"/>
          </a:xfrm>
          <a:prstGeom prst="rect">
            <a:avLst/>
          </a:prstGeom>
          <a:noFill/>
          <a:ln>
            <a:noFill/>
          </a:ln>
        </p:spPr>
      </p:pic>
    </p:spTree>
    <p:extLst>
      <p:ext uri="{BB962C8B-B14F-4D97-AF65-F5344CB8AC3E}">
        <p14:creationId xmlns:p14="http://schemas.microsoft.com/office/powerpoint/2010/main" val="114528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BIOS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BIOS </a:t>
            </a:r>
            <a:r>
              <a:rPr lang="en-US" dirty="0"/>
              <a:t>stands for Basic </a:t>
            </a:r>
            <a:r>
              <a:rPr lang="en-US" dirty="0" err="1"/>
              <a:t>Input/Output</a:t>
            </a:r>
            <a:r>
              <a:rPr lang="en-US" dirty="0"/>
              <a:t> System</a:t>
            </a:r>
          </a:p>
          <a:p>
            <a:pPr lvl="0"/>
            <a:r>
              <a:rPr lang="en-US" dirty="0"/>
              <a:t>Performs some system integrity checks</a:t>
            </a:r>
          </a:p>
          <a:p>
            <a:pPr lvl="0"/>
            <a:r>
              <a:rPr lang="en-US" dirty="0"/>
              <a:t>Searches, loads, and executes the boot loader program.</a:t>
            </a:r>
          </a:p>
          <a:p>
            <a:pPr lvl="0"/>
            <a:r>
              <a:rPr lang="en-US" dirty="0"/>
              <a:t>It looks for boot loader in floppy, </a:t>
            </a:r>
            <a:r>
              <a:rPr lang="en-US" dirty="0" err="1"/>
              <a:t>cd-rom</a:t>
            </a:r>
            <a:r>
              <a:rPr lang="en-US" dirty="0"/>
              <a:t>, or hard drive. You can press a key (typically F12 of F2, but it depends on your system) during the BIOS startup to change the boot sequence.</a:t>
            </a:r>
          </a:p>
          <a:p>
            <a:pPr lvl="0"/>
            <a:r>
              <a:rPr lang="en-US" dirty="0"/>
              <a:t>Once the boot loader program is detected and loaded into the memory, BIOS gives the control to it.</a:t>
            </a:r>
          </a:p>
          <a:p>
            <a:pPr lvl="0"/>
            <a:r>
              <a:rPr lang="en-US" dirty="0"/>
              <a:t>So, in simple terms BIOS loads and executes the MBR boot loader.</a:t>
            </a:r>
          </a:p>
          <a:p>
            <a:endParaRPr lang="en-US" dirty="0"/>
          </a:p>
        </p:txBody>
      </p:sp>
    </p:spTree>
    <p:extLst>
      <p:ext uri="{BB962C8B-B14F-4D97-AF65-F5344CB8AC3E}">
        <p14:creationId xmlns:p14="http://schemas.microsoft.com/office/powerpoint/2010/main" val="1007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MBR</a:t>
            </a:r>
            <a:endParaRPr lang="en-US" dirty="0"/>
          </a:p>
        </p:txBody>
      </p:sp>
      <p:sp>
        <p:nvSpPr>
          <p:cNvPr id="3" name="Content Placeholder 2"/>
          <p:cNvSpPr>
            <a:spLocks noGrp="1"/>
          </p:cNvSpPr>
          <p:nvPr>
            <p:ph idx="1"/>
          </p:nvPr>
        </p:nvSpPr>
        <p:spPr/>
        <p:txBody>
          <a:bodyPr/>
          <a:lstStyle/>
          <a:p>
            <a:pPr lvl="0"/>
            <a:r>
              <a:rPr lang="en-US" dirty="0" smtClean="0"/>
              <a:t>MBR </a:t>
            </a:r>
            <a:r>
              <a:rPr lang="en-US" dirty="0"/>
              <a:t>stands for Master Boot Record.</a:t>
            </a:r>
          </a:p>
          <a:p>
            <a:pPr lvl="0"/>
            <a:r>
              <a:rPr lang="en-US" dirty="0"/>
              <a:t>It is located in the 1st sector of the bootable disk. Typically /</a:t>
            </a:r>
            <a:r>
              <a:rPr lang="en-US" dirty="0" err="1"/>
              <a:t>dev</a:t>
            </a:r>
            <a:r>
              <a:rPr lang="en-US" dirty="0"/>
              <a:t>/</a:t>
            </a:r>
            <a:r>
              <a:rPr lang="en-US" dirty="0" err="1"/>
              <a:t>hda</a:t>
            </a:r>
            <a:r>
              <a:rPr lang="en-US" dirty="0"/>
              <a:t>, or /</a:t>
            </a:r>
            <a:r>
              <a:rPr lang="en-US" dirty="0" err="1"/>
              <a:t>dev</a:t>
            </a:r>
            <a:r>
              <a:rPr lang="en-US" dirty="0"/>
              <a:t>/</a:t>
            </a:r>
            <a:r>
              <a:rPr lang="en-US" dirty="0" err="1"/>
              <a:t>sda</a:t>
            </a:r>
            <a:endParaRPr lang="en-US" dirty="0"/>
          </a:p>
          <a:p>
            <a:pPr lvl="0"/>
            <a:r>
              <a:rPr lang="en-US" dirty="0"/>
              <a:t>MBR is less than 512 bytes in size. This has three components 1) primary boot loader info in 1st 446 bytes 2) partition table info in next 64 bytes 3) </a:t>
            </a:r>
            <a:r>
              <a:rPr lang="en-US" dirty="0" err="1"/>
              <a:t>mbr</a:t>
            </a:r>
            <a:r>
              <a:rPr lang="en-US" dirty="0"/>
              <a:t> validation check in last 2 bytes</a:t>
            </a:r>
            <a:r>
              <a:rPr lang="en-US" dirty="0" smtClean="0"/>
              <a:t>.</a:t>
            </a:r>
          </a:p>
          <a:p>
            <a:pPr lvl="0"/>
            <a:r>
              <a:rPr lang="en-US" dirty="0"/>
              <a:t>It contains information about GRUB (or LILO in old systems).</a:t>
            </a:r>
          </a:p>
          <a:p>
            <a:pPr lvl="0"/>
            <a:r>
              <a:rPr lang="en-US" dirty="0"/>
              <a:t>So, in simple terms MBR loads and executes the GRUB boot loader.</a:t>
            </a:r>
          </a:p>
          <a:p>
            <a:pPr lvl="0"/>
            <a:endParaRPr lang="en-US" dirty="0"/>
          </a:p>
          <a:p>
            <a:endParaRPr lang="en-US" dirty="0"/>
          </a:p>
        </p:txBody>
      </p:sp>
    </p:spTree>
    <p:extLst>
      <p:ext uri="{BB962C8B-B14F-4D97-AF65-F5344CB8AC3E}">
        <p14:creationId xmlns:p14="http://schemas.microsoft.com/office/powerpoint/2010/main" val="363823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5989"/>
          </a:xfrm>
        </p:spPr>
        <p:txBody>
          <a:bodyPr>
            <a:normAutofit fontScale="90000"/>
          </a:bodyPr>
          <a:lstStyle/>
          <a:p>
            <a:pPr algn="ctr"/>
            <a:r>
              <a:rPr lang="en-US" b="1" dirty="0" smtClean="0"/>
              <a:t>GRUB</a:t>
            </a:r>
            <a:r>
              <a:rPr lang="en-US" dirty="0" smtClean="0"/>
              <a:t/>
            </a:r>
            <a:br>
              <a:rPr lang="en-US" dirty="0" smtClean="0"/>
            </a:br>
            <a:endParaRPr lang="en-US" dirty="0"/>
          </a:p>
        </p:txBody>
      </p:sp>
      <p:sp>
        <p:nvSpPr>
          <p:cNvPr id="3" name="Content Placeholder 2"/>
          <p:cNvSpPr>
            <a:spLocks noGrp="1"/>
          </p:cNvSpPr>
          <p:nvPr>
            <p:ph idx="1"/>
          </p:nvPr>
        </p:nvSpPr>
        <p:spPr>
          <a:xfrm>
            <a:off x="76200" y="1121230"/>
            <a:ext cx="12039600" cy="5573484"/>
          </a:xfrm>
        </p:spPr>
        <p:txBody>
          <a:bodyPr>
            <a:normAutofit fontScale="77500" lnSpcReduction="20000"/>
          </a:bodyPr>
          <a:lstStyle/>
          <a:p>
            <a:r>
              <a:rPr lang="en-US" b="1" dirty="0" smtClean="0"/>
              <a:t> GRUB </a:t>
            </a:r>
            <a:r>
              <a:rPr lang="en-US" b="1" dirty="0"/>
              <a:t>stands for Grand Unified </a:t>
            </a:r>
            <a:r>
              <a:rPr lang="en-US" b="1" dirty="0" err="1"/>
              <a:t>Bootloader</a:t>
            </a:r>
            <a:r>
              <a:rPr lang="en-US" b="1" dirty="0"/>
              <a:t>.</a:t>
            </a:r>
          </a:p>
          <a:p>
            <a:pPr lvl="0"/>
            <a:r>
              <a:rPr lang="en-US" dirty="0"/>
              <a:t>If you have multiple kernel images installed on your system, you can choose which one to be executed.</a:t>
            </a:r>
          </a:p>
          <a:p>
            <a:pPr lvl="0"/>
            <a:r>
              <a:rPr lang="en-US" dirty="0"/>
              <a:t>GRUB displays a splash screen, waits for few seconds, if you don’t enter anything, it loads the default kernel image as specified in the grub configuration file.</a:t>
            </a:r>
          </a:p>
          <a:p>
            <a:pPr lvl="0"/>
            <a:r>
              <a:rPr lang="en-US" dirty="0"/>
              <a:t>GRUB has the knowledge of the </a:t>
            </a:r>
            <a:r>
              <a:rPr lang="en-US" dirty="0" err="1"/>
              <a:t>filesystem</a:t>
            </a:r>
            <a:r>
              <a:rPr lang="en-US" dirty="0"/>
              <a:t> (the older Linux loader LILO didn’t understand </a:t>
            </a:r>
            <a:r>
              <a:rPr lang="en-US" dirty="0" err="1"/>
              <a:t>filesystem</a:t>
            </a:r>
            <a:r>
              <a:rPr lang="en-US" dirty="0"/>
              <a:t>).</a:t>
            </a:r>
          </a:p>
          <a:p>
            <a:pPr lvl="0"/>
            <a:r>
              <a:rPr lang="en-US" dirty="0"/>
              <a:t>Grub configuration file is /boot/grub/</a:t>
            </a:r>
            <a:r>
              <a:rPr lang="en-US" dirty="0" err="1"/>
              <a:t>grub.conf</a:t>
            </a:r>
            <a:r>
              <a:rPr lang="en-US" dirty="0"/>
              <a:t> (/</a:t>
            </a:r>
            <a:r>
              <a:rPr lang="en-US" dirty="0" err="1"/>
              <a:t>etc</a:t>
            </a:r>
            <a:r>
              <a:rPr lang="en-US" dirty="0"/>
              <a:t>/</a:t>
            </a:r>
            <a:r>
              <a:rPr lang="en-US" dirty="0" err="1"/>
              <a:t>grub.conf</a:t>
            </a:r>
            <a:r>
              <a:rPr lang="en-US" dirty="0"/>
              <a:t> is a link to this). The following is sample </a:t>
            </a:r>
            <a:r>
              <a:rPr lang="en-US" dirty="0" err="1"/>
              <a:t>grub.conf</a:t>
            </a:r>
            <a:r>
              <a:rPr lang="en-US" dirty="0"/>
              <a:t> of </a:t>
            </a:r>
            <a:r>
              <a:rPr lang="en-US" dirty="0" err="1"/>
              <a:t>CentOS</a:t>
            </a:r>
            <a:r>
              <a:rPr lang="en-US" dirty="0"/>
              <a:t>.</a:t>
            </a:r>
          </a:p>
          <a:p>
            <a:r>
              <a:rPr lang="en-US" dirty="0"/>
              <a:t>#boot=/</a:t>
            </a:r>
            <a:r>
              <a:rPr lang="en-US" dirty="0" err="1"/>
              <a:t>dev</a:t>
            </a:r>
            <a:r>
              <a:rPr lang="en-US" dirty="0"/>
              <a:t>/</a:t>
            </a:r>
            <a:r>
              <a:rPr lang="en-US" dirty="0" err="1"/>
              <a:t>sda</a:t>
            </a:r>
            <a:endParaRPr lang="en-US" dirty="0"/>
          </a:p>
          <a:p>
            <a:r>
              <a:rPr lang="en-US" dirty="0"/>
              <a:t>default=0</a:t>
            </a:r>
          </a:p>
          <a:p>
            <a:r>
              <a:rPr lang="en-US" dirty="0"/>
              <a:t>timeout=5</a:t>
            </a:r>
          </a:p>
          <a:p>
            <a:r>
              <a:rPr lang="en-US" dirty="0" err="1"/>
              <a:t>splashimage</a:t>
            </a:r>
            <a:r>
              <a:rPr lang="en-US" dirty="0"/>
              <a:t>=(hd0,0)/boot/grub/splash.xpm.gz</a:t>
            </a:r>
          </a:p>
          <a:p>
            <a:r>
              <a:rPr lang="en-US" dirty="0" err="1"/>
              <a:t>hiddenmenu</a:t>
            </a:r>
            <a:endParaRPr lang="en-US" dirty="0"/>
          </a:p>
          <a:p>
            <a:r>
              <a:rPr lang="en-US" dirty="0"/>
              <a:t>title </a:t>
            </a:r>
            <a:r>
              <a:rPr lang="en-US" dirty="0" err="1"/>
              <a:t>CentOS</a:t>
            </a:r>
            <a:r>
              <a:rPr lang="en-US" dirty="0"/>
              <a:t> (2.6.18-194.el5PAE)</a:t>
            </a:r>
          </a:p>
          <a:p>
            <a:r>
              <a:rPr lang="en-US" dirty="0"/>
              <a:t>          root (hd0,0)</a:t>
            </a:r>
          </a:p>
          <a:p>
            <a:r>
              <a:rPr lang="en-US" dirty="0"/>
              <a:t>          kernel /boot/vmlinuz-2.6.18-194.el5PAE </a:t>
            </a:r>
            <a:r>
              <a:rPr lang="en-US" dirty="0" err="1"/>
              <a:t>ro</a:t>
            </a:r>
            <a:r>
              <a:rPr lang="en-US" dirty="0"/>
              <a:t> root=LABEL=/</a:t>
            </a:r>
          </a:p>
          <a:p>
            <a:r>
              <a:rPr lang="en-US" dirty="0"/>
              <a:t>          </a:t>
            </a:r>
            <a:r>
              <a:rPr lang="en-US" dirty="0" err="1"/>
              <a:t>initrd</a:t>
            </a:r>
            <a:r>
              <a:rPr lang="en-US" dirty="0"/>
              <a:t> /boot/initrd-2.6.18-194.el5PAE.img</a:t>
            </a:r>
          </a:p>
          <a:p>
            <a:pPr lvl="0"/>
            <a:r>
              <a:rPr lang="en-US" dirty="0"/>
              <a:t>As you notice from the above info, it contains kernel and </a:t>
            </a:r>
            <a:r>
              <a:rPr lang="en-US" dirty="0" err="1"/>
              <a:t>initrd</a:t>
            </a:r>
            <a:r>
              <a:rPr lang="en-US" dirty="0"/>
              <a:t> image.</a:t>
            </a:r>
          </a:p>
          <a:p>
            <a:r>
              <a:rPr lang="en-US" dirty="0"/>
              <a:t>So, in simple terms GRUB just loads and executes Kernel and </a:t>
            </a:r>
            <a:r>
              <a:rPr lang="en-US" dirty="0" err="1"/>
              <a:t>initrd</a:t>
            </a:r>
            <a:r>
              <a:rPr lang="en-US" dirty="0"/>
              <a:t> images</a:t>
            </a:r>
          </a:p>
        </p:txBody>
      </p:sp>
    </p:spTree>
    <p:extLst>
      <p:ext uri="{BB962C8B-B14F-4D97-AF65-F5344CB8AC3E}">
        <p14:creationId xmlns:p14="http://schemas.microsoft.com/office/powerpoint/2010/main" val="422262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018"/>
          </a:xfrm>
        </p:spPr>
        <p:txBody>
          <a:bodyPr>
            <a:normAutofit fontScale="90000"/>
          </a:bodyPr>
          <a:lstStyle/>
          <a:p>
            <a:pPr algn="ctr"/>
            <a:r>
              <a:rPr lang="en-US" b="1" dirty="0" smtClean="0"/>
              <a:t>Kernel</a:t>
            </a:r>
            <a:r>
              <a:rPr lang="en-US" dirty="0" smtClean="0"/>
              <a:t/>
            </a:r>
            <a:br>
              <a:rPr lang="en-US" dirty="0" smtClean="0"/>
            </a:br>
            <a:endParaRPr lang="en-US" dirty="0"/>
          </a:p>
        </p:txBody>
      </p:sp>
      <p:sp>
        <p:nvSpPr>
          <p:cNvPr id="3" name="Content Placeholder 2"/>
          <p:cNvSpPr>
            <a:spLocks noGrp="1"/>
          </p:cNvSpPr>
          <p:nvPr>
            <p:ph idx="1"/>
          </p:nvPr>
        </p:nvSpPr>
        <p:spPr>
          <a:xfrm>
            <a:off x="130629" y="1208314"/>
            <a:ext cx="11800114" cy="5649686"/>
          </a:xfrm>
        </p:spPr>
        <p:txBody>
          <a:bodyPr>
            <a:normAutofit/>
          </a:bodyPr>
          <a:lstStyle/>
          <a:p>
            <a:r>
              <a:rPr lang="en-US" dirty="0" smtClean="0"/>
              <a:t>Mounts </a:t>
            </a:r>
            <a:r>
              <a:rPr lang="en-US" dirty="0"/>
              <a:t>the root file system as specified in the “root=” in </a:t>
            </a:r>
            <a:r>
              <a:rPr lang="en-US" dirty="0" err="1"/>
              <a:t>grub.conf</a:t>
            </a:r>
            <a:endParaRPr lang="en-US" dirty="0"/>
          </a:p>
          <a:p>
            <a:pPr lvl="0"/>
            <a:r>
              <a:rPr lang="en-US" dirty="0"/>
              <a:t>Kernel executes the /</a:t>
            </a:r>
            <a:r>
              <a:rPr lang="en-US" dirty="0" err="1"/>
              <a:t>sbin</a:t>
            </a:r>
            <a:r>
              <a:rPr lang="en-US" dirty="0"/>
              <a:t>/</a:t>
            </a:r>
            <a:r>
              <a:rPr lang="en-US" dirty="0" err="1"/>
              <a:t>init</a:t>
            </a:r>
            <a:r>
              <a:rPr lang="en-US" dirty="0"/>
              <a:t> program</a:t>
            </a:r>
          </a:p>
          <a:p>
            <a:pPr lvl="0"/>
            <a:r>
              <a:rPr lang="en-US" dirty="0"/>
              <a:t>Since </a:t>
            </a:r>
            <a:r>
              <a:rPr lang="en-US" dirty="0" err="1"/>
              <a:t>init</a:t>
            </a:r>
            <a:r>
              <a:rPr lang="en-US" dirty="0"/>
              <a:t> was the 1st program to be executed by Linux Kernel, it has the process id (PID) of 1. Do a ‘</a:t>
            </a:r>
            <a:r>
              <a:rPr lang="en-US" dirty="0" err="1"/>
              <a:t>ps</a:t>
            </a:r>
            <a:r>
              <a:rPr lang="en-US" dirty="0"/>
              <a:t> -</a:t>
            </a:r>
            <a:r>
              <a:rPr lang="en-US" dirty="0" err="1"/>
              <a:t>ef</a:t>
            </a:r>
            <a:r>
              <a:rPr lang="en-US" dirty="0"/>
              <a:t> | </a:t>
            </a:r>
            <a:r>
              <a:rPr lang="en-US" dirty="0" err="1"/>
              <a:t>grep</a:t>
            </a:r>
            <a:r>
              <a:rPr lang="en-US" dirty="0"/>
              <a:t> </a:t>
            </a:r>
            <a:r>
              <a:rPr lang="en-US" dirty="0" err="1"/>
              <a:t>init</a:t>
            </a:r>
            <a:r>
              <a:rPr lang="en-US" dirty="0"/>
              <a:t>’ and check the </a:t>
            </a:r>
            <a:r>
              <a:rPr lang="en-US" dirty="0" err="1"/>
              <a:t>pid</a:t>
            </a:r>
            <a:r>
              <a:rPr lang="en-US" dirty="0"/>
              <a:t>.</a:t>
            </a:r>
          </a:p>
          <a:p>
            <a:pPr lvl="0"/>
            <a:r>
              <a:rPr lang="en-US" dirty="0" err="1"/>
              <a:t>initrd</a:t>
            </a:r>
            <a:r>
              <a:rPr lang="en-US" dirty="0"/>
              <a:t> stands for Initial RAM Disk.</a:t>
            </a:r>
          </a:p>
          <a:p>
            <a:pPr lvl="0"/>
            <a:r>
              <a:rPr lang="en-US" dirty="0" err="1"/>
              <a:t>initrd</a:t>
            </a:r>
            <a:r>
              <a:rPr lang="en-US" dirty="0"/>
              <a:t> is used by kernel as temporary root file system until kernel is booted and the real root file system is mounted. It also contains necessary drivers compiled inside, which helps it to access the hard drive partitions, and other hardware.</a:t>
            </a:r>
          </a:p>
          <a:p>
            <a:endParaRPr lang="en-US" dirty="0"/>
          </a:p>
        </p:txBody>
      </p:sp>
    </p:spTree>
    <p:extLst>
      <p:ext uri="{BB962C8B-B14F-4D97-AF65-F5344CB8AC3E}">
        <p14:creationId xmlns:p14="http://schemas.microsoft.com/office/powerpoint/2010/main" val="256800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Init</a:t>
            </a:r>
            <a:r>
              <a:rPr lang="en-US" sz="3600" dirty="0" smtClean="0"/>
              <a:t/>
            </a:r>
            <a:br>
              <a:rPr lang="en-US" sz="3600" dirty="0" smtClean="0"/>
            </a:br>
            <a:endParaRPr lang="en-US" dirty="0"/>
          </a:p>
        </p:txBody>
      </p:sp>
      <p:sp>
        <p:nvSpPr>
          <p:cNvPr id="3" name="Content Placeholder 2"/>
          <p:cNvSpPr>
            <a:spLocks noGrp="1"/>
          </p:cNvSpPr>
          <p:nvPr>
            <p:ph idx="1"/>
          </p:nvPr>
        </p:nvSpPr>
        <p:spPr>
          <a:xfrm>
            <a:off x="-1" y="1121229"/>
            <a:ext cx="12017829" cy="5334000"/>
          </a:xfrm>
        </p:spPr>
        <p:txBody>
          <a:bodyPr>
            <a:normAutofit fontScale="92500" lnSpcReduction="10000"/>
          </a:bodyPr>
          <a:lstStyle/>
          <a:p>
            <a:pPr lvl="0"/>
            <a:r>
              <a:rPr lang="en-US" dirty="0" smtClean="0"/>
              <a:t>Looks </a:t>
            </a:r>
            <a:r>
              <a:rPr lang="en-US" dirty="0"/>
              <a:t>at the /</a:t>
            </a:r>
            <a:r>
              <a:rPr lang="en-US" dirty="0" err="1"/>
              <a:t>etc</a:t>
            </a:r>
            <a:r>
              <a:rPr lang="en-US" dirty="0"/>
              <a:t>/</a:t>
            </a:r>
            <a:r>
              <a:rPr lang="en-US" dirty="0" err="1"/>
              <a:t>inittab</a:t>
            </a:r>
            <a:r>
              <a:rPr lang="en-US" dirty="0"/>
              <a:t> file to decide the Linux run level.</a:t>
            </a:r>
            <a:endParaRPr lang="en-US" sz="2400" dirty="0"/>
          </a:p>
          <a:p>
            <a:pPr lvl="0"/>
            <a:r>
              <a:rPr lang="en-US" dirty="0"/>
              <a:t>Following are the available run levels </a:t>
            </a:r>
            <a:endParaRPr lang="en-US" sz="2400" dirty="0"/>
          </a:p>
          <a:p>
            <a:pPr lvl="1"/>
            <a:r>
              <a:rPr lang="en-US" dirty="0"/>
              <a:t>0 – halt</a:t>
            </a:r>
            <a:endParaRPr lang="en-US" sz="2000" dirty="0"/>
          </a:p>
          <a:p>
            <a:pPr lvl="1"/>
            <a:r>
              <a:rPr lang="en-US" dirty="0"/>
              <a:t>1 – Single user mode</a:t>
            </a:r>
            <a:endParaRPr lang="en-US" sz="2000" dirty="0"/>
          </a:p>
          <a:p>
            <a:pPr lvl="1"/>
            <a:r>
              <a:rPr lang="en-US" dirty="0"/>
              <a:t>2 – Multiuser, without NFS</a:t>
            </a:r>
            <a:endParaRPr lang="en-US" sz="2000" dirty="0"/>
          </a:p>
          <a:p>
            <a:pPr lvl="1"/>
            <a:r>
              <a:rPr lang="en-US" dirty="0"/>
              <a:t>3 – Full multiuser mode</a:t>
            </a:r>
            <a:endParaRPr lang="en-US" sz="2000" dirty="0"/>
          </a:p>
          <a:p>
            <a:pPr lvl="1"/>
            <a:r>
              <a:rPr lang="en-US" dirty="0"/>
              <a:t>4 – </a:t>
            </a:r>
            <a:r>
              <a:rPr lang="en-US" dirty="0" smtClean="0"/>
              <a:t>unused</a:t>
            </a:r>
          </a:p>
          <a:p>
            <a:pPr lvl="1"/>
            <a:r>
              <a:rPr lang="en-US" dirty="0" smtClean="0"/>
              <a:t>5 </a:t>
            </a:r>
            <a:r>
              <a:rPr lang="en-US" dirty="0"/>
              <a:t>– X11</a:t>
            </a:r>
            <a:endParaRPr lang="en-US" sz="2000" dirty="0"/>
          </a:p>
          <a:p>
            <a:pPr lvl="1"/>
            <a:r>
              <a:rPr lang="en-US" dirty="0"/>
              <a:t>6 – reboot</a:t>
            </a:r>
            <a:endParaRPr lang="en-US" sz="2000" dirty="0"/>
          </a:p>
          <a:p>
            <a:pPr lvl="0"/>
            <a:r>
              <a:rPr lang="en-US" dirty="0" err="1"/>
              <a:t>Init</a:t>
            </a:r>
            <a:r>
              <a:rPr lang="en-US" dirty="0"/>
              <a:t> identifies the default </a:t>
            </a:r>
            <a:r>
              <a:rPr lang="en-US" dirty="0" err="1"/>
              <a:t>initlevel</a:t>
            </a:r>
            <a:r>
              <a:rPr lang="en-US" dirty="0"/>
              <a:t> from /</a:t>
            </a:r>
            <a:r>
              <a:rPr lang="en-US" dirty="0" err="1"/>
              <a:t>etc</a:t>
            </a:r>
            <a:r>
              <a:rPr lang="en-US" dirty="0"/>
              <a:t>/</a:t>
            </a:r>
            <a:r>
              <a:rPr lang="en-US" dirty="0" err="1"/>
              <a:t>inittab</a:t>
            </a:r>
            <a:r>
              <a:rPr lang="en-US" dirty="0"/>
              <a:t> and uses that to load all appropriate program.</a:t>
            </a:r>
            <a:endParaRPr lang="en-US" sz="2400" dirty="0"/>
          </a:p>
          <a:p>
            <a:pPr lvl="0"/>
            <a:r>
              <a:rPr lang="en-US" dirty="0"/>
              <a:t>Execute ‘</a:t>
            </a:r>
            <a:r>
              <a:rPr lang="en-US" dirty="0" err="1"/>
              <a:t>grep</a:t>
            </a:r>
            <a:r>
              <a:rPr lang="en-US" dirty="0"/>
              <a:t> </a:t>
            </a:r>
            <a:r>
              <a:rPr lang="en-US" dirty="0" err="1"/>
              <a:t>initdefault</a:t>
            </a:r>
            <a:r>
              <a:rPr lang="en-US" dirty="0"/>
              <a:t> /</a:t>
            </a:r>
            <a:r>
              <a:rPr lang="en-US" dirty="0" err="1"/>
              <a:t>etc</a:t>
            </a:r>
            <a:r>
              <a:rPr lang="en-US" dirty="0"/>
              <a:t>/</a:t>
            </a:r>
            <a:r>
              <a:rPr lang="en-US" dirty="0" err="1"/>
              <a:t>inittab</a:t>
            </a:r>
            <a:r>
              <a:rPr lang="en-US" dirty="0"/>
              <a:t>’ on your system to identify the default run level</a:t>
            </a:r>
            <a:endParaRPr lang="en-US" sz="2400" dirty="0"/>
          </a:p>
          <a:p>
            <a:pPr lvl="0"/>
            <a:r>
              <a:rPr lang="en-US" dirty="0"/>
              <a:t>If you want to get into trouble, you can set the default run level to 0 or 6. Since you know what 0 and 6 means, probably you might not do that.</a:t>
            </a:r>
            <a:endParaRPr lang="en-US" sz="2400" dirty="0"/>
          </a:p>
          <a:p>
            <a:pPr lvl="0"/>
            <a:r>
              <a:rPr lang="en-US" dirty="0"/>
              <a:t>Typically you would set the default run level to either 3 or 5.</a:t>
            </a:r>
            <a:endParaRPr lang="en-US" sz="2400" dirty="0"/>
          </a:p>
          <a:p>
            <a:pPr lvl="1"/>
            <a:endParaRPr lang="en-US" sz="2000" dirty="0"/>
          </a:p>
          <a:p>
            <a:endParaRPr lang="en-US" dirty="0"/>
          </a:p>
        </p:txBody>
      </p:sp>
    </p:spTree>
    <p:extLst>
      <p:ext uri="{BB962C8B-B14F-4D97-AF65-F5344CB8AC3E}">
        <p14:creationId xmlns:p14="http://schemas.microsoft.com/office/powerpoint/2010/main" val="331441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Runlevel</a:t>
            </a:r>
            <a:r>
              <a:rPr lang="en-US" b="1" dirty="0" smtClean="0"/>
              <a:t> programs</a:t>
            </a:r>
            <a:r>
              <a:rPr lang="en-US" sz="3600" dirty="0" smtClean="0"/>
              <a:t/>
            </a:r>
            <a:br>
              <a:rPr lang="en-US" sz="3600" dirty="0" smtClean="0"/>
            </a:br>
            <a:endParaRPr lang="en-US" dirty="0"/>
          </a:p>
        </p:txBody>
      </p:sp>
      <p:sp>
        <p:nvSpPr>
          <p:cNvPr id="3" name="Content Placeholder 2"/>
          <p:cNvSpPr>
            <a:spLocks noGrp="1"/>
          </p:cNvSpPr>
          <p:nvPr>
            <p:ph idx="1"/>
          </p:nvPr>
        </p:nvSpPr>
        <p:spPr>
          <a:xfrm>
            <a:off x="76200" y="1055914"/>
            <a:ext cx="12028714" cy="5627915"/>
          </a:xfrm>
        </p:spPr>
        <p:txBody>
          <a:bodyPr>
            <a:normAutofit fontScale="70000" lnSpcReduction="20000"/>
          </a:bodyPr>
          <a:lstStyle/>
          <a:p>
            <a:r>
              <a:rPr lang="en-US" dirty="0" smtClean="0"/>
              <a:t>When </a:t>
            </a:r>
            <a:r>
              <a:rPr lang="en-US" dirty="0"/>
              <a:t>the Linux system is booting up, you might see various services getting started</a:t>
            </a:r>
            <a:r>
              <a:rPr lang="en-US" dirty="0" smtClean="0"/>
              <a:t>.</a:t>
            </a:r>
          </a:p>
          <a:p>
            <a:r>
              <a:rPr lang="en-US" dirty="0" smtClean="0"/>
              <a:t> </a:t>
            </a:r>
            <a:r>
              <a:rPr lang="en-US" dirty="0"/>
              <a:t>For example, it might say “starting </a:t>
            </a:r>
            <a:r>
              <a:rPr lang="en-US" dirty="0" err="1"/>
              <a:t>sendmail</a:t>
            </a:r>
            <a:r>
              <a:rPr lang="en-US" dirty="0"/>
              <a:t> …. OK”. Those are the </a:t>
            </a:r>
            <a:r>
              <a:rPr lang="en-US" dirty="0" err="1"/>
              <a:t>runlevel</a:t>
            </a:r>
            <a:r>
              <a:rPr lang="en-US" dirty="0"/>
              <a:t> programs, executed from the run level directory as defined by your run level.</a:t>
            </a:r>
            <a:endParaRPr lang="en-US" sz="2400" dirty="0"/>
          </a:p>
          <a:p>
            <a:pPr lvl="0"/>
            <a:r>
              <a:rPr lang="en-US" dirty="0"/>
              <a:t>Depending on your default </a:t>
            </a:r>
            <a:r>
              <a:rPr lang="en-US" dirty="0" err="1"/>
              <a:t>init</a:t>
            </a:r>
            <a:r>
              <a:rPr lang="en-US" dirty="0"/>
              <a:t> level setting, the system will execute the programs from one of the following directories. </a:t>
            </a:r>
            <a:endParaRPr lang="en-US" sz="2400" dirty="0"/>
          </a:p>
          <a:p>
            <a:pPr lvl="1"/>
            <a:r>
              <a:rPr lang="en-US" dirty="0"/>
              <a:t>Run level 0 – /</a:t>
            </a:r>
            <a:r>
              <a:rPr lang="en-US" dirty="0" err="1"/>
              <a:t>etc</a:t>
            </a:r>
            <a:r>
              <a:rPr lang="en-US" dirty="0"/>
              <a:t>/</a:t>
            </a:r>
            <a:r>
              <a:rPr lang="en-US" dirty="0" err="1"/>
              <a:t>rc.d</a:t>
            </a:r>
            <a:r>
              <a:rPr lang="en-US" dirty="0"/>
              <a:t>/rc0.d/</a:t>
            </a:r>
            <a:endParaRPr lang="en-US" sz="2000" dirty="0"/>
          </a:p>
          <a:p>
            <a:pPr lvl="1"/>
            <a:r>
              <a:rPr lang="en-US" dirty="0"/>
              <a:t>Run level 1 – /</a:t>
            </a:r>
            <a:r>
              <a:rPr lang="en-US" dirty="0" err="1"/>
              <a:t>etc</a:t>
            </a:r>
            <a:r>
              <a:rPr lang="en-US" dirty="0"/>
              <a:t>/</a:t>
            </a:r>
            <a:r>
              <a:rPr lang="en-US" dirty="0" err="1"/>
              <a:t>rc.d</a:t>
            </a:r>
            <a:r>
              <a:rPr lang="en-US" dirty="0"/>
              <a:t>/rc1.d/</a:t>
            </a:r>
            <a:endParaRPr lang="en-US" sz="2000" dirty="0"/>
          </a:p>
          <a:p>
            <a:pPr lvl="1"/>
            <a:r>
              <a:rPr lang="en-US" dirty="0"/>
              <a:t>Run level 2 – /</a:t>
            </a:r>
            <a:r>
              <a:rPr lang="en-US" dirty="0" err="1"/>
              <a:t>etc</a:t>
            </a:r>
            <a:r>
              <a:rPr lang="en-US" dirty="0"/>
              <a:t>/</a:t>
            </a:r>
            <a:r>
              <a:rPr lang="en-US" dirty="0" err="1"/>
              <a:t>rc.d</a:t>
            </a:r>
            <a:r>
              <a:rPr lang="en-US" dirty="0"/>
              <a:t>/rc2.d/</a:t>
            </a:r>
            <a:endParaRPr lang="en-US" sz="2000" dirty="0"/>
          </a:p>
          <a:p>
            <a:pPr lvl="1"/>
            <a:r>
              <a:rPr lang="en-US" dirty="0"/>
              <a:t>Run level 3 – /</a:t>
            </a:r>
            <a:r>
              <a:rPr lang="en-US" dirty="0" err="1"/>
              <a:t>etc</a:t>
            </a:r>
            <a:r>
              <a:rPr lang="en-US" dirty="0"/>
              <a:t>/</a:t>
            </a:r>
            <a:r>
              <a:rPr lang="en-US" dirty="0" err="1"/>
              <a:t>rc.d</a:t>
            </a:r>
            <a:r>
              <a:rPr lang="en-US" dirty="0"/>
              <a:t>/rc3.d/</a:t>
            </a:r>
            <a:endParaRPr lang="en-US" sz="2000" dirty="0"/>
          </a:p>
          <a:p>
            <a:pPr lvl="1"/>
            <a:r>
              <a:rPr lang="en-US" dirty="0"/>
              <a:t>Run level 4 – /</a:t>
            </a:r>
            <a:r>
              <a:rPr lang="en-US" dirty="0" err="1"/>
              <a:t>etc</a:t>
            </a:r>
            <a:r>
              <a:rPr lang="en-US" dirty="0"/>
              <a:t>/</a:t>
            </a:r>
            <a:r>
              <a:rPr lang="en-US" dirty="0" err="1"/>
              <a:t>rc.d</a:t>
            </a:r>
            <a:r>
              <a:rPr lang="en-US" dirty="0"/>
              <a:t>/rc4.d/</a:t>
            </a:r>
            <a:endParaRPr lang="en-US" sz="2000" dirty="0"/>
          </a:p>
          <a:p>
            <a:pPr lvl="1"/>
            <a:r>
              <a:rPr lang="en-US" dirty="0"/>
              <a:t>Run level 5 – /</a:t>
            </a:r>
            <a:r>
              <a:rPr lang="en-US" dirty="0" err="1"/>
              <a:t>etc</a:t>
            </a:r>
            <a:r>
              <a:rPr lang="en-US" dirty="0"/>
              <a:t>/</a:t>
            </a:r>
            <a:r>
              <a:rPr lang="en-US" dirty="0" err="1"/>
              <a:t>rc.d</a:t>
            </a:r>
            <a:r>
              <a:rPr lang="en-US" dirty="0"/>
              <a:t>/rc5.d/</a:t>
            </a:r>
            <a:endParaRPr lang="en-US" sz="2000" dirty="0"/>
          </a:p>
          <a:p>
            <a:pPr lvl="1"/>
            <a:r>
              <a:rPr lang="en-US" dirty="0"/>
              <a:t>Run level 6 – /</a:t>
            </a:r>
            <a:r>
              <a:rPr lang="en-US" dirty="0" err="1"/>
              <a:t>etc</a:t>
            </a:r>
            <a:r>
              <a:rPr lang="en-US" dirty="0"/>
              <a:t>/</a:t>
            </a:r>
            <a:r>
              <a:rPr lang="en-US" dirty="0" err="1"/>
              <a:t>rc.d</a:t>
            </a:r>
            <a:r>
              <a:rPr lang="en-US" dirty="0"/>
              <a:t>/rc6.d/</a:t>
            </a:r>
            <a:endParaRPr lang="en-US" sz="2000" dirty="0"/>
          </a:p>
          <a:p>
            <a:pPr lvl="0"/>
            <a:r>
              <a:rPr lang="en-US" dirty="0"/>
              <a:t>Please note that there are also symbolic links available for these directory under /</a:t>
            </a:r>
            <a:r>
              <a:rPr lang="en-US" dirty="0" err="1"/>
              <a:t>etc</a:t>
            </a:r>
            <a:r>
              <a:rPr lang="en-US" dirty="0"/>
              <a:t> directly. So, /</a:t>
            </a:r>
            <a:r>
              <a:rPr lang="en-US" dirty="0" err="1"/>
              <a:t>etc</a:t>
            </a:r>
            <a:r>
              <a:rPr lang="en-US" dirty="0"/>
              <a:t>/rc0.d is linked to /</a:t>
            </a:r>
            <a:r>
              <a:rPr lang="en-US" dirty="0" err="1"/>
              <a:t>etc</a:t>
            </a:r>
            <a:r>
              <a:rPr lang="en-US" dirty="0"/>
              <a:t>/</a:t>
            </a:r>
            <a:r>
              <a:rPr lang="en-US" dirty="0" err="1"/>
              <a:t>rc.d</a:t>
            </a:r>
            <a:r>
              <a:rPr lang="en-US" dirty="0"/>
              <a:t>/rc0.d.</a:t>
            </a:r>
            <a:endParaRPr lang="en-US" sz="2400" dirty="0"/>
          </a:p>
          <a:p>
            <a:pPr lvl="0"/>
            <a:r>
              <a:rPr lang="en-US" dirty="0"/>
              <a:t>Under the /</a:t>
            </a:r>
            <a:r>
              <a:rPr lang="en-US" dirty="0" err="1"/>
              <a:t>etc</a:t>
            </a:r>
            <a:r>
              <a:rPr lang="en-US" dirty="0"/>
              <a:t>/</a:t>
            </a:r>
            <a:r>
              <a:rPr lang="en-US" dirty="0" err="1"/>
              <a:t>rc.d</a:t>
            </a:r>
            <a:r>
              <a:rPr lang="en-US" dirty="0"/>
              <a:t>/</a:t>
            </a:r>
            <a:r>
              <a:rPr lang="en-US" dirty="0" err="1"/>
              <a:t>rc</a:t>
            </a:r>
            <a:r>
              <a:rPr lang="en-US" dirty="0"/>
              <a:t>*.d/ directories, you would see programs that start with S and K.</a:t>
            </a:r>
            <a:endParaRPr lang="en-US" sz="2400" dirty="0"/>
          </a:p>
          <a:p>
            <a:pPr lvl="0"/>
            <a:r>
              <a:rPr lang="en-US" dirty="0"/>
              <a:t>Programs starts with S are used during startup. S for startup.</a:t>
            </a:r>
            <a:endParaRPr lang="en-US" sz="2400" dirty="0"/>
          </a:p>
          <a:p>
            <a:pPr lvl="0"/>
            <a:r>
              <a:rPr lang="en-US" dirty="0"/>
              <a:t>Programs starts with K are used during shutdown. K for kill.</a:t>
            </a:r>
            <a:endParaRPr lang="en-US" sz="2400" dirty="0"/>
          </a:p>
          <a:p>
            <a:pPr lvl="0"/>
            <a:r>
              <a:rPr lang="en-US" dirty="0"/>
              <a:t>There are numbers right next to S and K in the program names. Those are the sequence number in which the programs should be started or killed.</a:t>
            </a:r>
            <a:endParaRPr lang="en-US" sz="2400" dirty="0"/>
          </a:p>
          <a:p>
            <a:pPr lvl="0"/>
            <a:r>
              <a:rPr lang="en-US" dirty="0"/>
              <a:t>For example, S12syslog is to start the syslog </a:t>
            </a:r>
            <a:r>
              <a:rPr lang="en-US" dirty="0" err="1"/>
              <a:t>deamon</a:t>
            </a:r>
            <a:r>
              <a:rPr lang="en-US" dirty="0"/>
              <a:t>, which has the sequence number of 12. S80sendmail is to start the </a:t>
            </a:r>
            <a:r>
              <a:rPr lang="en-US" dirty="0" err="1"/>
              <a:t>sendmail</a:t>
            </a:r>
            <a:r>
              <a:rPr lang="en-US" dirty="0"/>
              <a:t> daemon, which has the sequence number of 80. So, syslog program will be started before send mail.</a:t>
            </a:r>
            <a:endParaRPr lang="en-US" sz="2400" dirty="0"/>
          </a:p>
          <a:p>
            <a:r>
              <a:rPr lang="en-US" dirty="0"/>
              <a:t> </a:t>
            </a:r>
          </a:p>
          <a:p>
            <a:endParaRPr lang="en-US" dirty="0"/>
          </a:p>
        </p:txBody>
      </p:sp>
    </p:spTree>
    <p:extLst>
      <p:ext uri="{BB962C8B-B14F-4D97-AF65-F5344CB8AC3E}">
        <p14:creationId xmlns:p14="http://schemas.microsoft.com/office/powerpoint/2010/main" val="3445421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TotalTime>
  <Words>910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Linux Boot Process</vt:lpstr>
      <vt:lpstr>Linux Boot Process</vt:lpstr>
      <vt:lpstr>PowerPoint Presentation</vt:lpstr>
      <vt:lpstr>BIOS </vt:lpstr>
      <vt:lpstr> MBR</vt:lpstr>
      <vt:lpstr>GRUB </vt:lpstr>
      <vt:lpstr>Kernel </vt:lpstr>
      <vt:lpstr>Init </vt:lpstr>
      <vt:lpstr>Runlevel programs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Diptee</dc:creator>
  <cp:lastModifiedBy>Diptee</cp:lastModifiedBy>
  <cp:revision>3</cp:revision>
  <dcterms:created xsi:type="dcterms:W3CDTF">2018-07-22T16:48:47Z</dcterms:created>
  <dcterms:modified xsi:type="dcterms:W3CDTF">2018-07-22T16:53:56Z</dcterms:modified>
</cp:coreProperties>
</file>