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B529D-1E73-4260-A8AF-EDC69C6FB712}" type="datetimeFigureOut">
              <a:rPr lang="en-US" smtClean="0"/>
              <a:t>9/21/2018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04A84-F862-4F16-AF18-E3F7B4828579}" type="slidenum">
              <a:rPr lang="en-US" smtClean="0"/>
              <a:t>‹#›</a:t>
            </a:fld>
            <a:endParaRPr lang="en-US"/>
          </a:p>
        </p:txBody>
      </p:sp>
    </p:spTree>
    <p:extLst>
      <p:ext uri="{BB962C8B-B14F-4D97-AF65-F5344CB8AC3E}">
        <p14:creationId xmlns:p14="http://schemas.microsoft.com/office/powerpoint/2010/main" val="50207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D04A84-F862-4F16-AF18-E3F7B4828579}" type="slidenum">
              <a:rPr lang="en-US" smtClean="0"/>
              <a:t>3</a:t>
            </a:fld>
            <a:endParaRPr lang="en-US"/>
          </a:p>
        </p:txBody>
      </p:sp>
    </p:spTree>
    <p:extLst>
      <p:ext uri="{BB962C8B-B14F-4D97-AF65-F5344CB8AC3E}">
        <p14:creationId xmlns:p14="http://schemas.microsoft.com/office/powerpoint/2010/main" val="282937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4444D2-DFCA-4B01-A1E9-F91E0A7A23D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359197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4444D2-DFCA-4B01-A1E9-F91E0A7A23D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304275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4444D2-DFCA-4B01-A1E9-F91E0A7A23D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34756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4444D2-DFCA-4B01-A1E9-F91E0A7A23D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155363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4444D2-DFCA-4B01-A1E9-F91E0A7A23D1}"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89150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4444D2-DFCA-4B01-A1E9-F91E0A7A23D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406813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4444D2-DFCA-4B01-A1E9-F91E0A7A23D1}"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257931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4444D2-DFCA-4B01-A1E9-F91E0A7A23D1}"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266361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444D2-DFCA-4B01-A1E9-F91E0A7A23D1}"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362519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4444D2-DFCA-4B01-A1E9-F91E0A7A23D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2290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4444D2-DFCA-4B01-A1E9-F91E0A7A23D1}"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B8FC8-9ADC-43D7-A024-5EED7CC2579D}" type="slidenum">
              <a:rPr lang="en-US" smtClean="0"/>
              <a:t>‹#›</a:t>
            </a:fld>
            <a:endParaRPr lang="en-US"/>
          </a:p>
        </p:txBody>
      </p:sp>
    </p:spTree>
    <p:extLst>
      <p:ext uri="{BB962C8B-B14F-4D97-AF65-F5344CB8AC3E}">
        <p14:creationId xmlns:p14="http://schemas.microsoft.com/office/powerpoint/2010/main" val="290971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444D2-DFCA-4B01-A1E9-F91E0A7A23D1}" type="datetimeFigureOut">
              <a:rPr lang="en-US" smtClean="0"/>
              <a:t>9/21/2018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B8FC8-9ADC-43D7-A024-5EED7CC2579D}" type="slidenum">
              <a:rPr lang="en-US" smtClean="0"/>
              <a:t>‹#›</a:t>
            </a:fld>
            <a:endParaRPr lang="en-US"/>
          </a:p>
        </p:txBody>
      </p:sp>
    </p:spTree>
    <p:extLst>
      <p:ext uri="{BB962C8B-B14F-4D97-AF65-F5344CB8AC3E}">
        <p14:creationId xmlns:p14="http://schemas.microsoft.com/office/powerpoint/2010/main" val="191430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Page Fault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9839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Optimal Page algorithm</a:t>
            </a:r>
            <a:br>
              <a:rPr lang="en-US" b="1" dirty="0" smtClean="0"/>
            </a:br>
            <a:endParaRPr lang="en-US" dirty="0"/>
          </a:p>
        </p:txBody>
      </p:sp>
      <p:sp>
        <p:nvSpPr>
          <p:cNvPr id="3" name="Content Placeholder 2"/>
          <p:cNvSpPr>
            <a:spLocks noGrp="1"/>
          </p:cNvSpPr>
          <p:nvPr>
            <p:ph idx="1"/>
          </p:nvPr>
        </p:nvSpPr>
        <p:spPr>
          <a:xfrm>
            <a:off x="729343" y="1027906"/>
            <a:ext cx="10515600" cy="4351338"/>
          </a:xfrm>
        </p:spPr>
        <p:txBody>
          <a:bodyPr/>
          <a:lstStyle/>
          <a:p>
            <a:r>
              <a:rPr lang="en-US" dirty="0" smtClean="0"/>
              <a:t>An optimal page-replacement algorithm has the lowest page-fault rate of all algorithms. An optimal page-replacement algorithm exists, and has been called OPT or MIN.</a:t>
            </a:r>
          </a:p>
          <a:p>
            <a:r>
              <a:rPr lang="en-US" dirty="0" smtClean="0"/>
              <a:t>Replace the page that will not be used for the longest period of time. Use the time when a page is to be used</a:t>
            </a:r>
            <a:r>
              <a:rPr lang="en-US" dirty="0" smtClean="0"/>
              <a:t>.(see the future)</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6" y="3387776"/>
            <a:ext cx="11960772" cy="3470223"/>
          </a:xfrm>
          <a:prstGeom prst="rect">
            <a:avLst/>
          </a:prstGeom>
        </p:spPr>
      </p:pic>
    </p:spTree>
    <p:extLst>
      <p:ext uri="{BB962C8B-B14F-4D97-AF65-F5344CB8AC3E}">
        <p14:creationId xmlns:p14="http://schemas.microsoft.com/office/powerpoint/2010/main" val="4100272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921"/>
            <a:ext cx="10515600" cy="296603"/>
          </a:xfrm>
        </p:spPr>
        <p:txBody>
          <a:bodyPr>
            <a:normAutofit fontScale="90000"/>
          </a:bodyPr>
          <a:lstStyle/>
          <a:p>
            <a:pPr algn="ctr"/>
            <a:r>
              <a:rPr lang="en-US" b="1" dirty="0" smtClean="0"/>
              <a:t>Least Recently Used (LRU) algorithm</a:t>
            </a:r>
          </a:p>
        </p:txBody>
      </p:sp>
      <p:sp>
        <p:nvSpPr>
          <p:cNvPr id="3" name="Content Placeholder 2"/>
          <p:cNvSpPr>
            <a:spLocks noGrp="1"/>
          </p:cNvSpPr>
          <p:nvPr>
            <p:ph idx="1"/>
          </p:nvPr>
        </p:nvSpPr>
        <p:spPr>
          <a:xfrm>
            <a:off x="388496" y="754063"/>
            <a:ext cx="10515600" cy="4351338"/>
          </a:xfrm>
        </p:spPr>
        <p:txBody>
          <a:bodyPr/>
          <a:lstStyle/>
          <a:p>
            <a:r>
              <a:rPr lang="en-US" dirty="0" smtClean="0"/>
              <a:t>Page which has not been used for the longest time in main memory is the one which will be selected for replacement.</a:t>
            </a:r>
          </a:p>
          <a:p>
            <a:r>
              <a:rPr lang="en-US" dirty="0" smtClean="0"/>
              <a:t>Easy to implement, keep a list, replace pages by looking back into </a:t>
            </a:r>
            <a:r>
              <a:rPr lang="en-US" dirty="0" smtClean="0"/>
              <a:t>time(look </a:t>
            </a:r>
            <a:r>
              <a:rPr lang="en-US" smtClean="0"/>
              <a:t>in the past)</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96" y="2728209"/>
            <a:ext cx="11363338" cy="4129791"/>
          </a:xfrm>
          <a:prstGeom prst="rect">
            <a:avLst/>
          </a:prstGeom>
        </p:spPr>
      </p:pic>
    </p:spTree>
    <p:extLst>
      <p:ext uri="{BB962C8B-B14F-4D97-AF65-F5344CB8AC3E}">
        <p14:creationId xmlns:p14="http://schemas.microsoft.com/office/powerpoint/2010/main" val="381420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6191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Paging</a:t>
            </a:r>
            <a:br>
              <a:rPr lang="en-US" b="1" dirty="0" smtClean="0"/>
            </a:br>
            <a:endParaRPr lang="en-US" dirty="0"/>
          </a:p>
        </p:txBody>
      </p:sp>
      <p:sp>
        <p:nvSpPr>
          <p:cNvPr id="3" name="Content Placeholder 2"/>
          <p:cNvSpPr>
            <a:spLocks noGrp="1"/>
          </p:cNvSpPr>
          <p:nvPr>
            <p:ph idx="1"/>
          </p:nvPr>
        </p:nvSpPr>
        <p:spPr>
          <a:xfrm>
            <a:off x="174171" y="1825625"/>
            <a:ext cx="11821886" cy="4351338"/>
          </a:xfrm>
        </p:spPr>
        <p:txBody>
          <a:bodyPr/>
          <a:lstStyle/>
          <a:p>
            <a:r>
              <a:rPr lang="en-US" dirty="0" smtClean="0"/>
              <a:t>A demand paging system is quite similar to a paging system with swapping where processes reside in secondary memory and pages are loaded only on demand, not in advance. </a:t>
            </a:r>
          </a:p>
          <a:p>
            <a:r>
              <a:rPr lang="en-US" dirty="0" smtClean="0"/>
              <a:t>When a context switch occurs, the operating system does not copy any of the old program’s pages out to the disk or any of the new program’s pages into the main memory Instead, it just begins executing the new program after loading the first page and fetches that program’s pages as they are referenced.</a:t>
            </a:r>
          </a:p>
          <a:p>
            <a:endParaRPr lang="en-US" dirty="0"/>
          </a:p>
        </p:txBody>
      </p:sp>
    </p:spTree>
    <p:extLst>
      <p:ext uri="{BB962C8B-B14F-4D97-AF65-F5344CB8AC3E}">
        <p14:creationId xmlns:p14="http://schemas.microsoft.com/office/powerpoint/2010/main" val="142475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344" y="217714"/>
            <a:ext cx="11843656" cy="6183086"/>
          </a:xfrm>
        </p:spPr>
      </p:pic>
    </p:spTree>
    <p:extLst>
      <p:ext uri="{BB962C8B-B14F-4D97-AF65-F5344CB8AC3E}">
        <p14:creationId xmlns:p14="http://schemas.microsoft.com/office/powerpoint/2010/main" val="219921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3" y="261257"/>
            <a:ext cx="11876315" cy="6237514"/>
          </a:xfrm>
        </p:spPr>
        <p:txBody>
          <a:bodyPr>
            <a:normAutofit lnSpcReduction="10000"/>
          </a:bodyPr>
          <a:lstStyle/>
          <a:p>
            <a:pPr algn="just"/>
            <a:r>
              <a:rPr lang="en-US" dirty="0" smtClean="0"/>
              <a:t>While executing a program, if the program references a page which is not available in the main memory because it was swapped out a little ago, the processor treats this invalid memory reference as a </a:t>
            </a:r>
            <a:r>
              <a:rPr lang="en-US" b="1" dirty="0" smtClean="0"/>
              <a:t>page fault</a:t>
            </a:r>
            <a:r>
              <a:rPr lang="en-US" dirty="0" smtClean="0"/>
              <a:t> and transfers control from the program to the operating system to demand the page back into the memory.</a:t>
            </a:r>
          </a:p>
          <a:p>
            <a:pPr algn="just"/>
            <a:r>
              <a:rPr lang="en-US" b="1" dirty="0" smtClean="0"/>
              <a:t>Advantages</a:t>
            </a:r>
          </a:p>
          <a:p>
            <a:pPr algn="just"/>
            <a:r>
              <a:rPr lang="en-US" dirty="0" smtClean="0"/>
              <a:t>Following are the advantages of Demand Paging −</a:t>
            </a:r>
          </a:p>
          <a:p>
            <a:pPr algn="just"/>
            <a:r>
              <a:rPr lang="en-US" dirty="0" smtClean="0"/>
              <a:t>Large virtual memory.</a:t>
            </a:r>
          </a:p>
          <a:p>
            <a:pPr algn="just"/>
            <a:r>
              <a:rPr lang="en-US" dirty="0" smtClean="0"/>
              <a:t>More efficient use of memory.</a:t>
            </a:r>
          </a:p>
          <a:p>
            <a:pPr algn="just"/>
            <a:r>
              <a:rPr lang="en-US" dirty="0" smtClean="0"/>
              <a:t>There is no limit on degree of multiprogramming.</a:t>
            </a:r>
          </a:p>
          <a:p>
            <a:pPr algn="just"/>
            <a:r>
              <a:rPr lang="en-US" b="1" dirty="0" smtClean="0"/>
              <a:t>Disadvantages</a:t>
            </a:r>
          </a:p>
          <a:p>
            <a:pPr algn="just"/>
            <a:r>
              <a:rPr lang="en-US" dirty="0" smtClean="0"/>
              <a:t>Number of tables and the amount of processor overhead for handling page interrupts are greater than in the case of the simple paged management techniques.</a:t>
            </a:r>
          </a:p>
          <a:p>
            <a:pPr algn="just"/>
            <a:endParaRPr lang="en-US" dirty="0"/>
          </a:p>
        </p:txBody>
      </p:sp>
    </p:spTree>
    <p:extLst>
      <p:ext uri="{BB962C8B-B14F-4D97-AF65-F5344CB8AC3E}">
        <p14:creationId xmlns:p14="http://schemas.microsoft.com/office/powerpoint/2010/main" val="1044621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Page Replacement Algorithm</a:t>
            </a:r>
            <a:br>
              <a:rPr lang="en-US" b="1" dirty="0" smtClean="0"/>
            </a:br>
            <a:endParaRPr lang="en-US" dirty="0"/>
          </a:p>
        </p:txBody>
      </p:sp>
      <p:sp>
        <p:nvSpPr>
          <p:cNvPr id="3" name="Content Placeholder 2"/>
          <p:cNvSpPr>
            <a:spLocks noGrp="1"/>
          </p:cNvSpPr>
          <p:nvPr>
            <p:ph idx="1"/>
          </p:nvPr>
        </p:nvSpPr>
        <p:spPr>
          <a:xfrm>
            <a:off x="130629" y="1825625"/>
            <a:ext cx="11811000" cy="4351338"/>
          </a:xfrm>
        </p:spPr>
        <p:txBody>
          <a:bodyPr>
            <a:normAutofit/>
          </a:bodyPr>
          <a:lstStyle/>
          <a:p>
            <a:pPr algn="just"/>
            <a:r>
              <a:rPr lang="en-US" sz="3200" dirty="0" smtClean="0"/>
              <a:t>Page replacement algorithms are the techniques using which an Operating System decides which memory pages to swap out, write to disk when a page of memory needs to be allocated. </a:t>
            </a:r>
          </a:p>
          <a:p>
            <a:pPr algn="just"/>
            <a:r>
              <a:rPr lang="en-US" sz="3200" dirty="0" smtClean="0"/>
              <a:t>Paging happens whenever a page fault occurs and a free page cannot be used for allocation purpose accounting to reason that pages are not available or the number of free pages is lower than required pages.</a:t>
            </a:r>
          </a:p>
          <a:p>
            <a:pPr algn="just"/>
            <a:endParaRPr lang="en-US" sz="3200" dirty="0"/>
          </a:p>
        </p:txBody>
      </p:sp>
    </p:spTree>
    <p:extLst>
      <p:ext uri="{BB962C8B-B14F-4D97-AF65-F5344CB8AC3E}">
        <p14:creationId xmlns:p14="http://schemas.microsoft.com/office/powerpoint/2010/main" val="2067551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the page that was selected for replacement and was paged out, is referenced again, it has to read in from disk, and this requires for I/O completion. </a:t>
            </a:r>
          </a:p>
          <a:p>
            <a:r>
              <a:rPr lang="en-US" dirty="0" smtClean="0"/>
              <a:t>This process determines the quality of the page replacement algorithm: the lesser the time waiting for page-ins, the better is the algorithm.</a:t>
            </a:r>
            <a:endParaRPr lang="en-US" dirty="0"/>
          </a:p>
        </p:txBody>
      </p:sp>
    </p:spTree>
    <p:extLst>
      <p:ext uri="{BB962C8B-B14F-4D97-AF65-F5344CB8AC3E}">
        <p14:creationId xmlns:p14="http://schemas.microsoft.com/office/powerpoint/2010/main" val="3853634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1257" y="1825625"/>
            <a:ext cx="11832772" cy="4351338"/>
          </a:xfrm>
        </p:spPr>
        <p:txBody>
          <a:bodyPr/>
          <a:lstStyle/>
          <a:p>
            <a:r>
              <a:rPr lang="en-US" dirty="0" smtClean="0"/>
              <a:t>A page replacement algorithm looks at the limited information about accessing the pages provided by hardware, and tries to select which pages should be replaced to minimize the total number of page misses, while balancing it with the costs of primary storage and processor time of the algorithm itself. </a:t>
            </a:r>
          </a:p>
          <a:p>
            <a:r>
              <a:rPr lang="en-US" dirty="0" smtClean="0"/>
              <a:t>There are many different page replacement algorithms. </a:t>
            </a:r>
          </a:p>
          <a:p>
            <a:r>
              <a:rPr lang="en-US" dirty="0" smtClean="0"/>
              <a:t>We evaluate an algorithm by running it on a particular string of memory reference and computing the number of page faults.</a:t>
            </a:r>
            <a:endParaRPr lang="en-US" dirty="0"/>
          </a:p>
        </p:txBody>
      </p:sp>
    </p:spTree>
    <p:extLst>
      <p:ext uri="{BB962C8B-B14F-4D97-AF65-F5344CB8AC3E}">
        <p14:creationId xmlns:p14="http://schemas.microsoft.com/office/powerpoint/2010/main" val="23279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715"/>
            <a:ext cx="10515600" cy="990599"/>
          </a:xfrm>
        </p:spPr>
        <p:txBody>
          <a:bodyPr>
            <a:normAutofit/>
          </a:bodyPr>
          <a:lstStyle/>
          <a:p>
            <a:pPr algn="ctr"/>
            <a:r>
              <a:rPr lang="en-US" b="1" dirty="0" smtClean="0"/>
              <a:t>Reference String</a:t>
            </a:r>
          </a:p>
        </p:txBody>
      </p:sp>
      <p:sp>
        <p:nvSpPr>
          <p:cNvPr id="3" name="Content Placeholder 2"/>
          <p:cNvSpPr>
            <a:spLocks noGrp="1"/>
          </p:cNvSpPr>
          <p:nvPr>
            <p:ph idx="1"/>
          </p:nvPr>
        </p:nvSpPr>
        <p:spPr>
          <a:xfrm>
            <a:off x="76200" y="1338943"/>
            <a:ext cx="11963400" cy="4838020"/>
          </a:xfrm>
        </p:spPr>
        <p:txBody>
          <a:bodyPr>
            <a:normAutofit fontScale="92500"/>
          </a:bodyPr>
          <a:lstStyle/>
          <a:p>
            <a:pPr algn="just"/>
            <a:r>
              <a:rPr lang="en-US" dirty="0" smtClean="0"/>
              <a:t>The string of memory references is called reference string.</a:t>
            </a:r>
          </a:p>
          <a:p>
            <a:pPr algn="just"/>
            <a:r>
              <a:rPr lang="en-US" dirty="0" smtClean="0"/>
              <a:t> Reference strings are generated artificially or by tracing a given system and recording the address of each memory reference. </a:t>
            </a:r>
          </a:p>
          <a:p>
            <a:pPr algn="just"/>
            <a:r>
              <a:rPr lang="en-US" dirty="0" smtClean="0"/>
              <a:t>The latter choice produces a large number of data, where we note two things.</a:t>
            </a:r>
          </a:p>
          <a:p>
            <a:pPr algn="just"/>
            <a:r>
              <a:rPr lang="en-US" dirty="0" smtClean="0"/>
              <a:t>For a given page size, we need to consider only the page number, not the entire address.</a:t>
            </a:r>
          </a:p>
          <a:p>
            <a:pPr algn="just"/>
            <a:r>
              <a:rPr lang="en-US" dirty="0" smtClean="0"/>
              <a:t>If we have a reference to a page </a:t>
            </a:r>
            <a:r>
              <a:rPr lang="en-US" b="1" dirty="0" smtClean="0"/>
              <a:t>p</a:t>
            </a:r>
            <a:r>
              <a:rPr lang="en-US" dirty="0" smtClean="0"/>
              <a:t>, then any immediately following references to page </a:t>
            </a:r>
            <a:r>
              <a:rPr lang="en-US" b="1" dirty="0" smtClean="0"/>
              <a:t>p</a:t>
            </a:r>
            <a:r>
              <a:rPr lang="en-US" dirty="0" smtClean="0"/>
              <a:t> will never cause a page fault. Page p will be in memory after the first reference; the immediately following references will not fault.</a:t>
            </a:r>
          </a:p>
          <a:p>
            <a:pPr algn="just"/>
            <a:r>
              <a:rPr lang="en-US" dirty="0" smtClean="0"/>
              <a:t>For example, consider the following sequence of addresses − 123,215,600,1234,76,96</a:t>
            </a:r>
          </a:p>
          <a:p>
            <a:pPr algn="just"/>
            <a:r>
              <a:rPr lang="en-US" dirty="0" smtClean="0"/>
              <a:t>If page size is 100, then the reference string is 1,2,6,12,0,0</a:t>
            </a:r>
          </a:p>
          <a:p>
            <a:pPr algn="just"/>
            <a:endParaRPr lang="en-US" dirty="0"/>
          </a:p>
        </p:txBody>
      </p:sp>
    </p:spTree>
    <p:extLst>
      <p:ext uri="{BB962C8B-B14F-4D97-AF65-F5344CB8AC3E}">
        <p14:creationId xmlns:p14="http://schemas.microsoft.com/office/powerpoint/2010/main" val="234081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018"/>
          </a:xfrm>
        </p:spPr>
        <p:txBody>
          <a:bodyPr>
            <a:normAutofit fontScale="90000"/>
          </a:bodyPr>
          <a:lstStyle/>
          <a:p>
            <a:pPr algn="ctr"/>
            <a:r>
              <a:rPr lang="en-US" b="1" dirty="0" smtClean="0"/>
              <a:t>First In First Out (FIFO) algorithm</a:t>
            </a:r>
            <a:br>
              <a:rPr lang="en-US" b="1" dirty="0" smtClean="0"/>
            </a:br>
            <a:endParaRPr lang="en-US" dirty="0"/>
          </a:p>
        </p:txBody>
      </p:sp>
      <p:sp>
        <p:nvSpPr>
          <p:cNvPr id="3" name="Content Placeholder 2"/>
          <p:cNvSpPr>
            <a:spLocks noGrp="1"/>
          </p:cNvSpPr>
          <p:nvPr>
            <p:ph idx="1"/>
          </p:nvPr>
        </p:nvSpPr>
        <p:spPr>
          <a:xfrm>
            <a:off x="0" y="699635"/>
            <a:ext cx="12022111" cy="4351338"/>
          </a:xfrm>
        </p:spPr>
        <p:txBody>
          <a:bodyPr/>
          <a:lstStyle/>
          <a:p>
            <a:r>
              <a:rPr lang="en-US" dirty="0" smtClean="0"/>
              <a:t>Oldest page in main memory is the one which will be selected for replacement.</a:t>
            </a:r>
          </a:p>
          <a:p>
            <a:r>
              <a:rPr lang="en-US" dirty="0" smtClean="0"/>
              <a:t>Easy to implement, keep a list, replace pages from the tail and add new pages at the head.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3279"/>
            <a:ext cx="11572407" cy="4234721"/>
          </a:xfrm>
          <a:prstGeom prst="rect">
            <a:avLst/>
          </a:prstGeom>
        </p:spPr>
      </p:pic>
    </p:spTree>
    <p:extLst>
      <p:ext uri="{BB962C8B-B14F-4D97-AF65-F5344CB8AC3E}">
        <p14:creationId xmlns:p14="http://schemas.microsoft.com/office/powerpoint/2010/main" val="351670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706</Words>
  <Application>Microsoft Office PowerPoint</Application>
  <PresentationFormat>Custom</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Page Fault</vt:lpstr>
      <vt:lpstr>Demand Paging </vt:lpstr>
      <vt:lpstr>PowerPoint Presentation</vt:lpstr>
      <vt:lpstr>PowerPoint Presentation</vt:lpstr>
      <vt:lpstr>Page Replacement Algorithm </vt:lpstr>
      <vt:lpstr>PowerPoint Presentation</vt:lpstr>
      <vt:lpstr>PowerPoint Presentation</vt:lpstr>
      <vt:lpstr>Reference String</vt:lpstr>
      <vt:lpstr>First In First Out (FIFO) algorithm </vt:lpstr>
      <vt:lpstr>Optimal Page algorithm </vt:lpstr>
      <vt:lpstr>Least Recently Used (LRU) algorithm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Diptee</dc:creator>
  <cp:lastModifiedBy>Staff12</cp:lastModifiedBy>
  <cp:revision>13</cp:revision>
  <dcterms:created xsi:type="dcterms:W3CDTF">2018-03-27T16:25:37Z</dcterms:created>
  <dcterms:modified xsi:type="dcterms:W3CDTF">2018-09-21T08:26:59Z</dcterms:modified>
</cp:coreProperties>
</file>