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9"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2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B10ABC-5820-4EDB-9247-E12C1C74E670}" type="datetimeFigureOut">
              <a:rPr lang="en-US" smtClean="0"/>
              <a:t>10/8/2018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57C0A6-5A1E-4758-9C49-A8DDE134FF09}" type="slidenum">
              <a:rPr lang="en-US" smtClean="0"/>
              <a:t>‹#›</a:t>
            </a:fld>
            <a:endParaRPr lang="en-US"/>
          </a:p>
        </p:txBody>
      </p:sp>
    </p:spTree>
    <p:extLst>
      <p:ext uri="{BB962C8B-B14F-4D97-AF65-F5344CB8AC3E}">
        <p14:creationId xmlns:p14="http://schemas.microsoft.com/office/powerpoint/2010/main" val="648115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57C0A6-5A1E-4758-9C49-A8DDE134FF09}" type="slidenum">
              <a:rPr lang="en-US" smtClean="0"/>
              <a:t>2</a:t>
            </a:fld>
            <a:endParaRPr lang="en-US"/>
          </a:p>
        </p:txBody>
      </p:sp>
    </p:spTree>
    <p:extLst>
      <p:ext uri="{BB962C8B-B14F-4D97-AF65-F5344CB8AC3E}">
        <p14:creationId xmlns:p14="http://schemas.microsoft.com/office/powerpoint/2010/main" val="4161528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57C0A6-5A1E-4758-9C49-A8DDE134FF09}" type="slidenum">
              <a:rPr lang="en-US" smtClean="0"/>
              <a:t>11</a:t>
            </a:fld>
            <a:endParaRPr lang="en-US"/>
          </a:p>
        </p:txBody>
      </p:sp>
    </p:spTree>
    <p:extLst>
      <p:ext uri="{BB962C8B-B14F-4D97-AF65-F5344CB8AC3E}">
        <p14:creationId xmlns:p14="http://schemas.microsoft.com/office/powerpoint/2010/main" val="1965098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57C0A6-5A1E-4758-9C49-A8DDE134FF09}" type="slidenum">
              <a:rPr lang="en-US" smtClean="0"/>
              <a:t>12</a:t>
            </a:fld>
            <a:endParaRPr lang="en-US"/>
          </a:p>
        </p:txBody>
      </p:sp>
    </p:spTree>
    <p:extLst>
      <p:ext uri="{BB962C8B-B14F-4D97-AF65-F5344CB8AC3E}">
        <p14:creationId xmlns:p14="http://schemas.microsoft.com/office/powerpoint/2010/main" val="1298746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57C0A6-5A1E-4758-9C49-A8DDE134FF09}" type="slidenum">
              <a:rPr lang="en-US" smtClean="0"/>
              <a:t>13</a:t>
            </a:fld>
            <a:endParaRPr lang="en-US"/>
          </a:p>
        </p:txBody>
      </p:sp>
    </p:spTree>
    <p:extLst>
      <p:ext uri="{BB962C8B-B14F-4D97-AF65-F5344CB8AC3E}">
        <p14:creationId xmlns:p14="http://schemas.microsoft.com/office/powerpoint/2010/main" val="1942600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57C0A6-5A1E-4758-9C49-A8DDE134FF09}" type="slidenum">
              <a:rPr lang="en-US" smtClean="0"/>
              <a:t>14</a:t>
            </a:fld>
            <a:endParaRPr lang="en-US"/>
          </a:p>
        </p:txBody>
      </p:sp>
    </p:spTree>
    <p:extLst>
      <p:ext uri="{BB962C8B-B14F-4D97-AF65-F5344CB8AC3E}">
        <p14:creationId xmlns:p14="http://schemas.microsoft.com/office/powerpoint/2010/main" val="3866012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57C0A6-5A1E-4758-9C49-A8DDE134FF09}" type="slidenum">
              <a:rPr lang="en-US" smtClean="0"/>
              <a:t>3</a:t>
            </a:fld>
            <a:endParaRPr lang="en-US"/>
          </a:p>
        </p:txBody>
      </p:sp>
    </p:spTree>
    <p:extLst>
      <p:ext uri="{BB962C8B-B14F-4D97-AF65-F5344CB8AC3E}">
        <p14:creationId xmlns:p14="http://schemas.microsoft.com/office/powerpoint/2010/main" val="3124888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57C0A6-5A1E-4758-9C49-A8DDE134FF09}" type="slidenum">
              <a:rPr lang="en-US" smtClean="0"/>
              <a:t>4</a:t>
            </a:fld>
            <a:endParaRPr lang="en-US"/>
          </a:p>
        </p:txBody>
      </p:sp>
    </p:spTree>
    <p:extLst>
      <p:ext uri="{BB962C8B-B14F-4D97-AF65-F5344CB8AC3E}">
        <p14:creationId xmlns:p14="http://schemas.microsoft.com/office/powerpoint/2010/main" val="3346163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57C0A6-5A1E-4758-9C49-A8DDE134FF09}" type="slidenum">
              <a:rPr lang="en-US" smtClean="0"/>
              <a:t>5</a:t>
            </a:fld>
            <a:endParaRPr lang="en-US"/>
          </a:p>
        </p:txBody>
      </p:sp>
    </p:spTree>
    <p:extLst>
      <p:ext uri="{BB962C8B-B14F-4D97-AF65-F5344CB8AC3E}">
        <p14:creationId xmlns:p14="http://schemas.microsoft.com/office/powerpoint/2010/main" val="3729643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57C0A6-5A1E-4758-9C49-A8DDE134FF09}" type="slidenum">
              <a:rPr lang="en-US" smtClean="0"/>
              <a:t>6</a:t>
            </a:fld>
            <a:endParaRPr lang="en-US"/>
          </a:p>
        </p:txBody>
      </p:sp>
    </p:spTree>
    <p:extLst>
      <p:ext uri="{BB962C8B-B14F-4D97-AF65-F5344CB8AC3E}">
        <p14:creationId xmlns:p14="http://schemas.microsoft.com/office/powerpoint/2010/main" val="3973904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57C0A6-5A1E-4758-9C49-A8DDE134FF09}" type="slidenum">
              <a:rPr lang="en-US" smtClean="0"/>
              <a:t>7</a:t>
            </a:fld>
            <a:endParaRPr lang="en-US"/>
          </a:p>
        </p:txBody>
      </p:sp>
    </p:spTree>
    <p:extLst>
      <p:ext uri="{BB962C8B-B14F-4D97-AF65-F5344CB8AC3E}">
        <p14:creationId xmlns:p14="http://schemas.microsoft.com/office/powerpoint/2010/main" val="3448970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57C0A6-5A1E-4758-9C49-A8DDE134FF09}" type="slidenum">
              <a:rPr lang="en-US" smtClean="0"/>
              <a:t>8</a:t>
            </a:fld>
            <a:endParaRPr lang="en-US"/>
          </a:p>
        </p:txBody>
      </p:sp>
    </p:spTree>
    <p:extLst>
      <p:ext uri="{BB962C8B-B14F-4D97-AF65-F5344CB8AC3E}">
        <p14:creationId xmlns:p14="http://schemas.microsoft.com/office/powerpoint/2010/main" val="2645622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57C0A6-5A1E-4758-9C49-A8DDE134FF09}" type="slidenum">
              <a:rPr lang="en-US" smtClean="0"/>
              <a:t>9</a:t>
            </a:fld>
            <a:endParaRPr lang="en-US"/>
          </a:p>
        </p:txBody>
      </p:sp>
    </p:spTree>
    <p:extLst>
      <p:ext uri="{BB962C8B-B14F-4D97-AF65-F5344CB8AC3E}">
        <p14:creationId xmlns:p14="http://schemas.microsoft.com/office/powerpoint/2010/main" val="2911431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57C0A6-5A1E-4758-9C49-A8DDE134FF09}" type="slidenum">
              <a:rPr lang="en-US" smtClean="0"/>
              <a:t>10</a:t>
            </a:fld>
            <a:endParaRPr lang="en-US"/>
          </a:p>
        </p:txBody>
      </p:sp>
    </p:spTree>
    <p:extLst>
      <p:ext uri="{BB962C8B-B14F-4D97-AF65-F5344CB8AC3E}">
        <p14:creationId xmlns:p14="http://schemas.microsoft.com/office/powerpoint/2010/main" val="2119236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01D8FB0-B6F8-4941-BA53-5890743EF867}" type="datetimeFigureOut">
              <a:rPr lang="en-US" smtClean="0"/>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2E541-06E8-4ED9-9DCF-F52D4D90DB72}" type="slidenum">
              <a:rPr lang="en-US" smtClean="0"/>
              <a:t>‹#›</a:t>
            </a:fld>
            <a:endParaRPr lang="en-US"/>
          </a:p>
        </p:txBody>
      </p:sp>
    </p:spTree>
    <p:extLst>
      <p:ext uri="{BB962C8B-B14F-4D97-AF65-F5344CB8AC3E}">
        <p14:creationId xmlns:p14="http://schemas.microsoft.com/office/powerpoint/2010/main" val="1892625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1D8FB0-B6F8-4941-BA53-5890743EF867}" type="datetimeFigureOut">
              <a:rPr lang="en-US" smtClean="0"/>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2E541-06E8-4ED9-9DCF-F52D4D90DB72}" type="slidenum">
              <a:rPr lang="en-US" smtClean="0"/>
              <a:t>‹#›</a:t>
            </a:fld>
            <a:endParaRPr lang="en-US"/>
          </a:p>
        </p:txBody>
      </p:sp>
    </p:spTree>
    <p:extLst>
      <p:ext uri="{BB962C8B-B14F-4D97-AF65-F5344CB8AC3E}">
        <p14:creationId xmlns:p14="http://schemas.microsoft.com/office/powerpoint/2010/main" val="3898349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1D8FB0-B6F8-4941-BA53-5890743EF867}" type="datetimeFigureOut">
              <a:rPr lang="en-US" smtClean="0"/>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2E541-06E8-4ED9-9DCF-F52D4D90DB72}" type="slidenum">
              <a:rPr lang="en-US" smtClean="0"/>
              <a:t>‹#›</a:t>
            </a:fld>
            <a:endParaRPr lang="en-US"/>
          </a:p>
        </p:txBody>
      </p:sp>
    </p:spTree>
    <p:extLst>
      <p:ext uri="{BB962C8B-B14F-4D97-AF65-F5344CB8AC3E}">
        <p14:creationId xmlns:p14="http://schemas.microsoft.com/office/powerpoint/2010/main" val="697119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1D8FB0-B6F8-4941-BA53-5890743EF867}" type="datetimeFigureOut">
              <a:rPr lang="en-US" smtClean="0"/>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2E541-06E8-4ED9-9DCF-F52D4D90DB72}" type="slidenum">
              <a:rPr lang="en-US" smtClean="0"/>
              <a:t>‹#›</a:t>
            </a:fld>
            <a:endParaRPr lang="en-US"/>
          </a:p>
        </p:txBody>
      </p:sp>
    </p:spTree>
    <p:extLst>
      <p:ext uri="{BB962C8B-B14F-4D97-AF65-F5344CB8AC3E}">
        <p14:creationId xmlns:p14="http://schemas.microsoft.com/office/powerpoint/2010/main" val="2993806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1D8FB0-B6F8-4941-BA53-5890743EF867}" type="datetimeFigureOut">
              <a:rPr lang="en-US" smtClean="0"/>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2E541-06E8-4ED9-9DCF-F52D4D90DB72}" type="slidenum">
              <a:rPr lang="en-US" smtClean="0"/>
              <a:t>‹#›</a:t>
            </a:fld>
            <a:endParaRPr lang="en-US"/>
          </a:p>
        </p:txBody>
      </p:sp>
    </p:spTree>
    <p:extLst>
      <p:ext uri="{BB962C8B-B14F-4D97-AF65-F5344CB8AC3E}">
        <p14:creationId xmlns:p14="http://schemas.microsoft.com/office/powerpoint/2010/main" val="381205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01D8FB0-B6F8-4941-BA53-5890743EF867}" type="datetimeFigureOut">
              <a:rPr lang="en-US" smtClean="0"/>
              <a:t>10/8/2018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82E541-06E8-4ED9-9DCF-F52D4D90DB72}" type="slidenum">
              <a:rPr lang="en-US" smtClean="0"/>
              <a:t>‹#›</a:t>
            </a:fld>
            <a:endParaRPr lang="en-US"/>
          </a:p>
        </p:txBody>
      </p:sp>
    </p:spTree>
    <p:extLst>
      <p:ext uri="{BB962C8B-B14F-4D97-AF65-F5344CB8AC3E}">
        <p14:creationId xmlns:p14="http://schemas.microsoft.com/office/powerpoint/2010/main" val="142309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01D8FB0-B6F8-4941-BA53-5890743EF867}" type="datetimeFigureOut">
              <a:rPr lang="en-US" smtClean="0"/>
              <a:t>10/8/2018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82E541-06E8-4ED9-9DCF-F52D4D90DB72}" type="slidenum">
              <a:rPr lang="en-US" smtClean="0"/>
              <a:t>‹#›</a:t>
            </a:fld>
            <a:endParaRPr lang="en-US"/>
          </a:p>
        </p:txBody>
      </p:sp>
    </p:spTree>
    <p:extLst>
      <p:ext uri="{BB962C8B-B14F-4D97-AF65-F5344CB8AC3E}">
        <p14:creationId xmlns:p14="http://schemas.microsoft.com/office/powerpoint/2010/main" val="3238921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01D8FB0-B6F8-4941-BA53-5890743EF867}" type="datetimeFigureOut">
              <a:rPr lang="en-US" smtClean="0"/>
              <a:t>10/8/2018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82E541-06E8-4ED9-9DCF-F52D4D90DB72}" type="slidenum">
              <a:rPr lang="en-US" smtClean="0"/>
              <a:t>‹#›</a:t>
            </a:fld>
            <a:endParaRPr lang="en-US"/>
          </a:p>
        </p:txBody>
      </p:sp>
    </p:spTree>
    <p:extLst>
      <p:ext uri="{BB962C8B-B14F-4D97-AF65-F5344CB8AC3E}">
        <p14:creationId xmlns:p14="http://schemas.microsoft.com/office/powerpoint/2010/main" val="994544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1D8FB0-B6F8-4941-BA53-5890743EF867}" type="datetimeFigureOut">
              <a:rPr lang="en-US" smtClean="0"/>
              <a:t>10/8/2018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82E541-06E8-4ED9-9DCF-F52D4D90DB72}" type="slidenum">
              <a:rPr lang="en-US" smtClean="0"/>
              <a:t>‹#›</a:t>
            </a:fld>
            <a:endParaRPr lang="en-US"/>
          </a:p>
        </p:txBody>
      </p:sp>
    </p:spTree>
    <p:extLst>
      <p:ext uri="{BB962C8B-B14F-4D97-AF65-F5344CB8AC3E}">
        <p14:creationId xmlns:p14="http://schemas.microsoft.com/office/powerpoint/2010/main" val="2904117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1D8FB0-B6F8-4941-BA53-5890743EF867}" type="datetimeFigureOut">
              <a:rPr lang="en-US" smtClean="0"/>
              <a:t>10/8/2018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82E541-06E8-4ED9-9DCF-F52D4D90DB72}" type="slidenum">
              <a:rPr lang="en-US" smtClean="0"/>
              <a:t>‹#›</a:t>
            </a:fld>
            <a:endParaRPr lang="en-US"/>
          </a:p>
        </p:txBody>
      </p:sp>
    </p:spTree>
    <p:extLst>
      <p:ext uri="{BB962C8B-B14F-4D97-AF65-F5344CB8AC3E}">
        <p14:creationId xmlns:p14="http://schemas.microsoft.com/office/powerpoint/2010/main" val="2474717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1D8FB0-B6F8-4941-BA53-5890743EF867}" type="datetimeFigureOut">
              <a:rPr lang="en-US" smtClean="0"/>
              <a:t>10/8/2018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82E541-06E8-4ED9-9DCF-F52D4D90DB72}" type="slidenum">
              <a:rPr lang="en-US" smtClean="0"/>
              <a:t>‹#›</a:t>
            </a:fld>
            <a:endParaRPr lang="en-US"/>
          </a:p>
        </p:txBody>
      </p:sp>
    </p:spTree>
    <p:extLst>
      <p:ext uri="{BB962C8B-B14F-4D97-AF65-F5344CB8AC3E}">
        <p14:creationId xmlns:p14="http://schemas.microsoft.com/office/powerpoint/2010/main" val="2084010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1D8FB0-B6F8-4941-BA53-5890743EF867}" type="datetimeFigureOut">
              <a:rPr lang="en-US" smtClean="0"/>
              <a:t>10/8/2018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82E541-06E8-4ED9-9DCF-F52D4D90DB72}" type="slidenum">
              <a:rPr lang="en-US" smtClean="0"/>
              <a:t>‹#›</a:t>
            </a:fld>
            <a:endParaRPr lang="en-US"/>
          </a:p>
        </p:txBody>
      </p:sp>
    </p:spTree>
    <p:extLst>
      <p:ext uri="{BB962C8B-B14F-4D97-AF65-F5344CB8AC3E}">
        <p14:creationId xmlns:p14="http://schemas.microsoft.com/office/powerpoint/2010/main" val="1174128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IO Management System </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62106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220717" y="231229"/>
            <a:ext cx="11761076" cy="6474372"/>
          </a:xfrm>
          <a:prstGeom prst="rect">
            <a:avLst/>
          </a:prstGeom>
        </p:spPr>
      </p:pic>
    </p:spTree>
    <p:extLst>
      <p:ext uri="{BB962C8B-B14F-4D97-AF65-F5344CB8AC3E}">
        <p14:creationId xmlns:p14="http://schemas.microsoft.com/office/powerpoint/2010/main" val="3665559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Application I/O Interface-Kernel I/O structure</a:t>
            </a:r>
          </a:p>
        </p:txBody>
      </p:sp>
      <p:sp>
        <p:nvSpPr>
          <p:cNvPr id="3" name="Content Placeholder 2"/>
          <p:cNvSpPr>
            <a:spLocks noGrp="1"/>
          </p:cNvSpPr>
          <p:nvPr>
            <p:ph idx="1"/>
          </p:nvPr>
        </p:nvSpPr>
        <p:spPr>
          <a:xfrm>
            <a:off x="168166" y="1825625"/>
            <a:ext cx="11950262" cy="4351338"/>
          </a:xfrm>
        </p:spPr>
        <p:txBody>
          <a:bodyPr>
            <a:normAutofit/>
          </a:bodyPr>
          <a:lstStyle/>
          <a:p>
            <a:r>
              <a:rPr lang="en-US" dirty="0"/>
              <a:t>In this section, we discuss structuring techniques and interfaces for the operating system that enable I/O devices to be treated in a standard, uniform way.</a:t>
            </a:r>
          </a:p>
          <a:p>
            <a:r>
              <a:rPr lang="en-US" dirty="0"/>
              <a:t> We explain, for instance, how an application can open a file on a disk without knowing what kind of disk it is and how new disks and other devices can be added to a computer without disruption of the operating system.</a:t>
            </a:r>
          </a:p>
        </p:txBody>
      </p:sp>
    </p:spTree>
    <p:extLst>
      <p:ext uri="{BB962C8B-B14F-4D97-AF65-F5344CB8AC3E}">
        <p14:creationId xmlns:p14="http://schemas.microsoft.com/office/powerpoint/2010/main" val="3705164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985" y="199697"/>
            <a:ext cx="10515600" cy="587102"/>
          </a:xfrm>
        </p:spPr>
        <p:txBody>
          <a:bodyPr>
            <a:normAutofit fontScale="90000"/>
          </a:bodyPr>
          <a:lstStyle/>
          <a:p>
            <a:pPr algn="ctr"/>
            <a:r>
              <a:rPr lang="en-US" b="1" dirty="0"/>
              <a:t>Application I/O Interface-Kernel I/O structure</a:t>
            </a:r>
            <a:endParaRPr lang="en-US" dirty="0"/>
          </a:p>
        </p:txBody>
      </p:sp>
      <p:sp>
        <p:nvSpPr>
          <p:cNvPr id="3" name="Content Placeholder 2"/>
          <p:cNvSpPr>
            <a:spLocks noGrp="1"/>
          </p:cNvSpPr>
          <p:nvPr>
            <p:ph idx="1"/>
          </p:nvPr>
        </p:nvSpPr>
        <p:spPr>
          <a:xfrm>
            <a:off x="157655" y="786800"/>
            <a:ext cx="11950261" cy="5390164"/>
          </a:xfrm>
        </p:spPr>
        <p:txBody>
          <a:bodyPr>
            <a:normAutofit/>
          </a:bodyPr>
          <a:lstStyle/>
          <a:p>
            <a:r>
              <a:rPr lang="en-US" dirty="0"/>
              <a:t>Like other complex software-engineering problems, the approach here involves abstraction, encapsulation, and software layering. </a:t>
            </a:r>
          </a:p>
          <a:p>
            <a:r>
              <a:rPr lang="en-US" dirty="0"/>
              <a:t>Specifically, we can abstract away the detailed differences in I/O devices by identifying a few general kinds. </a:t>
            </a:r>
          </a:p>
          <a:p>
            <a:r>
              <a:rPr lang="en-US" dirty="0"/>
              <a:t>Each general kind is accessed through a standardized set of functions—an </a:t>
            </a:r>
            <a:r>
              <a:rPr lang="en-US" b="1" dirty="0"/>
              <a:t>interface</a:t>
            </a:r>
            <a:r>
              <a:rPr lang="en-US" dirty="0"/>
              <a:t>. </a:t>
            </a:r>
          </a:p>
          <a:p>
            <a:r>
              <a:rPr lang="en-US" dirty="0"/>
              <a:t>The differences are encapsulated in kernel modules called device drivers that internally are custom-tailored to specific devices but that export one of the standard interfaces.</a:t>
            </a:r>
          </a:p>
          <a:p>
            <a:r>
              <a:rPr lang="en-US" dirty="0"/>
              <a:t> Figure 13.6 illustrate how the I/O-related portions of the kernel are structured in software layers.</a:t>
            </a:r>
          </a:p>
        </p:txBody>
      </p:sp>
    </p:spTree>
    <p:extLst>
      <p:ext uri="{BB962C8B-B14F-4D97-AF65-F5344CB8AC3E}">
        <p14:creationId xmlns:p14="http://schemas.microsoft.com/office/powerpoint/2010/main" val="3935821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 I/O Interface-Kernel I/O structure</a:t>
            </a:r>
          </a:p>
        </p:txBody>
      </p:sp>
      <p:sp>
        <p:nvSpPr>
          <p:cNvPr id="3" name="Content Placeholder 2"/>
          <p:cNvSpPr>
            <a:spLocks noGrp="1"/>
          </p:cNvSpPr>
          <p:nvPr>
            <p:ph idx="1"/>
          </p:nvPr>
        </p:nvSpPr>
        <p:spPr>
          <a:xfrm>
            <a:off x="189186" y="1825625"/>
            <a:ext cx="11866180" cy="4351338"/>
          </a:xfrm>
        </p:spPr>
        <p:txBody>
          <a:bodyPr>
            <a:normAutofit fontScale="92500" lnSpcReduction="20000"/>
          </a:bodyPr>
          <a:lstStyle/>
          <a:p>
            <a:r>
              <a:rPr lang="en-US" dirty="0"/>
              <a:t>The purpose of the device-driver layer is to hide the differences among device controllers from the I/O subsystem of the kernel, much as the I/O system calls encapsulate the behavior of devices in a few generic classes that hide hardware differences from applications. </a:t>
            </a:r>
          </a:p>
          <a:p>
            <a:r>
              <a:rPr lang="en-US" dirty="0"/>
              <a:t>Making the I/O subsystem independent of the hardware simplifies the job of the operating-system developer.</a:t>
            </a:r>
          </a:p>
          <a:p>
            <a:r>
              <a:rPr lang="en-US" dirty="0"/>
              <a:t> It also benefits the hardware manufacturers. </a:t>
            </a:r>
          </a:p>
          <a:p>
            <a:r>
              <a:rPr lang="en-US" dirty="0"/>
              <a:t>They either design new devices to be compatible with an existing host controller interface (such as SATA), or they write device drivers to interface the new hardware to popular operating systems. </a:t>
            </a:r>
          </a:p>
          <a:p>
            <a:r>
              <a:rPr lang="en-US" dirty="0"/>
              <a:t>Thus, we can attach new peripherals to a computer without waiting for the operating-system vendor to develop support code</a:t>
            </a:r>
          </a:p>
        </p:txBody>
      </p:sp>
    </p:spTree>
    <p:extLst>
      <p:ext uri="{BB962C8B-B14F-4D97-AF65-F5344CB8AC3E}">
        <p14:creationId xmlns:p14="http://schemas.microsoft.com/office/powerpoint/2010/main" val="743150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15614" y="1"/>
            <a:ext cx="11960771" cy="6858000"/>
          </a:xfrm>
          <a:prstGeom prst="rect">
            <a:avLst/>
          </a:prstGeom>
        </p:spPr>
      </p:pic>
    </p:spTree>
    <p:extLst>
      <p:ext uri="{BB962C8B-B14F-4D97-AF65-F5344CB8AC3E}">
        <p14:creationId xmlns:p14="http://schemas.microsoft.com/office/powerpoint/2010/main" val="1187008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br>
              <a:rPr lang="en-US" dirty="0"/>
            </a:br>
            <a:endParaRPr lang="en-US" dirty="0"/>
          </a:p>
        </p:txBody>
      </p:sp>
      <p:sp>
        <p:nvSpPr>
          <p:cNvPr id="3" name="Content Placeholder 2"/>
          <p:cNvSpPr>
            <a:spLocks noGrp="1"/>
          </p:cNvSpPr>
          <p:nvPr>
            <p:ph idx="1"/>
          </p:nvPr>
        </p:nvSpPr>
        <p:spPr/>
        <p:txBody>
          <a:bodyPr/>
          <a:lstStyle/>
          <a:p>
            <a:r>
              <a:rPr lang="en-US" dirty="0"/>
              <a:t>• To explore the structure of an operating system’s I/O subsystem.</a:t>
            </a:r>
          </a:p>
          <a:p>
            <a:r>
              <a:rPr lang="en-US" dirty="0"/>
              <a:t>• To discuss the principles and complexities of I/O hardware.</a:t>
            </a:r>
          </a:p>
          <a:p>
            <a:r>
              <a:rPr lang="en-US" dirty="0"/>
              <a:t>• To explain the performance aspects of I/O hardware and software.</a:t>
            </a:r>
          </a:p>
        </p:txBody>
      </p:sp>
    </p:spTree>
    <p:extLst>
      <p:ext uri="{BB962C8B-B14F-4D97-AF65-F5344CB8AC3E}">
        <p14:creationId xmlns:p14="http://schemas.microsoft.com/office/powerpoint/2010/main" val="1697323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I/O Hardware</a:t>
            </a:r>
          </a:p>
        </p:txBody>
      </p:sp>
      <p:sp>
        <p:nvSpPr>
          <p:cNvPr id="3" name="Content Placeholder 2"/>
          <p:cNvSpPr>
            <a:spLocks noGrp="1"/>
          </p:cNvSpPr>
          <p:nvPr>
            <p:ph idx="1"/>
          </p:nvPr>
        </p:nvSpPr>
        <p:spPr>
          <a:xfrm>
            <a:off x="126124" y="1825625"/>
            <a:ext cx="11698014" cy="4351338"/>
          </a:xfrm>
        </p:spPr>
        <p:txBody>
          <a:bodyPr/>
          <a:lstStyle/>
          <a:p>
            <a:r>
              <a:rPr lang="en-US" dirty="0"/>
              <a:t>I/O Hardware Computers operate a great many kinds of devices. </a:t>
            </a:r>
          </a:p>
          <a:p>
            <a:r>
              <a:rPr lang="en-US" dirty="0"/>
              <a:t>Most fit into the general categories of storage devices (disks, tapes), transmission devices (network connections, Bluetooth), and human-interface devices (screen, keyboard, mouse, audio in and out).</a:t>
            </a:r>
          </a:p>
        </p:txBody>
      </p:sp>
    </p:spTree>
    <p:extLst>
      <p:ext uri="{BB962C8B-B14F-4D97-AF65-F5344CB8AC3E}">
        <p14:creationId xmlns:p14="http://schemas.microsoft.com/office/powerpoint/2010/main" val="2236643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2945" y="115613"/>
            <a:ext cx="10515600" cy="460978"/>
          </a:xfrm>
        </p:spPr>
        <p:txBody>
          <a:bodyPr>
            <a:normAutofit fontScale="90000"/>
          </a:bodyPr>
          <a:lstStyle/>
          <a:p>
            <a:pPr algn="ctr"/>
            <a:r>
              <a:rPr lang="en-US" b="1" dirty="0"/>
              <a:t>I/O Hardware</a:t>
            </a:r>
            <a:endParaRPr lang="en-US" dirty="0"/>
          </a:p>
        </p:txBody>
      </p:sp>
      <p:sp>
        <p:nvSpPr>
          <p:cNvPr id="3" name="Content Placeholder 2"/>
          <p:cNvSpPr>
            <a:spLocks noGrp="1"/>
          </p:cNvSpPr>
          <p:nvPr>
            <p:ph idx="1"/>
          </p:nvPr>
        </p:nvSpPr>
        <p:spPr>
          <a:xfrm>
            <a:off x="31531" y="651642"/>
            <a:ext cx="12118428" cy="6206358"/>
          </a:xfrm>
        </p:spPr>
        <p:txBody>
          <a:bodyPr>
            <a:normAutofit/>
          </a:bodyPr>
          <a:lstStyle/>
          <a:p>
            <a:r>
              <a:rPr lang="en-US" dirty="0"/>
              <a:t>A device communicates with a computer system by sending signals over a cable or even through the air. </a:t>
            </a:r>
          </a:p>
          <a:p>
            <a:r>
              <a:rPr lang="en-US" dirty="0"/>
              <a:t>The device communicates with the machine via a connection point, or </a:t>
            </a:r>
            <a:r>
              <a:rPr lang="en-US" b="1" dirty="0"/>
              <a:t>port</a:t>
            </a:r>
            <a:r>
              <a:rPr lang="en-US" dirty="0"/>
              <a:t>—for example, a serial port. </a:t>
            </a:r>
          </a:p>
          <a:p>
            <a:r>
              <a:rPr lang="en-US" dirty="0"/>
              <a:t>If devices share a common set of wires, the connection is called a bus. </a:t>
            </a:r>
          </a:p>
          <a:p>
            <a:r>
              <a:rPr lang="en-US" dirty="0"/>
              <a:t>A </a:t>
            </a:r>
            <a:r>
              <a:rPr lang="en-US" b="1" dirty="0"/>
              <a:t>bus </a:t>
            </a:r>
            <a:r>
              <a:rPr lang="en-US" dirty="0"/>
              <a:t>is a set of wires and a rigidly defined protocol that specifies a set of messages that can be sent on the wires. </a:t>
            </a:r>
          </a:p>
          <a:p>
            <a:r>
              <a:rPr lang="en-US" dirty="0"/>
              <a:t>In terms of the electronics, the messages are conveyed by patterns of electrical voltages applied to the wires with defined timings. </a:t>
            </a:r>
          </a:p>
          <a:p>
            <a:r>
              <a:rPr lang="en-US" dirty="0"/>
              <a:t>When device </a:t>
            </a:r>
            <a:r>
              <a:rPr lang="en-US" i="1" dirty="0"/>
              <a:t>A </a:t>
            </a:r>
            <a:r>
              <a:rPr lang="en-US" dirty="0"/>
              <a:t>has a cable that plugs into device </a:t>
            </a:r>
            <a:r>
              <a:rPr lang="en-US" i="1" dirty="0"/>
              <a:t>B, </a:t>
            </a:r>
            <a:r>
              <a:rPr lang="en-US" dirty="0"/>
              <a:t>and device </a:t>
            </a:r>
            <a:r>
              <a:rPr lang="en-US" i="1" dirty="0"/>
              <a:t>B </a:t>
            </a:r>
            <a:r>
              <a:rPr lang="en-US" dirty="0"/>
              <a:t>has a cable that plugs into device </a:t>
            </a:r>
            <a:r>
              <a:rPr lang="en-US" i="1" dirty="0"/>
              <a:t>C, </a:t>
            </a:r>
            <a:r>
              <a:rPr lang="en-US" dirty="0"/>
              <a:t>and device </a:t>
            </a:r>
            <a:r>
              <a:rPr lang="en-US" i="1" dirty="0"/>
              <a:t>C </a:t>
            </a:r>
            <a:r>
              <a:rPr lang="en-US" dirty="0"/>
              <a:t>plugs into a port on the computer, this arrangement is called a </a:t>
            </a:r>
            <a:r>
              <a:rPr lang="en-US" b="1" dirty="0"/>
              <a:t>daisy chain</a:t>
            </a:r>
            <a:r>
              <a:rPr lang="en-US" dirty="0"/>
              <a:t>. </a:t>
            </a:r>
          </a:p>
          <a:p>
            <a:r>
              <a:rPr lang="en-US" dirty="0"/>
              <a:t>A daisy chain usually operates as a bus.</a:t>
            </a:r>
          </a:p>
        </p:txBody>
      </p:sp>
    </p:spTree>
    <p:extLst>
      <p:ext uri="{BB962C8B-B14F-4D97-AF65-F5344CB8AC3E}">
        <p14:creationId xmlns:p14="http://schemas.microsoft.com/office/powerpoint/2010/main" val="3704667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97027"/>
          </a:xfrm>
        </p:spPr>
        <p:txBody>
          <a:bodyPr>
            <a:normAutofit fontScale="90000"/>
          </a:bodyPr>
          <a:lstStyle/>
          <a:p>
            <a:pPr algn="ctr"/>
            <a:r>
              <a:rPr lang="en-US" b="1" dirty="0"/>
              <a:t>I/O Hardware-Bus Structure</a:t>
            </a:r>
          </a:p>
        </p:txBody>
      </p:sp>
      <p:sp>
        <p:nvSpPr>
          <p:cNvPr id="3" name="Content Placeholder 2"/>
          <p:cNvSpPr>
            <a:spLocks noGrp="1"/>
          </p:cNvSpPr>
          <p:nvPr>
            <p:ph idx="1"/>
          </p:nvPr>
        </p:nvSpPr>
        <p:spPr>
          <a:xfrm>
            <a:off x="84083" y="662152"/>
            <a:ext cx="12107917" cy="5948855"/>
          </a:xfrm>
        </p:spPr>
        <p:txBody>
          <a:bodyPr>
            <a:noAutofit/>
          </a:bodyPr>
          <a:lstStyle/>
          <a:p>
            <a:r>
              <a:rPr lang="en-US" sz="3200" dirty="0"/>
              <a:t>Buses are used widely in computer architecture and vary in their signaling methods, speed, throughput, and connection methods.</a:t>
            </a:r>
          </a:p>
          <a:p>
            <a:r>
              <a:rPr lang="en-US" sz="3200" dirty="0"/>
              <a:t>A typical PC bus structure appears in Figure 1. </a:t>
            </a:r>
          </a:p>
          <a:p>
            <a:r>
              <a:rPr lang="en-US" sz="3200" dirty="0"/>
              <a:t>In the figure, a </a:t>
            </a:r>
            <a:r>
              <a:rPr lang="en-US" sz="3200" b="1" dirty="0"/>
              <a:t>PCI bus </a:t>
            </a:r>
            <a:r>
              <a:rPr lang="en-US" sz="3200" dirty="0"/>
              <a:t>(the common PC system bus) connects the processor–memory subsystem to fast devices, and an </a:t>
            </a:r>
            <a:r>
              <a:rPr lang="en-US" sz="3200" b="1" dirty="0"/>
              <a:t>expansion bus </a:t>
            </a:r>
            <a:r>
              <a:rPr lang="en-US" sz="3200" dirty="0"/>
              <a:t>connects relatively slow devices, such as the keyboard and serial and USB ports. </a:t>
            </a:r>
          </a:p>
          <a:p>
            <a:r>
              <a:rPr lang="en-US" sz="3200" dirty="0"/>
              <a:t>In the upper-right portion of the figure, four disks are connected together on a </a:t>
            </a:r>
            <a:r>
              <a:rPr lang="en-US" sz="3200" b="1" dirty="0"/>
              <a:t>Small Computer System Interface (SCSI) </a:t>
            </a:r>
            <a:r>
              <a:rPr lang="en-US" sz="3200" dirty="0"/>
              <a:t>bus plugged into a SCSI controller. Other common buses used to interconnect main parts of a computer include </a:t>
            </a:r>
            <a:r>
              <a:rPr lang="en-US" sz="3200" b="1" dirty="0"/>
              <a:t>PCI Express (</a:t>
            </a:r>
            <a:r>
              <a:rPr lang="en-US" sz="3200" b="1" dirty="0" err="1"/>
              <a:t>PCIe</a:t>
            </a:r>
            <a:r>
              <a:rPr lang="en-US" sz="3200" b="1" dirty="0"/>
              <a:t>)</a:t>
            </a:r>
            <a:r>
              <a:rPr lang="en-US" sz="3200" dirty="0"/>
              <a:t>, with throughput of up to 16 GB per second, and </a:t>
            </a:r>
            <a:r>
              <a:rPr lang="en-US" sz="3200" b="1" dirty="0"/>
              <a:t>Hyper Transport</a:t>
            </a:r>
            <a:r>
              <a:rPr lang="en-US" sz="3200" dirty="0"/>
              <a:t>, with throughput of up to 25 GB per second.</a:t>
            </a:r>
          </a:p>
        </p:txBody>
      </p:sp>
    </p:spTree>
    <p:extLst>
      <p:ext uri="{BB962C8B-B14F-4D97-AF65-F5344CB8AC3E}">
        <p14:creationId xmlns:p14="http://schemas.microsoft.com/office/powerpoint/2010/main" val="1670211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158" y="186450"/>
            <a:ext cx="10515600" cy="318048"/>
          </a:xfrm>
        </p:spPr>
        <p:txBody>
          <a:bodyPr>
            <a:normAutofit fontScale="90000"/>
          </a:bodyPr>
          <a:lstStyle/>
          <a:p>
            <a:pPr algn="ctr"/>
            <a:r>
              <a:rPr lang="en-US" b="1" dirty="0"/>
              <a:t>I/O Hardware-Bus Structure</a:t>
            </a:r>
            <a:endParaRPr lang="en-US" dirty="0"/>
          </a:p>
        </p:txBody>
      </p:sp>
      <p:sp>
        <p:nvSpPr>
          <p:cNvPr id="3" name="Content Placeholder 2"/>
          <p:cNvSpPr>
            <a:spLocks noGrp="1"/>
          </p:cNvSpPr>
          <p:nvPr>
            <p:ph idx="1"/>
          </p:nvPr>
        </p:nvSpPr>
        <p:spPr>
          <a:xfrm>
            <a:off x="136634" y="641131"/>
            <a:ext cx="12055366" cy="5843752"/>
          </a:xfrm>
        </p:spPr>
        <p:txBody>
          <a:bodyPr>
            <a:normAutofit fontScale="92500" lnSpcReduction="10000"/>
          </a:bodyPr>
          <a:lstStyle/>
          <a:p>
            <a:pPr algn="just"/>
            <a:r>
              <a:rPr lang="en-US" dirty="0"/>
              <a:t>A </a:t>
            </a:r>
            <a:r>
              <a:rPr lang="en-US" b="1" dirty="0"/>
              <a:t>controller </a:t>
            </a:r>
            <a:r>
              <a:rPr lang="en-US" dirty="0"/>
              <a:t>is a collection of electronics that can operate a port, a bus, or a device.</a:t>
            </a:r>
          </a:p>
          <a:p>
            <a:pPr algn="just"/>
            <a:r>
              <a:rPr lang="en-US" dirty="0"/>
              <a:t>A serial-port controller is a simple device controller. </a:t>
            </a:r>
          </a:p>
          <a:p>
            <a:pPr algn="just"/>
            <a:r>
              <a:rPr lang="en-US" dirty="0"/>
              <a:t>It is a single chip (or portion of a chip) in the computer that controls the signals on the wires of a serial port. By contrast, a SCSI bus controller is not simple. </a:t>
            </a:r>
          </a:p>
          <a:p>
            <a:pPr algn="just"/>
            <a:r>
              <a:rPr lang="en-US" dirty="0"/>
              <a:t>Because the SCSI protocol is complex, the SCSI bus controller is often implemented as a separate circuit board (or a </a:t>
            </a:r>
            <a:r>
              <a:rPr lang="en-US" b="1" dirty="0"/>
              <a:t>host adapter</a:t>
            </a:r>
            <a:r>
              <a:rPr lang="en-US" dirty="0"/>
              <a:t>) that plugs into the computer. </a:t>
            </a:r>
          </a:p>
          <a:p>
            <a:pPr algn="just"/>
            <a:r>
              <a:rPr lang="en-US" dirty="0"/>
              <a:t>It typically contains a processor, microcode, and some private memory to enable it to process the SCSI protocol messages. Some devices have their own built-in controllers. </a:t>
            </a:r>
          </a:p>
          <a:p>
            <a:pPr algn="just"/>
            <a:r>
              <a:rPr lang="en-US" dirty="0"/>
              <a:t>If you look at a disk drive, you will see a circuit board attached to one side.</a:t>
            </a:r>
          </a:p>
          <a:p>
            <a:pPr algn="just"/>
            <a:r>
              <a:rPr lang="en-US" dirty="0"/>
              <a:t> This board is the disk controller. It implements the disk side of the protocol for some kind of connection—SCSI or </a:t>
            </a:r>
            <a:r>
              <a:rPr lang="en-US" b="1" dirty="0"/>
              <a:t>Serial Advanced Technology Attachment (SATA)</a:t>
            </a:r>
            <a:r>
              <a:rPr lang="en-US" dirty="0"/>
              <a:t>, for instance. </a:t>
            </a:r>
          </a:p>
          <a:p>
            <a:pPr algn="just"/>
            <a:r>
              <a:rPr lang="en-US" dirty="0"/>
              <a:t>It has microcode and a processor to do many tasks, such as bad-sector mapping, prefetching, buffering, and caching.</a:t>
            </a:r>
          </a:p>
        </p:txBody>
      </p:sp>
    </p:spTree>
    <p:extLst>
      <p:ext uri="{BB962C8B-B14F-4D97-AF65-F5344CB8AC3E}">
        <p14:creationId xmlns:p14="http://schemas.microsoft.com/office/powerpoint/2010/main" val="3614746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stretch>
            <a:fillRect/>
          </a:stretch>
        </p:blipFill>
        <p:spPr>
          <a:xfrm>
            <a:off x="115614" y="73572"/>
            <a:ext cx="11908219" cy="6784427"/>
          </a:xfrm>
          <a:prstGeom prst="rect">
            <a:avLst/>
          </a:prstGeom>
        </p:spPr>
      </p:pic>
    </p:spTree>
    <p:extLst>
      <p:ext uri="{BB962C8B-B14F-4D97-AF65-F5344CB8AC3E}">
        <p14:creationId xmlns:p14="http://schemas.microsoft.com/office/powerpoint/2010/main" val="1991325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65" y="102367"/>
            <a:ext cx="10515600" cy="223454"/>
          </a:xfrm>
        </p:spPr>
        <p:txBody>
          <a:bodyPr>
            <a:normAutofit fontScale="90000"/>
          </a:bodyPr>
          <a:lstStyle/>
          <a:p>
            <a:pPr algn="ctr"/>
            <a:r>
              <a:rPr lang="en-US" sz="2800" b="1" dirty="0"/>
              <a:t>I/O Hardware-Bus Structure-Registers</a:t>
            </a:r>
          </a:p>
        </p:txBody>
      </p:sp>
      <p:sp>
        <p:nvSpPr>
          <p:cNvPr id="3" name="Content Placeholder 2"/>
          <p:cNvSpPr>
            <a:spLocks noGrp="1"/>
          </p:cNvSpPr>
          <p:nvPr>
            <p:ph idx="1"/>
          </p:nvPr>
        </p:nvSpPr>
        <p:spPr>
          <a:xfrm>
            <a:off x="147145" y="441434"/>
            <a:ext cx="11929241" cy="6274676"/>
          </a:xfrm>
        </p:spPr>
        <p:txBody>
          <a:bodyPr>
            <a:normAutofit/>
          </a:bodyPr>
          <a:lstStyle/>
          <a:p>
            <a:r>
              <a:rPr lang="en-US" sz="3600" dirty="0"/>
              <a:t>An I/O port typically consists of four registers, called the status, control, data-in, and data-out registers.</a:t>
            </a:r>
          </a:p>
          <a:p>
            <a:pPr marL="0" indent="0">
              <a:buNone/>
            </a:pPr>
            <a:r>
              <a:rPr lang="en-US" sz="3600" dirty="0"/>
              <a:t>• The </a:t>
            </a:r>
            <a:r>
              <a:rPr lang="en-US" sz="3600" b="1" dirty="0"/>
              <a:t>data-in register </a:t>
            </a:r>
            <a:r>
              <a:rPr lang="en-US" sz="3600" dirty="0"/>
              <a:t>is read by the host to get input.</a:t>
            </a:r>
          </a:p>
          <a:p>
            <a:pPr marL="0" indent="0">
              <a:buNone/>
            </a:pPr>
            <a:r>
              <a:rPr lang="en-US" sz="3600" dirty="0"/>
              <a:t>• The </a:t>
            </a:r>
            <a:r>
              <a:rPr lang="en-US" sz="3600" b="1" dirty="0"/>
              <a:t>data-out register </a:t>
            </a:r>
            <a:r>
              <a:rPr lang="en-US" sz="3600" dirty="0"/>
              <a:t>is written by the host to send output.</a:t>
            </a:r>
          </a:p>
          <a:p>
            <a:pPr marL="0" indent="0">
              <a:buNone/>
            </a:pPr>
            <a:r>
              <a:rPr lang="en-US" sz="3600" dirty="0"/>
              <a:t>• The </a:t>
            </a:r>
            <a:r>
              <a:rPr lang="en-US" sz="3600" b="1" dirty="0"/>
              <a:t>status register </a:t>
            </a:r>
            <a:r>
              <a:rPr lang="en-US" sz="3600" dirty="0"/>
              <a:t>contains bits that can be read by the host. These bits indicate states, such as whether the current command has completed, whether a byte is available to be read from the data-in register, and whether a device error has occurred.</a:t>
            </a:r>
          </a:p>
          <a:p>
            <a:r>
              <a:rPr lang="en-US" sz="3600" dirty="0"/>
              <a:t>• The </a:t>
            </a:r>
            <a:r>
              <a:rPr lang="en-US" sz="3600" b="1" dirty="0"/>
              <a:t>control register </a:t>
            </a:r>
            <a:r>
              <a:rPr lang="en-US" sz="3600" dirty="0"/>
              <a:t>can be written by the host to start a command or to change the mode of a device.</a:t>
            </a:r>
          </a:p>
          <a:p>
            <a:pPr marL="0" indent="0">
              <a:buNone/>
            </a:pPr>
            <a:endParaRPr lang="en-US" dirty="0"/>
          </a:p>
        </p:txBody>
      </p:sp>
    </p:spTree>
    <p:extLst>
      <p:ext uri="{BB962C8B-B14F-4D97-AF65-F5344CB8AC3E}">
        <p14:creationId xmlns:p14="http://schemas.microsoft.com/office/powerpoint/2010/main" val="2825438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902" y="346842"/>
            <a:ext cx="10515600" cy="545060"/>
          </a:xfrm>
        </p:spPr>
        <p:txBody>
          <a:bodyPr>
            <a:normAutofit fontScale="90000"/>
          </a:bodyPr>
          <a:lstStyle/>
          <a:p>
            <a:pPr algn="ctr"/>
            <a:r>
              <a:rPr lang="en-US" b="1" dirty="0"/>
              <a:t>Interrupts</a:t>
            </a:r>
            <a:br>
              <a:rPr lang="en-US" b="1" dirty="0"/>
            </a:br>
            <a:endParaRPr lang="en-US" b="1" dirty="0"/>
          </a:p>
        </p:txBody>
      </p:sp>
      <p:sp>
        <p:nvSpPr>
          <p:cNvPr id="3" name="Content Placeholder 2"/>
          <p:cNvSpPr>
            <a:spLocks noGrp="1"/>
          </p:cNvSpPr>
          <p:nvPr>
            <p:ph idx="1"/>
          </p:nvPr>
        </p:nvSpPr>
        <p:spPr>
          <a:xfrm>
            <a:off x="126123" y="693683"/>
            <a:ext cx="11845159" cy="6074979"/>
          </a:xfrm>
        </p:spPr>
        <p:txBody>
          <a:bodyPr>
            <a:normAutofit fontScale="92500" lnSpcReduction="10000"/>
          </a:bodyPr>
          <a:lstStyle/>
          <a:p>
            <a:r>
              <a:rPr lang="en-US" dirty="0"/>
              <a:t>The basic interrupt mechanism works as follows. </a:t>
            </a:r>
          </a:p>
          <a:p>
            <a:r>
              <a:rPr lang="en-US" dirty="0"/>
              <a:t>The CPU hardware has a wire called the </a:t>
            </a:r>
            <a:r>
              <a:rPr lang="en-US" b="1" dirty="0"/>
              <a:t>interrupt-request line </a:t>
            </a:r>
            <a:r>
              <a:rPr lang="en-US" dirty="0"/>
              <a:t>that the CPU senses after executing every instruction. </a:t>
            </a:r>
          </a:p>
          <a:p>
            <a:r>
              <a:rPr lang="en-US" dirty="0"/>
              <a:t>When the CPU detects that a controller has asserted a signal on the interrupt-request line, the CPU performs a state save and jumps to the </a:t>
            </a:r>
            <a:r>
              <a:rPr lang="en-US" b="1" dirty="0"/>
              <a:t>interrupt-handler routine </a:t>
            </a:r>
            <a:r>
              <a:rPr lang="en-US" dirty="0"/>
              <a:t>at a fixed address in memory. </a:t>
            </a:r>
          </a:p>
          <a:p>
            <a:r>
              <a:rPr lang="en-US" dirty="0"/>
              <a:t>The interrupt handler determines the cause of the interrupt, performs the necessary processing, performs a state restore, and executes a return from interrupt instruction to return the CPU to the execution state prior to the interrupt.</a:t>
            </a:r>
          </a:p>
          <a:p>
            <a:r>
              <a:rPr lang="en-US" dirty="0"/>
              <a:t> We say that the device controller </a:t>
            </a:r>
            <a:r>
              <a:rPr lang="en-US" b="1" i="1" dirty="0"/>
              <a:t>raises </a:t>
            </a:r>
            <a:r>
              <a:rPr lang="en-US" dirty="0"/>
              <a:t>an interrupt by asserting a signal on the interrupt request line, the CPU </a:t>
            </a:r>
            <a:r>
              <a:rPr lang="en-US" b="1" i="1" dirty="0"/>
              <a:t>catches </a:t>
            </a:r>
            <a:r>
              <a:rPr lang="en-US" dirty="0"/>
              <a:t>the interrupt and </a:t>
            </a:r>
            <a:r>
              <a:rPr lang="en-US" b="1" i="1" dirty="0"/>
              <a:t>dispatches </a:t>
            </a:r>
            <a:r>
              <a:rPr lang="en-US" dirty="0"/>
              <a:t>it to the interrupt handler, and the handler </a:t>
            </a:r>
            <a:r>
              <a:rPr lang="en-US" b="1" i="1" dirty="0"/>
              <a:t>clears </a:t>
            </a:r>
            <a:r>
              <a:rPr lang="en-US" dirty="0"/>
              <a:t>the interrupt by servicing the device. Figure 3 summarizes the interrupt-driven I/O cycle. </a:t>
            </a:r>
          </a:p>
          <a:p>
            <a:r>
              <a:rPr lang="en-US" dirty="0"/>
              <a:t>The basic interrupt mechanism just described enables the CPU to respond to an asynchronous event, as when a device controller becomes ready for service.</a:t>
            </a:r>
          </a:p>
        </p:txBody>
      </p:sp>
    </p:spTree>
    <p:extLst>
      <p:ext uri="{BB962C8B-B14F-4D97-AF65-F5344CB8AC3E}">
        <p14:creationId xmlns:p14="http://schemas.microsoft.com/office/powerpoint/2010/main" val="2854995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TotalTime>
  <Words>1271</Words>
  <Application>Microsoft Office PowerPoint</Application>
  <PresentationFormat>Widescreen</PresentationFormat>
  <Paragraphs>71</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IO Management System </vt:lpstr>
      <vt:lpstr>OBJECTIVES </vt:lpstr>
      <vt:lpstr>I/O Hardware</vt:lpstr>
      <vt:lpstr>I/O Hardware</vt:lpstr>
      <vt:lpstr>I/O Hardware-Bus Structure</vt:lpstr>
      <vt:lpstr>I/O Hardware-Bus Structure</vt:lpstr>
      <vt:lpstr>PowerPoint Presentation</vt:lpstr>
      <vt:lpstr>I/O Hardware-Bus Structure-Registers</vt:lpstr>
      <vt:lpstr>Interrupts </vt:lpstr>
      <vt:lpstr>PowerPoint Presentation</vt:lpstr>
      <vt:lpstr>Application I/O Interface-Kernel I/O structure</vt:lpstr>
      <vt:lpstr>Application I/O Interface-Kernel I/O structure</vt:lpstr>
      <vt:lpstr>Application I/O Interface-Kernel I/O structure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 Management System</dc:title>
  <dc:creator>Diptee</dc:creator>
  <cp:lastModifiedBy>prashant walunj</cp:lastModifiedBy>
  <cp:revision>14</cp:revision>
  <dcterms:created xsi:type="dcterms:W3CDTF">2018-09-30T12:05:35Z</dcterms:created>
  <dcterms:modified xsi:type="dcterms:W3CDTF">2018-10-08T15:33:24Z</dcterms:modified>
</cp:coreProperties>
</file>