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22" r:id="rId17"/>
    <p:sldId id="271" r:id="rId18"/>
    <p:sldId id="272" r:id="rId19"/>
    <p:sldId id="273" r:id="rId20"/>
    <p:sldId id="32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25" r:id="rId54"/>
    <p:sldId id="306" r:id="rId55"/>
    <p:sldId id="326" r:id="rId56"/>
    <p:sldId id="327" r:id="rId57"/>
    <p:sldId id="307" r:id="rId58"/>
    <p:sldId id="30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36"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B5F5A-9AC8-4F18-9553-90BE4EA0D671}"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716F3-3F47-45C0-92E2-C141A4F2D2BB}" type="slidenum">
              <a:rPr lang="en-US" smtClean="0"/>
              <a:t>‹#›</a:t>
            </a:fld>
            <a:endParaRPr lang="en-US"/>
          </a:p>
        </p:txBody>
      </p:sp>
    </p:spTree>
    <p:extLst>
      <p:ext uri="{BB962C8B-B14F-4D97-AF65-F5344CB8AC3E}">
        <p14:creationId xmlns:p14="http://schemas.microsoft.com/office/powerpoint/2010/main" val="182741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7716F3-3F47-45C0-92E2-C141A4F2D2BB}" type="slidenum">
              <a:rPr lang="en-US" smtClean="0"/>
              <a:t>25</a:t>
            </a:fld>
            <a:endParaRPr lang="en-US"/>
          </a:p>
        </p:txBody>
      </p:sp>
    </p:spTree>
    <p:extLst>
      <p:ext uri="{BB962C8B-B14F-4D97-AF65-F5344CB8AC3E}">
        <p14:creationId xmlns:p14="http://schemas.microsoft.com/office/powerpoint/2010/main" val="328122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2647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69343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54593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216485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17278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125762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193852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35628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331103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204394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6BF177-9CC0-4845-967C-4DD3561DB887}" type="datetimeFigureOut">
              <a:rPr lang="en-US" smtClean="0"/>
              <a:t>10/8/2018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709B9E-7C5C-45CD-9575-F6F9082B8057}" type="slidenum">
              <a:rPr lang="en-US" smtClean="0"/>
              <a:t>‹#›</a:t>
            </a:fld>
            <a:endParaRPr lang="en-US" dirty="0"/>
          </a:p>
        </p:txBody>
      </p:sp>
    </p:spTree>
    <p:extLst>
      <p:ext uri="{BB962C8B-B14F-4D97-AF65-F5344CB8AC3E}">
        <p14:creationId xmlns:p14="http://schemas.microsoft.com/office/powerpoint/2010/main" val="418043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BF177-9CC0-4845-967C-4DD3561DB887}" type="datetimeFigureOut">
              <a:rPr lang="en-US" smtClean="0"/>
              <a:t>10/8/2018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09B9E-7C5C-45CD-9575-F6F9082B8057}" type="slidenum">
              <a:rPr lang="en-US" smtClean="0"/>
              <a:t>‹#›</a:t>
            </a:fld>
            <a:endParaRPr lang="en-US" dirty="0"/>
          </a:p>
        </p:txBody>
      </p:sp>
    </p:spTree>
    <p:extLst>
      <p:ext uri="{BB962C8B-B14F-4D97-AF65-F5344CB8AC3E}">
        <p14:creationId xmlns:p14="http://schemas.microsoft.com/office/powerpoint/2010/main" val="3142385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Management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730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765"/>
          </a:xfrm>
        </p:spPr>
        <p:txBody>
          <a:bodyPr>
            <a:normAutofit fontScale="90000"/>
          </a:bodyPr>
          <a:lstStyle/>
          <a:p>
            <a:pPr algn="ctr"/>
            <a:r>
              <a:rPr lang="en-US" b="1" dirty="0"/>
              <a:t>Access Methods</a:t>
            </a:r>
            <a:br>
              <a:rPr lang="en-US" dirty="0"/>
            </a:br>
            <a:endParaRPr lang="en-US" dirty="0"/>
          </a:p>
        </p:txBody>
      </p:sp>
      <p:sp>
        <p:nvSpPr>
          <p:cNvPr id="3" name="Content Placeholder 2"/>
          <p:cNvSpPr>
            <a:spLocks noGrp="1"/>
          </p:cNvSpPr>
          <p:nvPr>
            <p:ph idx="1"/>
          </p:nvPr>
        </p:nvSpPr>
        <p:spPr>
          <a:xfrm>
            <a:off x="136634" y="1135117"/>
            <a:ext cx="11918732" cy="5041846"/>
          </a:xfrm>
        </p:spPr>
        <p:txBody>
          <a:bodyPr>
            <a:normAutofit/>
          </a:bodyPr>
          <a:lstStyle/>
          <a:p>
            <a:r>
              <a:rPr lang="en-US" dirty="0"/>
              <a:t>Files store information. </a:t>
            </a:r>
          </a:p>
          <a:p>
            <a:r>
              <a:rPr lang="en-US" dirty="0"/>
              <a:t>When it is used, this information must be accessed and read into computer memory.</a:t>
            </a:r>
          </a:p>
          <a:p>
            <a:r>
              <a:rPr lang="en-US" dirty="0"/>
              <a:t> The information in the file can be accessed in several ways. </a:t>
            </a:r>
          </a:p>
          <a:p>
            <a:r>
              <a:rPr lang="en-US" dirty="0"/>
              <a:t>Some systems provide only one access method for files. </a:t>
            </a:r>
          </a:p>
          <a:p>
            <a:r>
              <a:rPr lang="en-US" dirty="0"/>
              <a:t>while others support many access methods, and choosing the right one for a particular application is a major design problem.</a:t>
            </a:r>
          </a:p>
        </p:txBody>
      </p:sp>
    </p:spTree>
    <p:extLst>
      <p:ext uri="{BB962C8B-B14F-4D97-AF65-F5344CB8AC3E}">
        <p14:creationId xmlns:p14="http://schemas.microsoft.com/office/powerpoint/2010/main" val="167744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Sequential Access</a:t>
            </a:r>
            <a:br>
              <a:rPr lang="en-US" b="1" dirty="0"/>
            </a:br>
            <a:endParaRPr lang="en-US" b="1" dirty="0"/>
          </a:p>
        </p:txBody>
      </p:sp>
      <p:sp>
        <p:nvSpPr>
          <p:cNvPr id="3" name="Content Placeholder 2"/>
          <p:cNvSpPr>
            <a:spLocks noGrp="1"/>
          </p:cNvSpPr>
          <p:nvPr>
            <p:ph idx="1"/>
          </p:nvPr>
        </p:nvSpPr>
        <p:spPr>
          <a:xfrm>
            <a:off x="-1" y="1198179"/>
            <a:ext cx="12097407" cy="4978784"/>
          </a:xfrm>
        </p:spPr>
        <p:txBody>
          <a:bodyPr>
            <a:normAutofit fontScale="92500" lnSpcReduction="10000"/>
          </a:bodyPr>
          <a:lstStyle/>
          <a:p>
            <a:r>
              <a:rPr lang="en-US" dirty="0"/>
              <a:t>The simplest access method is </a:t>
            </a:r>
            <a:r>
              <a:rPr lang="en-US" b="1" dirty="0"/>
              <a:t>sequential access</a:t>
            </a:r>
            <a:r>
              <a:rPr lang="en-US" dirty="0"/>
              <a:t>. Information in the file is processed in order, one record after the other.</a:t>
            </a:r>
          </a:p>
          <a:p>
            <a:r>
              <a:rPr lang="en-US" dirty="0"/>
              <a:t> This mode of access is by far the most common; for example, editors and compilers usually access files in this fashion. </a:t>
            </a:r>
          </a:p>
          <a:p>
            <a:r>
              <a:rPr lang="en-US" dirty="0"/>
              <a:t>Reads and writes make up the bulk of the operations on a file.</a:t>
            </a:r>
          </a:p>
          <a:p>
            <a:r>
              <a:rPr lang="en-US" dirty="0"/>
              <a:t> </a:t>
            </a:r>
            <a:r>
              <a:rPr lang="en-US" b="1" dirty="0"/>
              <a:t>A read operation—read next()—</a:t>
            </a:r>
            <a:r>
              <a:rPr lang="en-US" dirty="0"/>
              <a:t>reads the next portion of the file and automatically advances a file pointer, which tracks the I/O location. </a:t>
            </a:r>
          </a:p>
          <a:p>
            <a:r>
              <a:rPr lang="en-US" dirty="0"/>
              <a:t>Similarly, the </a:t>
            </a:r>
            <a:r>
              <a:rPr lang="en-US" b="1" dirty="0"/>
              <a:t>write operation—write next()</a:t>
            </a:r>
            <a:r>
              <a:rPr lang="en-US" dirty="0"/>
              <a:t>—appends to the end of the file and advances to the end of the newly written material (the new end of file).</a:t>
            </a:r>
          </a:p>
          <a:p>
            <a:r>
              <a:rPr lang="en-US" dirty="0"/>
              <a:t> Such a file can be reset to the beginning, and on some systems, a program may be able to skip forward or backward </a:t>
            </a:r>
            <a:r>
              <a:rPr lang="en-US" i="1" dirty="0"/>
              <a:t>n </a:t>
            </a:r>
            <a:r>
              <a:rPr lang="en-US" dirty="0"/>
              <a:t>records for some integer </a:t>
            </a:r>
            <a:r>
              <a:rPr lang="en-US" i="1" dirty="0"/>
              <a:t>n</a:t>
            </a:r>
            <a:r>
              <a:rPr lang="en-US" dirty="0"/>
              <a:t>—perhaps only for </a:t>
            </a:r>
            <a:r>
              <a:rPr lang="en-US" i="1" dirty="0"/>
              <a:t>n </a:t>
            </a:r>
            <a:r>
              <a:rPr lang="en-US" dirty="0"/>
              <a:t>= 1. Sequential access, which is depicted in fig.1 is based on a tape model of a file and works as well on sequential-access devices as it does on random-access ones.</a:t>
            </a:r>
          </a:p>
        </p:txBody>
      </p:sp>
    </p:spTree>
    <p:extLst>
      <p:ext uri="{BB962C8B-B14F-4D97-AF65-F5344CB8AC3E}">
        <p14:creationId xmlns:p14="http://schemas.microsoft.com/office/powerpoint/2010/main" val="32786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Sequential Access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520263" y="1575154"/>
            <a:ext cx="11151474" cy="4174005"/>
          </a:xfrm>
          <a:prstGeom prst="rect">
            <a:avLst/>
          </a:prstGeom>
        </p:spPr>
      </p:pic>
    </p:spTree>
    <p:extLst>
      <p:ext uri="{BB962C8B-B14F-4D97-AF65-F5344CB8AC3E}">
        <p14:creationId xmlns:p14="http://schemas.microsoft.com/office/powerpoint/2010/main" val="52815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372" y="241738"/>
            <a:ext cx="9567041" cy="660674"/>
          </a:xfrm>
        </p:spPr>
        <p:txBody>
          <a:bodyPr>
            <a:normAutofit fontScale="90000"/>
          </a:bodyPr>
          <a:lstStyle/>
          <a:p>
            <a:r>
              <a:rPr lang="en-US" b="1" dirty="0"/>
              <a:t>Direct access or relative access</a:t>
            </a:r>
            <a:endParaRPr lang="en-US" dirty="0"/>
          </a:p>
        </p:txBody>
      </p:sp>
      <p:sp>
        <p:nvSpPr>
          <p:cNvPr id="3" name="Content Placeholder 2"/>
          <p:cNvSpPr>
            <a:spLocks noGrp="1"/>
          </p:cNvSpPr>
          <p:nvPr>
            <p:ph idx="1"/>
          </p:nvPr>
        </p:nvSpPr>
        <p:spPr>
          <a:xfrm>
            <a:off x="189186" y="902412"/>
            <a:ext cx="11834648" cy="5955588"/>
          </a:xfrm>
        </p:spPr>
        <p:txBody>
          <a:bodyPr>
            <a:normAutofit lnSpcReduction="10000"/>
          </a:bodyPr>
          <a:lstStyle/>
          <a:p>
            <a:r>
              <a:rPr lang="en-US" dirty="0"/>
              <a:t>Another method is </a:t>
            </a:r>
            <a:r>
              <a:rPr lang="en-US" b="1" dirty="0"/>
              <a:t>direct access </a:t>
            </a:r>
            <a:r>
              <a:rPr lang="en-US" dirty="0"/>
              <a:t>(or)</a:t>
            </a:r>
            <a:r>
              <a:rPr lang="en-US" b="1" dirty="0"/>
              <a:t> relative access</a:t>
            </a:r>
            <a:endParaRPr lang="en-US" dirty="0"/>
          </a:p>
          <a:p>
            <a:r>
              <a:rPr lang="en-US" dirty="0"/>
              <a:t> Here, a file is made up of fixed-length </a:t>
            </a:r>
            <a:r>
              <a:rPr lang="en-US" b="1" dirty="0"/>
              <a:t>logical records </a:t>
            </a:r>
            <a:r>
              <a:rPr lang="en-US" dirty="0"/>
              <a:t>that allow programs to read and write records rapidly in no particular order. </a:t>
            </a:r>
          </a:p>
          <a:p>
            <a:r>
              <a:rPr lang="en-US" dirty="0"/>
              <a:t>The direct-access method is based on a disk model of a file, since disks allow random access to any file block. For direct access, the file is viewed as a numbered sequence of blocks or records.</a:t>
            </a:r>
          </a:p>
          <a:p>
            <a:r>
              <a:rPr lang="en-US" dirty="0"/>
              <a:t>Thus, we may read block 14, then read block 53, and then write block 7. </a:t>
            </a:r>
          </a:p>
          <a:p>
            <a:r>
              <a:rPr lang="en-US" dirty="0"/>
              <a:t>There are no restrictions on the order of reading or writing for a direct-access file.</a:t>
            </a:r>
          </a:p>
          <a:p>
            <a:r>
              <a:rPr lang="en-US" dirty="0"/>
              <a:t>Direct-access files are of great use for immediate access to large amounts of information. Databases are often of this type. </a:t>
            </a:r>
          </a:p>
          <a:p>
            <a:r>
              <a:rPr lang="en-US" dirty="0"/>
              <a:t>When a query concerning a particular subject arrives, we compute which block contains the answer and then read that block directly to provide the desired information.</a:t>
            </a:r>
          </a:p>
        </p:txBody>
      </p:sp>
    </p:spTree>
    <p:extLst>
      <p:ext uri="{BB962C8B-B14F-4D97-AF65-F5344CB8AC3E}">
        <p14:creationId xmlns:p14="http://schemas.microsoft.com/office/powerpoint/2010/main" val="342358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Directory and Disk Structure</a:t>
            </a:r>
          </a:p>
        </p:txBody>
      </p:sp>
      <p:sp>
        <p:nvSpPr>
          <p:cNvPr id="3" name="Content Placeholder 2"/>
          <p:cNvSpPr>
            <a:spLocks noGrp="1"/>
          </p:cNvSpPr>
          <p:nvPr>
            <p:ph idx="1"/>
          </p:nvPr>
        </p:nvSpPr>
        <p:spPr/>
        <p:txBody>
          <a:bodyPr/>
          <a:lstStyle/>
          <a:p>
            <a:r>
              <a:rPr lang="en-US" dirty="0"/>
              <a:t>Next, we consider how to store files. Certainly, no general-purpose computer stores just one file. </a:t>
            </a:r>
          </a:p>
          <a:p>
            <a:r>
              <a:rPr lang="en-US" dirty="0"/>
              <a:t>There are typically thousands, millions, even billions of files within a computer. </a:t>
            </a:r>
          </a:p>
          <a:p>
            <a:r>
              <a:rPr lang="en-US" dirty="0"/>
              <a:t>Files are stored on random-access storage devices, including hard disks, optical disks, and solid-state (memory-based) disks.</a:t>
            </a:r>
          </a:p>
        </p:txBody>
      </p:sp>
    </p:spTree>
    <p:extLst>
      <p:ext uri="{BB962C8B-B14F-4D97-AF65-F5344CB8AC3E}">
        <p14:creationId xmlns:p14="http://schemas.microsoft.com/office/powerpoint/2010/main" val="355298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164" y="179882"/>
            <a:ext cx="10079636" cy="416524"/>
          </a:xfrm>
        </p:spPr>
        <p:txBody>
          <a:bodyPr>
            <a:normAutofit fontScale="90000"/>
          </a:bodyPr>
          <a:lstStyle/>
          <a:p>
            <a:r>
              <a:rPr lang="en-US" b="1" dirty="0"/>
              <a:t>Directory and Disk Structure</a:t>
            </a:r>
          </a:p>
        </p:txBody>
      </p:sp>
      <p:sp>
        <p:nvSpPr>
          <p:cNvPr id="3" name="Content Placeholder 2"/>
          <p:cNvSpPr>
            <a:spLocks noGrp="1"/>
          </p:cNvSpPr>
          <p:nvPr>
            <p:ph idx="1"/>
          </p:nvPr>
        </p:nvSpPr>
        <p:spPr>
          <a:xfrm>
            <a:off x="119921" y="749508"/>
            <a:ext cx="11233879" cy="5427455"/>
          </a:xfrm>
        </p:spPr>
        <p:txBody>
          <a:bodyPr>
            <a:normAutofit/>
          </a:bodyPr>
          <a:lstStyle/>
          <a:p>
            <a:r>
              <a:rPr lang="en-US" dirty="0"/>
              <a:t>a general-purpose computer system has multiple storage devices, and those devices can be sliced up into volumes that hold file systems.</a:t>
            </a:r>
          </a:p>
          <a:p>
            <a:r>
              <a:rPr lang="en-US" dirty="0"/>
              <a:t>Each volume that contains a file system must also contain information about the files in the system.</a:t>
            </a:r>
          </a:p>
          <a:p>
            <a:r>
              <a:rPr lang="en-US" dirty="0"/>
              <a:t> This information is kept in entries in a </a:t>
            </a:r>
            <a:r>
              <a:rPr lang="en-US" b="1" dirty="0"/>
              <a:t>device directory </a:t>
            </a:r>
            <a:r>
              <a:rPr lang="en-US" dirty="0"/>
              <a:t>or </a:t>
            </a:r>
            <a:r>
              <a:rPr lang="en-US" b="1" dirty="0"/>
              <a:t>volume table of contents</a:t>
            </a:r>
            <a:r>
              <a:rPr lang="en-US" dirty="0"/>
              <a:t>. </a:t>
            </a:r>
          </a:p>
          <a:p>
            <a:r>
              <a:rPr lang="en-US" dirty="0"/>
              <a:t>The device directory (</a:t>
            </a:r>
            <a:r>
              <a:rPr lang="en-US" dirty="0" err="1"/>
              <a:t>mor</a:t>
            </a:r>
            <a:r>
              <a:rPr lang="en-US" dirty="0"/>
              <a:t> commonly known simply as the </a:t>
            </a:r>
            <a:r>
              <a:rPr lang="en-US" b="1" dirty="0"/>
              <a:t>directory</a:t>
            </a:r>
            <a:r>
              <a:rPr lang="en-US" dirty="0"/>
              <a:t>) records information—such as name, location, size, and type—for all files on that volume. </a:t>
            </a:r>
          </a:p>
          <a:p>
            <a:r>
              <a:rPr lang="en-US" dirty="0"/>
              <a:t>Figure shows a typical file-system organization.</a:t>
            </a:r>
          </a:p>
        </p:txBody>
      </p:sp>
    </p:spTree>
    <p:extLst>
      <p:ext uri="{BB962C8B-B14F-4D97-AF65-F5344CB8AC3E}">
        <p14:creationId xmlns:p14="http://schemas.microsoft.com/office/powerpoint/2010/main" val="142392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593" y="125295"/>
            <a:ext cx="12097407" cy="6732705"/>
          </a:xfrm>
          <a:prstGeom prst="rect">
            <a:avLst/>
          </a:prstGeom>
        </p:spPr>
      </p:pic>
    </p:spTree>
    <p:extLst>
      <p:ext uri="{BB962C8B-B14F-4D97-AF65-F5344CB8AC3E}">
        <p14:creationId xmlns:p14="http://schemas.microsoft.com/office/powerpoint/2010/main" val="1161479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7744"/>
          </a:xfrm>
        </p:spPr>
        <p:txBody>
          <a:bodyPr>
            <a:normAutofit fontScale="90000"/>
          </a:bodyPr>
          <a:lstStyle/>
          <a:p>
            <a:pPr algn="ctr"/>
            <a:r>
              <a:rPr lang="en-US" b="1" dirty="0"/>
              <a:t>Directory Overview</a:t>
            </a:r>
            <a:br>
              <a:rPr lang="en-US" b="1" dirty="0"/>
            </a:br>
            <a:endParaRPr lang="en-US" b="1" dirty="0"/>
          </a:p>
        </p:txBody>
      </p:sp>
      <p:sp>
        <p:nvSpPr>
          <p:cNvPr id="3" name="Content Placeholder 2"/>
          <p:cNvSpPr>
            <a:spLocks noGrp="1"/>
          </p:cNvSpPr>
          <p:nvPr>
            <p:ph idx="1"/>
          </p:nvPr>
        </p:nvSpPr>
        <p:spPr>
          <a:xfrm>
            <a:off x="-1" y="882870"/>
            <a:ext cx="11981793" cy="5294093"/>
          </a:xfrm>
        </p:spPr>
        <p:txBody>
          <a:bodyPr>
            <a:normAutofit/>
          </a:bodyPr>
          <a:lstStyle/>
          <a:p>
            <a:r>
              <a:rPr lang="en-US" dirty="0"/>
              <a:t>The directory can be viewed as a symbol table that translates file names into their directory entries. </a:t>
            </a:r>
          </a:p>
          <a:p>
            <a:r>
              <a:rPr lang="en-US" dirty="0"/>
              <a:t>If we take such a view, we see that the directory itself can be organized in many ways. The organization must allow us to insert entries, to delete entries, to search for a named entry, and to list all the entries in the directory. </a:t>
            </a:r>
          </a:p>
          <a:p>
            <a:r>
              <a:rPr lang="en-US" dirty="0"/>
              <a:t>In this section, we examine several schemes for defining the logical structure of the directory system.</a:t>
            </a:r>
          </a:p>
          <a:p>
            <a:endParaRPr lang="en-US" dirty="0"/>
          </a:p>
        </p:txBody>
      </p:sp>
    </p:spTree>
    <p:extLst>
      <p:ext uri="{BB962C8B-B14F-4D97-AF65-F5344CB8AC3E}">
        <p14:creationId xmlns:p14="http://schemas.microsoft.com/office/powerpoint/2010/main" val="43379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619" y="0"/>
            <a:ext cx="4638207" cy="926190"/>
          </a:xfrm>
        </p:spPr>
        <p:txBody>
          <a:bodyPr/>
          <a:lstStyle/>
          <a:p>
            <a:r>
              <a:rPr lang="en-US" dirty="0"/>
              <a:t>Directory Overview</a:t>
            </a:r>
          </a:p>
        </p:txBody>
      </p:sp>
      <p:sp>
        <p:nvSpPr>
          <p:cNvPr id="3" name="Content Placeholder 2"/>
          <p:cNvSpPr>
            <a:spLocks noGrp="1"/>
          </p:cNvSpPr>
          <p:nvPr>
            <p:ph idx="1"/>
          </p:nvPr>
        </p:nvSpPr>
        <p:spPr>
          <a:xfrm>
            <a:off x="0" y="746332"/>
            <a:ext cx="11820864" cy="6111667"/>
          </a:xfrm>
        </p:spPr>
        <p:txBody>
          <a:bodyPr>
            <a:noAutofit/>
          </a:bodyPr>
          <a:lstStyle/>
          <a:p>
            <a:r>
              <a:rPr lang="en-US" sz="2400" dirty="0"/>
              <a:t>When considering a particular directory structure, we need to keep in mind the operations that are to be performed on a directory:</a:t>
            </a:r>
          </a:p>
          <a:p>
            <a:pPr marL="0" indent="0">
              <a:buNone/>
            </a:pPr>
            <a:r>
              <a:rPr lang="en-US" sz="2400" dirty="0"/>
              <a:t>• </a:t>
            </a:r>
            <a:r>
              <a:rPr lang="en-US" sz="2400" b="1" dirty="0"/>
              <a:t>Search for a file. </a:t>
            </a:r>
            <a:r>
              <a:rPr lang="en-US" sz="2400" dirty="0"/>
              <a:t>We need to be able to search a directory structure to find the entry for a particular file. Since files have symbolic names, and similar names may indicate a relationship among files, we may want to be able to find all files whose names match a particular pattern.</a:t>
            </a:r>
          </a:p>
          <a:p>
            <a:pPr marL="0" indent="0">
              <a:buNone/>
            </a:pPr>
            <a:r>
              <a:rPr lang="en-US" sz="2400" dirty="0"/>
              <a:t>• </a:t>
            </a:r>
            <a:r>
              <a:rPr lang="en-US" sz="2400" b="1" dirty="0"/>
              <a:t>Create a file</a:t>
            </a:r>
            <a:r>
              <a:rPr lang="en-US" sz="2400" dirty="0"/>
              <a:t>. New files need to be created and added to the directory.</a:t>
            </a:r>
          </a:p>
          <a:p>
            <a:pPr marL="0" indent="0">
              <a:buNone/>
            </a:pPr>
            <a:r>
              <a:rPr lang="en-US" sz="2400" dirty="0"/>
              <a:t>• </a:t>
            </a:r>
            <a:r>
              <a:rPr lang="en-US" sz="2400" b="1" dirty="0"/>
              <a:t>Delete a file</a:t>
            </a:r>
            <a:r>
              <a:rPr lang="en-US" sz="2400" dirty="0"/>
              <a:t>. When a file is no longer needed, we want to be able to remove it from the directory.</a:t>
            </a:r>
          </a:p>
          <a:p>
            <a:r>
              <a:rPr lang="en-US" sz="2400" dirty="0"/>
              <a:t>• </a:t>
            </a:r>
            <a:r>
              <a:rPr lang="en-US" sz="2400" b="1" dirty="0"/>
              <a:t>List a directory. </a:t>
            </a:r>
            <a:r>
              <a:rPr lang="en-US" sz="2400" dirty="0"/>
              <a:t>We need to be able to list the files in a directory and the contents of the directory entry for each file in the list.</a:t>
            </a:r>
          </a:p>
          <a:p>
            <a:r>
              <a:rPr lang="en-US" sz="2400" dirty="0"/>
              <a:t>• </a:t>
            </a:r>
            <a:r>
              <a:rPr lang="en-US" sz="2400" b="1" dirty="0"/>
              <a:t>Rename a file. </a:t>
            </a:r>
            <a:r>
              <a:rPr lang="en-US" sz="2400" dirty="0"/>
              <a:t>Because the name of a file represents its contents to its users, we must be able to change the name when the contents or use of the file changes. Renaming a file may also allow its position within the directory structure to be changed.</a:t>
            </a:r>
          </a:p>
          <a:p>
            <a:pPr marL="0" indent="0">
              <a:buNone/>
            </a:pPr>
            <a:r>
              <a:rPr lang="en-US" sz="2400" dirty="0"/>
              <a:t>• </a:t>
            </a:r>
            <a:r>
              <a:rPr lang="en-US" sz="2400" b="1" dirty="0"/>
              <a:t>Traverse the file system</a:t>
            </a:r>
            <a:r>
              <a:rPr lang="en-US" sz="2400" dirty="0"/>
              <a:t>. We may wish to access every directory and every file within a directory structure. For reliability, it is a good idea to save the contents and structure of the entire file system at regular intervals.</a:t>
            </a:r>
          </a:p>
        </p:txBody>
      </p:sp>
    </p:spTree>
    <p:extLst>
      <p:ext uri="{BB962C8B-B14F-4D97-AF65-F5344CB8AC3E}">
        <p14:creationId xmlns:p14="http://schemas.microsoft.com/office/powerpoint/2010/main" val="346660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79" y="325820"/>
            <a:ext cx="11929242" cy="397916"/>
          </a:xfrm>
        </p:spPr>
        <p:txBody>
          <a:bodyPr>
            <a:normAutofit fontScale="90000"/>
          </a:bodyPr>
          <a:lstStyle/>
          <a:p>
            <a:r>
              <a:rPr lang="en-US" b="1" dirty="0"/>
              <a:t>Logical structure of a directory-Single Level Directory</a:t>
            </a:r>
          </a:p>
        </p:txBody>
      </p:sp>
      <p:sp>
        <p:nvSpPr>
          <p:cNvPr id="3" name="Content Placeholder 2"/>
          <p:cNvSpPr>
            <a:spLocks noGrp="1"/>
          </p:cNvSpPr>
          <p:nvPr>
            <p:ph idx="1"/>
          </p:nvPr>
        </p:nvSpPr>
        <p:spPr>
          <a:xfrm>
            <a:off x="131378" y="1100410"/>
            <a:ext cx="12060621" cy="5657741"/>
          </a:xfrm>
        </p:spPr>
        <p:txBody>
          <a:bodyPr/>
          <a:lstStyle/>
          <a:p>
            <a:r>
              <a:rPr lang="en-US" dirty="0"/>
              <a:t>The simplest directory structure is the single-level directory.</a:t>
            </a:r>
          </a:p>
          <a:p>
            <a:r>
              <a:rPr lang="en-US" dirty="0"/>
              <a:t> All files are contained in the same directory, which is easy to support and understand</a:t>
            </a:r>
          </a:p>
          <a:p>
            <a:r>
              <a:rPr lang="en-US" dirty="0"/>
              <a:t>A single-level directory has significant limitations, however, when the number of files increases or when the system has more than one user. </a:t>
            </a:r>
          </a:p>
          <a:p>
            <a:r>
              <a:rPr lang="en-US" dirty="0"/>
              <a:t>Since all files are in the same directory, they must have unique names. </a:t>
            </a:r>
          </a:p>
          <a:p>
            <a:r>
              <a:rPr lang="en-US" dirty="0"/>
              <a:t>Even a single user on a single-level directory may find it difficult to remember the names of all the files as the number of files increases. </a:t>
            </a:r>
          </a:p>
          <a:p>
            <a:r>
              <a:rPr lang="en-US" dirty="0"/>
              <a:t>It is not uncommon for a user to have hundreds of files on one computer system and an equal number of additional files on another system.</a:t>
            </a:r>
          </a:p>
          <a:p>
            <a:r>
              <a:rPr lang="en-US" dirty="0"/>
              <a:t> Keeping track of so many files is a daunting task.</a:t>
            </a:r>
          </a:p>
        </p:txBody>
      </p:sp>
    </p:spTree>
    <p:extLst>
      <p:ext uri="{BB962C8B-B14F-4D97-AF65-F5344CB8AC3E}">
        <p14:creationId xmlns:p14="http://schemas.microsoft.com/office/powerpoint/2010/main" val="14167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buNone/>
            </a:pPr>
            <a:r>
              <a:rPr lang="en-US" dirty="0"/>
              <a:t>• To explain the function of file systems.</a:t>
            </a:r>
          </a:p>
          <a:p>
            <a:pPr marL="0" indent="0">
              <a:buNone/>
            </a:pPr>
            <a:r>
              <a:rPr lang="en-US" dirty="0"/>
              <a:t>• To describe the interfaces to file systems.</a:t>
            </a:r>
          </a:p>
          <a:p>
            <a:pPr marL="0" indent="0">
              <a:buNone/>
            </a:pPr>
            <a:r>
              <a:rPr lang="en-US" dirty="0"/>
              <a:t>• To discuss file-system design tradeoffs, including access methods, file</a:t>
            </a:r>
          </a:p>
          <a:p>
            <a:pPr marL="0" indent="0">
              <a:buNone/>
            </a:pPr>
            <a:r>
              <a:rPr lang="en-US" dirty="0"/>
              <a:t>sharing, file locking, and directory structures.</a:t>
            </a:r>
          </a:p>
          <a:p>
            <a:pPr marL="0" indent="0">
              <a:buNone/>
            </a:pPr>
            <a:r>
              <a:rPr lang="en-US" dirty="0"/>
              <a:t>• To explore file-system protection.</a:t>
            </a:r>
          </a:p>
        </p:txBody>
      </p:sp>
    </p:spTree>
    <p:extLst>
      <p:ext uri="{BB962C8B-B14F-4D97-AF65-F5344CB8AC3E}">
        <p14:creationId xmlns:p14="http://schemas.microsoft.com/office/powerpoint/2010/main" val="3671810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17" y="365125"/>
            <a:ext cx="11971283" cy="1325563"/>
          </a:xfrm>
        </p:spPr>
        <p:txBody>
          <a:bodyPr/>
          <a:lstStyle/>
          <a:p>
            <a:r>
              <a:rPr lang="en-US" b="1" dirty="0"/>
              <a:t>Logical structure of a directory-Single Level Directory</a:t>
            </a:r>
            <a:endParaRPr lang="en-US" dirty="0"/>
          </a:p>
        </p:txBody>
      </p:sp>
      <p:pic>
        <p:nvPicPr>
          <p:cNvPr id="4" name="Content Placeholder 3"/>
          <p:cNvPicPr>
            <a:picLocks noGrp="1" noChangeAspect="1"/>
          </p:cNvPicPr>
          <p:nvPr>
            <p:ph idx="1"/>
          </p:nvPr>
        </p:nvPicPr>
        <p:blipFill>
          <a:blip r:embed="rId2"/>
          <a:stretch>
            <a:fillRect/>
          </a:stretch>
        </p:blipFill>
        <p:spPr>
          <a:xfrm>
            <a:off x="220717" y="2034527"/>
            <a:ext cx="11971283" cy="4396253"/>
          </a:xfrm>
          <a:prstGeom prst="rect">
            <a:avLst/>
          </a:prstGeom>
        </p:spPr>
      </p:pic>
    </p:spTree>
    <p:extLst>
      <p:ext uri="{BB962C8B-B14F-4D97-AF65-F5344CB8AC3E}">
        <p14:creationId xmlns:p14="http://schemas.microsoft.com/office/powerpoint/2010/main" val="990800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289" y="0"/>
            <a:ext cx="6802821" cy="513529"/>
          </a:xfrm>
        </p:spPr>
        <p:txBody>
          <a:bodyPr>
            <a:normAutofit fontScale="90000"/>
          </a:bodyPr>
          <a:lstStyle/>
          <a:p>
            <a:r>
              <a:rPr lang="en-US" b="1" dirty="0"/>
              <a:t>Two-Level Directory</a:t>
            </a:r>
          </a:p>
        </p:txBody>
      </p:sp>
      <p:sp>
        <p:nvSpPr>
          <p:cNvPr id="3" name="Content Placeholder 2"/>
          <p:cNvSpPr>
            <a:spLocks noGrp="1"/>
          </p:cNvSpPr>
          <p:nvPr>
            <p:ph idx="1"/>
          </p:nvPr>
        </p:nvSpPr>
        <p:spPr>
          <a:xfrm>
            <a:off x="168165" y="513529"/>
            <a:ext cx="12023835" cy="6118499"/>
          </a:xfrm>
        </p:spPr>
        <p:txBody>
          <a:bodyPr>
            <a:normAutofit fontScale="92500" lnSpcReduction="20000"/>
          </a:bodyPr>
          <a:lstStyle/>
          <a:p>
            <a:r>
              <a:rPr lang="en-US" dirty="0"/>
              <a:t>As we have seen, a single-level directory often leads to confusion of file names among different users.</a:t>
            </a:r>
          </a:p>
          <a:p>
            <a:r>
              <a:rPr lang="en-US" dirty="0"/>
              <a:t> The standard solution is to create a separate directory for each user.</a:t>
            </a:r>
          </a:p>
          <a:p>
            <a:r>
              <a:rPr lang="en-US" dirty="0"/>
              <a:t>In the two-level directory structure, each user has his own </a:t>
            </a:r>
            <a:r>
              <a:rPr lang="en-US" b="1" dirty="0"/>
              <a:t>user file directory (UFD)</a:t>
            </a:r>
            <a:r>
              <a:rPr lang="en-US" dirty="0"/>
              <a:t>. </a:t>
            </a:r>
          </a:p>
          <a:p>
            <a:r>
              <a:rPr lang="en-US" dirty="0"/>
              <a:t>The UFDs have similar structures, but each lists only the files of a single user. </a:t>
            </a:r>
          </a:p>
          <a:p>
            <a:r>
              <a:rPr lang="en-US" dirty="0"/>
              <a:t>When a user job starts or a user logs in, the system’s </a:t>
            </a:r>
            <a:r>
              <a:rPr lang="en-US" b="1" dirty="0"/>
              <a:t>master file directory (MFD) </a:t>
            </a:r>
            <a:r>
              <a:rPr lang="en-US" dirty="0"/>
              <a:t>is searched.</a:t>
            </a:r>
          </a:p>
          <a:p>
            <a:r>
              <a:rPr lang="en-US" dirty="0"/>
              <a:t> The MFD is indexed by user name or account number, and each entry points to the UFD for that user</a:t>
            </a:r>
          </a:p>
          <a:p>
            <a:r>
              <a:rPr lang="en-US" dirty="0"/>
              <a:t>When a user refers to a particular file, only his own UFD is searched. </a:t>
            </a:r>
          </a:p>
          <a:p>
            <a:r>
              <a:rPr lang="en-US" dirty="0"/>
              <a:t>Thus, different users may have files with the same name, as long as all the file names within each UFD are unique.</a:t>
            </a:r>
          </a:p>
          <a:p>
            <a:r>
              <a:rPr lang="en-US" dirty="0"/>
              <a:t> To create a file for a user, the operating system searches only that user’s UFD to ascertain whether another file of that name exists. </a:t>
            </a:r>
          </a:p>
          <a:p>
            <a:r>
              <a:rPr lang="en-US" dirty="0"/>
              <a:t>To delete a file, the operating system confines its search to the local UFD; thus, it cannot accidentally delete another user’s file that has the same name.</a:t>
            </a:r>
          </a:p>
        </p:txBody>
      </p:sp>
    </p:spTree>
    <p:extLst>
      <p:ext uri="{BB962C8B-B14F-4D97-AF65-F5344CB8AC3E}">
        <p14:creationId xmlns:p14="http://schemas.microsoft.com/office/powerpoint/2010/main" val="293528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Two-Level Directory</a:t>
            </a:r>
            <a:endParaRPr lang="en-US" dirty="0"/>
          </a:p>
        </p:txBody>
      </p:sp>
      <p:pic>
        <p:nvPicPr>
          <p:cNvPr id="4" name="Content Placeholder 3"/>
          <p:cNvPicPr>
            <a:picLocks noGrp="1" noChangeAspect="1"/>
          </p:cNvPicPr>
          <p:nvPr>
            <p:ph idx="1"/>
          </p:nvPr>
        </p:nvPicPr>
        <p:blipFill>
          <a:blip r:embed="rId2"/>
          <a:stretch>
            <a:fillRect/>
          </a:stretch>
        </p:blipFill>
        <p:spPr>
          <a:xfrm>
            <a:off x="149902" y="1515493"/>
            <a:ext cx="11812249" cy="5185110"/>
          </a:xfrm>
          <a:prstGeom prst="rect">
            <a:avLst/>
          </a:prstGeom>
        </p:spPr>
      </p:pic>
    </p:spTree>
    <p:extLst>
      <p:ext uri="{BB962C8B-B14F-4D97-AF65-F5344CB8AC3E}">
        <p14:creationId xmlns:p14="http://schemas.microsoft.com/office/powerpoint/2010/main" val="2529621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Two-Level Directory</a:t>
            </a:r>
            <a:endParaRPr lang="en-US" dirty="0"/>
          </a:p>
        </p:txBody>
      </p:sp>
      <p:sp>
        <p:nvSpPr>
          <p:cNvPr id="3" name="Content Placeholder 2"/>
          <p:cNvSpPr>
            <a:spLocks noGrp="1"/>
          </p:cNvSpPr>
          <p:nvPr>
            <p:ph idx="1"/>
          </p:nvPr>
        </p:nvSpPr>
        <p:spPr>
          <a:xfrm>
            <a:off x="254833" y="1825625"/>
            <a:ext cx="11677337" cy="4351338"/>
          </a:xfrm>
        </p:spPr>
        <p:txBody>
          <a:bodyPr/>
          <a:lstStyle/>
          <a:p>
            <a:r>
              <a:rPr lang="en-US" dirty="0"/>
              <a:t>The user directories themselves must be created and deleted as necessary.</a:t>
            </a:r>
          </a:p>
          <a:p>
            <a:r>
              <a:rPr lang="en-US" dirty="0"/>
              <a:t>A special system program is run with the appropriate user name and account information.</a:t>
            </a:r>
          </a:p>
          <a:p>
            <a:r>
              <a:rPr lang="en-US" dirty="0"/>
              <a:t> The program creates a new UFD and adds an entry for it to the MFD.</a:t>
            </a:r>
          </a:p>
          <a:p>
            <a:r>
              <a:rPr lang="en-US" dirty="0"/>
              <a:t>The execution of this program might be restricted to system administrators.</a:t>
            </a:r>
          </a:p>
        </p:txBody>
      </p:sp>
    </p:spTree>
    <p:extLst>
      <p:ext uri="{BB962C8B-B14F-4D97-AF65-F5344CB8AC3E}">
        <p14:creationId xmlns:p14="http://schemas.microsoft.com/office/powerpoint/2010/main" val="208096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539" y="168164"/>
            <a:ext cx="7013026" cy="639653"/>
          </a:xfrm>
        </p:spPr>
        <p:txBody>
          <a:bodyPr>
            <a:normAutofit fontScale="90000"/>
          </a:bodyPr>
          <a:lstStyle/>
          <a:p>
            <a:r>
              <a:rPr lang="en-US" b="1" dirty="0"/>
              <a:t>Tree-Structured Directories</a:t>
            </a:r>
          </a:p>
        </p:txBody>
      </p:sp>
      <p:sp>
        <p:nvSpPr>
          <p:cNvPr id="3" name="Content Placeholder 2"/>
          <p:cNvSpPr>
            <a:spLocks noGrp="1"/>
          </p:cNvSpPr>
          <p:nvPr>
            <p:ph idx="1"/>
          </p:nvPr>
        </p:nvSpPr>
        <p:spPr>
          <a:xfrm>
            <a:off x="241737" y="956441"/>
            <a:ext cx="11687503" cy="5220522"/>
          </a:xfrm>
        </p:spPr>
        <p:txBody>
          <a:bodyPr>
            <a:normAutofit fontScale="92500" lnSpcReduction="10000"/>
          </a:bodyPr>
          <a:lstStyle/>
          <a:p>
            <a:r>
              <a:rPr lang="en-US" dirty="0"/>
              <a:t>Once we have seen how to view a two-level directory as a two-level tree, the natural generalization is to extend the directory structure to a tree of arbitrary height </a:t>
            </a:r>
          </a:p>
          <a:p>
            <a:r>
              <a:rPr lang="en-US" dirty="0"/>
              <a:t>This generalization allows users to create their own subdirectories and to organize their files accordingly. </a:t>
            </a:r>
          </a:p>
          <a:p>
            <a:r>
              <a:rPr lang="en-US" dirty="0"/>
              <a:t>A tree is the most common directory structure.</a:t>
            </a:r>
          </a:p>
          <a:p>
            <a:r>
              <a:rPr lang="en-US" dirty="0"/>
              <a:t>The tree has a root directory, and every file in the system has a unique path name.</a:t>
            </a:r>
          </a:p>
          <a:p>
            <a:r>
              <a:rPr lang="en-US" dirty="0"/>
              <a:t>A directory (or subdirectory) contains a set of files or subdirectories. </a:t>
            </a:r>
          </a:p>
          <a:p>
            <a:r>
              <a:rPr lang="en-US" dirty="0"/>
              <a:t>A directory is simply another file, but it is treated in a special way. </a:t>
            </a:r>
          </a:p>
          <a:p>
            <a:r>
              <a:rPr lang="en-US" dirty="0"/>
              <a:t>All directories have the same internal format.</a:t>
            </a:r>
          </a:p>
          <a:p>
            <a:r>
              <a:rPr lang="en-US" dirty="0"/>
              <a:t> One bit in each directory entry defines the entry as a file (0) or as a subdirectory (1). Special system calls are used to create and delete directories.</a:t>
            </a:r>
          </a:p>
        </p:txBody>
      </p:sp>
    </p:spTree>
    <p:extLst>
      <p:ext uri="{BB962C8B-B14F-4D97-AF65-F5344CB8AC3E}">
        <p14:creationId xmlns:p14="http://schemas.microsoft.com/office/powerpoint/2010/main" val="956147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84083" y="94594"/>
            <a:ext cx="12107917" cy="6674068"/>
          </a:xfrm>
          <a:prstGeom prst="rect">
            <a:avLst/>
          </a:prstGeom>
        </p:spPr>
      </p:pic>
    </p:spTree>
    <p:extLst>
      <p:ext uri="{BB962C8B-B14F-4D97-AF65-F5344CB8AC3E}">
        <p14:creationId xmlns:p14="http://schemas.microsoft.com/office/powerpoint/2010/main" val="4194977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807" y="0"/>
            <a:ext cx="6422036" cy="866229"/>
          </a:xfrm>
        </p:spPr>
        <p:txBody>
          <a:bodyPr/>
          <a:lstStyle/>
          <a:p>
            <a:r>
              <a:rPr lang="en-US" b="1" dirty="0"/>
              <a:t>File-System Mounting</a:t>
            </a:r>
          </a:p>
        </p:txBody>
      </p:sp>
      <p:sp>
        <p:nvSpPr>
          <p:cNvPr id="3" name="Content Placeholder 2"/>
          <p:cNvSpPr>
            <a:spLocks noGrp="1"/>
          </p:cNvSpPr>
          <p:nvPr>
            <p:ph idx="1"/>
          </p:nvPr>
        </p:nvSpPr>
        <p:spPr>
          <a:xfrm>
            <a:off x="254833" y="866229"/>
            <a:ext cx="11790022" cy="5310734"/>
          </a:xfrm>
        </p:spPr>
        <p:txBody>
          <a:bodyPr>
            <a:normAutofit fontScale="85000" lnSpcReduction="20000"/>
          </a:bodyPr>
          <a:lstStyle/>
          <a:p>
            <a:r>
              <a:rPr lang="en-US" dirty="0"/>
              <a:t>The File must be opened before it is used, a file system must be mounted before it can be available to processes on the system. </a:t>
            </a:r>
          </a:p>
          <a:p>
            <a:r>
              <a:rPr lang="en-US" dirty="0"/>
              <a:t>More specifically, the directory structure may be built out of multiple volumes, which must be mounted to make them available within the file-system name space.</a:t>
            </a:r>
          </a:p>
          <a:p>
            <a:r>
              <a:rPr lang="en-US" dirty="0"/>
              <a:t>The mount procedure is straightforward. </a:t>
            </a:r>
          </a:p>
          <a:p>
            <a:r>
              <a:rPr lang="en-US" dirty="0"/>
              <a:t>The operating system is given the name of the device and the mount point—the location within the file structure where the file system is to be attached. </a:t>
            </a:r>
          </a:p>
          <a:p>
            <a:r>
              <a:rPr lang="en-US" dirty="0"/>
              <a:t>Some operating systems require that a file system type be provided, while others inspect the structures of the device and determine the type of file system</a:t>
            </a:r>
          </a:p>
          <a:p>
            <a:r>
              <a:rPr lang="en-US" dirty="0"/>
              <a:t>Typically, a mount point is an empty directory</a:t>
            </a:r>
          </a:p>
          <a:p>
            <a:r>
              <a:rPr lang="en-US" dirty="0"/>
              <a:t> For instance, on a UNIX system, a file system containing a user’s home directories might be mounted as /home; then, to access the directory structure within that file system, we could precede the directory names with /home, as in /home/</a:t>
            </a:r>
            <a:r>
              <a:rPr lang="en-US" dirty="0" err="1"/>
              <a:t>jane</a:t>
            </a:r>
            <a:r>
              <a:rPr lang="en-US" dirty="0"/>
              <a:t>. </a:t>
            </a:r>
          </a:p>
          <a:p>
            <a:r>
              <a:rPr lang="en-US" dirty="0"/>
              <a:t>Mounting that file system under /users would result in the path name /users/</a:t>
            </a:r>
            <a:r>
              <a:rPr lang="en-US" dirty="0" err="1"/>
              <a:t>jane</a:t>
            </a:r>
            <a:r>
              <a:rPr lang="en-US" dirty="0"/>
              <a:t>, </a:t>
            </a:r>
            <a:r>
              <a:rPr lang="en-US" dirty="0" err="1"/>
              <a:t>whichwe</a:t>
            </a:r>
            <a:r>
              <a:rPr lang="en-US" dirty="0"/>
              <a:t> could use to reach the same directory.</a:t>
            </a:r>
          </a:p>
        </p:txBody>
      </p:sp>
    </p:spTree>
    <p:extLst>
      <p:ext uri="{BB962C8B-B14F-4D97-AF65-F5344CB8AC3E}">
        <p14:creationId xmlns:p14="http://schemas.microsoft.com/office/powerpoint/2010/main" val="1276131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411358" y="154480"/>
            <a:ext cx="5831787" cy="6361933"/>
          </a:xfrm>
          <a:prstGeom prst="rect">
            <a:avLst/>
          </a:prstGeom>
        </p:spPr>
      </p:pic>
      <p:pic>
        <p:nvPicPr>
          <p:cNvPr id="5" name="Picture 4"/>
          <p:cNvPicPr>
            <a:picLocks noChangeAspect="1"/>
          </p:cNvPicPr>
          <p:nvPr/>
        </p:nvPicPr>
        <p:blipFill>
          <a:blip r:embed="rId3"/>
          <a:stretch>
            <a:fillRect/>
          </a:stretch>
        </p:blipFill>
        <p:spPr>
          <a:xfrm>
            <a:off x="6173075" y="80908"/>
            <a:ext cx="5180725" cy="6360017"/>
          </a:xfrm>
          <a:prstGeom prst="rect">
            <a:avLst/>
          </a:prstGeom>
        </p:spPr>
      </p:pic>
    </p:spTree>
    <p:extLst>
      <p:ext uri="{BB962C8B-B14F-4D97-AF65-F5344CB8AC3E}">
        <p14:creationId xmlns:p14="http://schemas.microsoft.com/office/powerpoint/2010/main" val="115337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6173" y="329783"/>
            <a:ext cx="4093564" cy="701337"/>
          </a:xfrm>
        </p:spPr>
        <p:txBody>
          <a:bodyPr/>
          <a:lstStyle/>
          <a:p>
            <a:r>
              <a:rPr lang="en-US" b="1" dirty="0"/>
              <a:t>File Sharing</a:t>
            </a:r>
          </a:p>
        </p:txBody>
      </p:sp>
      <p:sp>
        <p:nvSpPr>
          <p:cNvPr id="3" name="Content Placeholder 2"/>
          <p:cNvSpPr>
            <a:spLocks noGrp="1"/>
          </p:cNvSpPr>
          <p:nvPr>
            <p:ph idx="1"/>
          </p:nvPr>
        </p:nvSpPr>
        <p:spPr>
          <a:xfrm>
            <a:off x="128752" y="1031120"/>
            <a:ext cx="12063248" cy="5163754"/>
          </a:xfrm>
        </p:spPr>
        <p:txBody>
          <a:bodyPr>
            <a:noAutofit/>
          </a:bodyPr>
          <a:lstStyle/>
          <a:p>
            <a:pPr>
              <a:lnSpc>
                <a:spcPct val="150000"/>
              </a:lnSpc>
            </a:pPr>
            <a:r>
              <a:rPr lang="en-US" sz="3200" dirty="0"/>
              <a:t>A </a:t>
            </a:r>
            <a:r>
              <a:rPr lang="en-US" sz="3200" b="1" dirty="0"/>
              <a:t>network operating system </a:t>
            </a:r>
            <a:r>
              <a:rPr lang="en-US" sz="3200" dirty="0"/>
              <a:t>is an operating system that provides features such as file sharing across the network, along with a communication scheme that allows different processes on different computers to exchange messages. </a:t>
            </a:r>
          </a:p>
          <a:p>
            <a:pPr>
              <a:lnSpc>
                <a:spcPct val="150000"/>
              </a:lnSpc>
            </a:pPr>
            <a:r>
              <a:rPr lang="en-US" sz="3200" dirty="0"/>
              <a:t>A computer running a network operating system acts autonomously from all other computers on the network, although it is aware of the network and is able to communicate with other networked computers.</a:t>
            </a:r>
          </a:p>
        </p:txBody>
      </p:sp>
    </p:spTree>
    <p:extLst>
      <p:ext uri="{BB962C8B-B14F-4D97-AF65-F5344CB8AC3E}">
        <p14:creationId xmlns:p14="http://schemas.microsoft.com/office/powerpoint/2010/main" val="4143575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689" y="210206"/>
            <a:ext cx="10515600" cy="492509"/>
          </a:xfrm>
        </p:spPr>
        <p:txBody>
          <a:bodyPr>
            <a:normAutofit fontScale="90000"/>
          </a:bodyPr>
          <a:lstStyle/>
          <a:p>
            <a:pPr algn="ctr"/>
            <a:r>
              <a:rPr lang="en-US" b="1" dirty="0"/>
              <a:t>Aspects of File Sharing</a:t>
            </a:r>
          </a:p>
        </p:txBody>
      </p:sp>
      <p:sp>
        <p:nvSpPr>
          <p:cNvPr id="3" name="Content Placeholder 2"/>
          <p:cNvSpPr>
            <a:spLocks noGrp="1"/>
          </p:cNvSpPr>
          <p:nvPr>
            <p:ph idx="1"/>
          </p:nvPr>
        </p:nvSpPr>
        <p:spPr>
          <a:xfrm>
            <a:off x="94593" y="702714"/>
            <a:ext cx="11981793" cy="6155285"/>
          </a:xfrm>
        </p:spPr>
        <p:txBody>
          <a:bodyPr>
            <a:normAutofit/>
          </a:bodyPr>
          <a:lstStyle/>
          <a:p>
            <a:r>
              <a:rPr lang="en-US" dirty="0"/>
              <a:t>To implement sharing and protection, the system must maintain more file and directory attributes than are needed on a single-user system. </a:t>
            </a:r>
          </a:p>
          <a:p>
            <a:r>
              <a:rPr lang="en-US" dirty="0"/>
              <a:t>Although many approaches have been taken to meet this requirement, most systems have evolved to use the concepts of file (or directory) </a:t>
            </a:r>
            <a:r>
              <a:rPr lang="en-US" b="1" dirty="0"/>
              <a:t>owner </a:t>
            </a:r>
            <a:r>
              <a:rPr lang="en-US" dirty="0"/>
              <a:t>(or </a:t>
            </a:r>
            <a:r>
              <a:rPr lang="en-US" b="1" dirty="0"/>
              <a:t>user</a:t>
            </a:r>
            <a:r>
              <a:rPr lang="en-US" dirty="0"/>
              <a:t>) and </a:t>
            </a:r>
            <a:r>
              <a:rPr lang="en-US" b="1" dirty="0"/>
              <a:t>group</a:t>
            </a:r>
            <a:r>
              <a:rPr lang="en-US" dirty="0"/>
              <a:t>.</a:t>
            </a:r>
          </a:p>
          <a:p>
            <a:r>
              <a:rPr lang="en-US" dirty="0"/>
              <a:t>The owner is the user who can change attributes and grant access and who has </a:t>
            </a:r>
            <a:r>
              <a:rPr lang="en-US" dirty="0" err="1"/>
              <a:t>th</a:t>
            </a:r>
            <a:r>
              <a:rPr lang="en-US" dirty="0"/>
              <a:t> most control over the file.</a:t>
            </a:r>
          </a:p>
          <a:p>
            <a:r>
              <a:rPr lang="en-US" dirty="0"/>
              <a:t> The group attribute defines a subset of users who can share access to the file. </a:t>
            </a:r>
          </a:p>
          <a:p>
            <a:r>
              <a:rPr lang="en-US" dirty="0"/>
              <a:t>For example, the owner of a file on a UNIX system can issue all operations on a file, while members of the file’s group can execute one subset of those operations, and all other users can execute another subset of operations. </a:t>
            </a:r>
          </a:p>
          <a:p>
            <a:r>
              <a:rPr lang="en-US" dirty="0"/>
              <a:t>Exactly which operations can be executed by group members and other users is definable by the file’s owner.</a:t>
            </a:r>
          </a:p>
        </p:txBody>
      </p:sp>
    </p:spTree>
    <p:extLst>
      <p:ext uri="{BB962C8B-B14F-4D97-AF65-F5344CB8AC3E}">
        <p14:creationId xmlns:p14="http://schemas.microsoft.com/office/powerpoint/2010/main" val="296394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945" y="367862"/>
            <a:ext cx="10515600" cy="777766"/>
          </a:xfrm>
        </p:spPr>
        <p:txBody>
          <a:bodyPr>
            <a:normAutofit fontScale="90000"/>
          </a:bodyPr>
          <a:lstStyle/>
          <a:p>
            <a:pPr algn="ctr"/>
            <a:r>
              <a:rPr lang="en-US" b="1" dirty="0"/>
              <a:t>File Concept</a:t>
            </a:r>
            <a:br>
              <a:rPr lang="en-US" b="1" dirty="0"/>
            </a:br>
            <a:endParaRPr lang="en-US" b="1" dirty="0"/>
          </a:p>
        </p:txBody>
      </p:sp>
      <p:sp>
        <p:nvSpPr>
          <p:cNvPr id="3" name="Content Placeholder 2"/>
          <p:cNvSpPr>
            <a:spLocks noGrp="1"/>
          </p:cNvSpPr>
          <p:nvPr>
            <p:ph idx="1"/>
          </p:nvPr>
        </p:nvSpPr>
        <p:spPr>
          <a:xfrm>
            <a:off x="115614" y="1145628"/>
            <a:ext cx="11950262" cy="5454869"/>
          </a:xfrm>
        </p:spPr>
        <p:txBody>
          <a:bodyPr>
            <a:normAutofit/>
          </a:bodyPr>
          <a:lstStyle/>
          <a:p>
            <a:r>
              <a:rPr lang="en-US" dirty="0"/>
              <a:t>Computers can store information on various storage media, such as magnetic disks, magnetic tapes, and optical disks. </a:t>
            </a:r>
          </a:p>
          <a:p>
            <a:r>
              <a:rPr lang="en-US" dirty="0"/>
              <a:t>So that the computer system will be convenient to use, the operating system provides a uniform logical view of stored information. </a:t>
            </a:r>
          </a:p>
          <a:p>
            <a:r>
              <a:rPr lang="en-US" dirty="0"/>
              <a:t>The operating system abstracts from the physical properties of its storage devices to define a logical storage unit, the </a:t>
            </a:r>
            <a:r>
              <a:rPr lang="en-US" b="1" dirty="0"/>
              <a:t>file</a:t>
            </a:r>
            <a:r>
              <a:rPr lang="en-US" dirty="0"/>
              <a:t>.</a:t>
            </a:r>
          </a:p>
          <a:p>
            <a:r>
              <a:rPr lang="en-US" dirty="0"/>
              <a:t> Files are mapped by the operating system onto physical devices. </a:t>
            </a:r>
          </a:p>
          <a:p>
            <a:r>
              <a:rPr lang="en-US" dirty="0"/>
              <a:t>These storage devices are usually nonvolatile, so the contents are persistent between system reboots.</a:t>
            </a:r>
          </a:p>
        </p:txBody>
      </p:sp>
    </p:spTree>
    <p:extLst>
      <p:ext uri="{BB962C8B-B14F-4D97-AF65-F5344CB8AC3E}">
        <p14:creationId xmlns:p14="http://schemas.microsoft.com/office/powerpoint/2010/main" val="3602723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455" y="157656"/>
            <a:ext cx="4666593" cy="578068"/>
          </a:xfrm>
        </p:spPr>
        <p:txBody>
          <a:bodyPr>
            <a:normAutofit fontScale="90000"/>
          </a:bodyPr>
          <a:lstStyle/>
          <a:p>
            <a:r>
              <a:rPr lang="en-US" b="1" dirty="0"/>
              <a:t>Remote File Systems</a:t>
            </a:r>
          </a:p>
        </p:txBody>
      </p:sp>
      <p:sp>
        <p:nvSpPr>
          <p:cNvPr id="3" name="Content Placeholder 2"/>
          <p:cNvSpPr>
            <a:spLocks noGrp="1"/>
          </p:cNvSpPr>
          <p:nvPr>
            <p:ph idx="1"/>
          </p:nvPr>
        </p:nvSpPr>
        <p:spPr>
          <a:xfrm>
            <a:off x="189186" y="837651"/>
            <a:ext cx="12002814" cy="5825907"/>
          </a:xfrm>
        </p:spPr>
        <p:txBody>
          <a:bodyPr>
            <a:noAutofit/>
          </a:bodyPr>
          <a:lstStyle/>
          <a:p>
            <a:r>
              <a:rPr lang="en-US" dirty="0"/>
              <a:t>With the advent of networks communication among remote computers became possible. </a:t>
            </a:r>
          </a:p>
          <a:p>
            <a:r>
              <a:rPr lang="en-US" dirty="0"/>
              <a:t>Networking allows the sharing of resources spread across a campus or even around the world</a:t>
            </a:r>
          </a:p>
          <a:p>
            <a:r>
              <a:rPr lang="en-US" dirty="0"/>
              <a:t>Through the evolution of network and file technology, remote file-sharing methods have changed. </a:t>
            </a:r>
          </a:p>
          <a:p>
            <a:r>
              <a:rPr lang="en-US" dirty="0"/>
              <a:t>The first implemented method involves manually transferring files between machines via programs like ftp. </a:t>
            </a:r>
          </a:p>
          <a:p>
            <a:r>
              <a:rPr lang="en-US" dirty="0"/>
              <a:t>The second major method uses a </a:t>
            </a:r>
            <a:r>
              <a:rPr lang="en-US" b="1" dirty="0"/>
              <a:t>distributed file system (DFS) </a:t>
            </a:r>
            <a:r>
              <a:rPr lang="en-US" dirty="0"/>
              <a:t>in which remote directories are visible from a local machine. </a:t>
            </a:r>
          </a:p>
          <a:p>
            <a:r>
              <a:rPr lang="en-US" dirty="0"/>
              <a:t>In some ways, the third method, the </a:t>
            </a:r>
            <a:r>
              <a:rPr lang="en-US" b="1" dirty="0"/>
              <a:t>World Wide Web</a:t>
            </a:r>
            <a:r>
              <a:rPr lang="en-US" dirty="0"/>
              <a:t>, is a reversion to the first. </a:t>
            </a:r>
          </a:p>
          <a:p>
            <a:r>
              <a:rPr lang="en-US" dirty="0"/>
              <a:t>A browser is needed to gain access to the remote files, and separate operations (essentially a wrapper for ftp) are used to transfer files.</a:t>
            </a:r>
          </a:p>
        </p:txBody>
      </p:sp>
    </p:spTree>
    <p:extLst>
      <p:ext uri="{BB962C8B-B14F-4D97-AF65-F5344CB8AC3E}">
        <p14:creationId xmlns:p14="http://schemas.microsoft.com/office/powerpoint/2010/main" val="151385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Remote File Systems-The Client–Server Model</a:t>
            </a:r>
            <a:endParaRPr lang="en-US" dirty="0"/>
          </a:p>
        </p:txBody>
      </p:sp>
      <p:sp>
        <p:nvSpPr>
          <p:cNvPr id="3" name="Content Placeholder 2"/>
          <p:cNvSpPr>
            <a:spLocks noGrp="1"/>
          </p:cNvSpPr>
          <p:nvPr>
            <p:ph idx="1"/>
          </p:nvPr>
        </p:nvSpPr>
        <p:spPr>
          <a:xfrm>
            <a:off x="197069" y="1394700"/>
            <a:ext cx="11784724" cy="5300389"/>
          </a:xfrm>
        </p:spPr>
        <p:txBody>
          <a:bodyPr>
            <a:normAutofit/>
          </a:bodyPr>
          <a:lstStyle/>
          <a:p>
            <a:r>
              <a:rPr lang="en-US" dirty="0"/>
              <a:t>Remote file systems allow a computer to mount one or more file systems from one or more remote machines.</a:t>
            </a:r>
          </a:p>
          <a:p>
            <a:r>
              <a:rPr lang="en-US" dirty="0"/>
              <a:t> In this case, the machine containing the files is the </a:t>
            </a:r>
            <a:r>
              <a:rPr lang="en-US" b="1" dirty="0"/>
              <a:t>server</a:t>
            </a:r>
            <a:r>
              <a:rPr lang="en-US" dirty="0"/>
              <a:t>, and the machine seeking access to the files is the </a:t>
            </a:r>
            <a:r>
              <a:rPr lang="en-US" b="1" dirty="0"/>
              <a:t>client</a:t>
            </a:r>
            <a:r>
              <a:rPr lang="en-US" dirty="0"/>
              <a:t>. </a:t>
            </a:r>
          </a:p>
          <a:p>
            <a:r>
              <a:rPr lang="en-US" dirty="0"/>
              <a:t>The client–server relationship is common with networked machines. </a:t>
            </a:r>
          </a:p>
          <a:p>
            <a:r>
              <a:rPr lang="en-US" dirty="0"/>
              <a:t>Generally, the server declares that a resource is available to clients and specifies exactly which resource (in this case, which files) and exactly which clients. </a:t>
            </a:r>
          </a:p>
          <a:p>
            <a:r>
              <a:rPr lang="en-US" dirty="0"/>
              <a:t>A server can serve multiple clients, and a client can use multiple servers, depending on the implementation details of a given client–server facility.</a:t>
            </a:r>
          </a:p>
        </p:txBody>
      </p:sp>
    </p:spTree>
    <p:extLst>
      <p:ext uri="{BB962C8B-B14F-4D97-AF65-F5344CB8AC3E}">
        <p14:creationId xmlns:p14="http://schemas.microsoft.com/office/powerpoint/2010/main" val="2158559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normAutofit fontScale="90000"/>
          </a:bodyPr>
          <a:lstStyle/>
          <a:p>
            <a:r>
              <a:rPr lang="en-US" b="1" dirty="0"/>
              <a:t>Remote File Systems-The Distributed Information Systems</a:t>
            </a:r>
            <a:br>
              <a:rPr lang="en-US" b="1" dirty="0"/>
            </a:br>
            <a:endParaRPr lang="en-US" dirty="0"/>
          </a:p>
        </p:txBody>
      </p:sp>
      <p:sp>
        <p:nvSpPr>
          <p:cNvPr id="3" name="Content Placeholder 2"/>
          <p:cNvSpPr>
            <a:spLocks noGrp="1"/>
          </p:cNvSpPr>
          <p:nvPr>
            <p:ph idx="1"/>
          </p:nvPr>
        </p:nvSpPr>
        <p:spPr>
          <a:xfrm>
            <a:off x="136634" y="1825625"/>
            <a:ext cx="11981794" cy="4351338"/>
          </a:xfrm>
        </p:spPr>
        <p:txBody>
          <a:bodyPr>
            <a:normAutofit/>
          </a:bodyPr>
          <a:lstStyle/>
          <a:p>
            <a:r>
              <a:rPr lang="en-US" dirty="0"/>
              <a:t>To make client–server systems easier to manage, </a:t>
            </a:r>
            <a:r>
              <a:rPr lang="en-US" b="1" dirty="0"/>
              <a:t>distributed information systems</a:t>
            </a:r>
            <a:r>
              <a:rPr lang="en-US" dirty="0"/>
              <a:t>, also known as </a:t>
            </a:r>
            <a:r>
              <a:rPr lang="en-US" b="1" dirty="0"/>
              <a:t>distributed naming services</a:t>
            </a:r>
            <a:r>
              <a:rPr lang="en-US" dirty="0"/>
              <a:t>, provide unified access to the information needed for remote computing. </a:t>
            </a:r>
          </a:p>
          <a:p>
            <a:r>
              <a:rPr lang="en-US" dirty="0"/>
              <a:t>The </a:t>
            </a:r>
            <a:r>
              <a:rPr lang="en-US" b="1" dirty="0"/>
              <a:t>domain name system (DNS) </a:t>
            </a:r>
            <a:r>
              <a:rPr lang="en-US" dirty="0"/>
              <a:t>provides host-name-to-network-address translations for the entire Internet.</a:t>
            </a:r>
          </a:p>
          <a:p>
            <a:r>
              <a:rPr lang="en-US" dirty="0"/>
              <a:t>Before DNS became widespread, files containing the same information were sent via e-mail or ftp between all networked hosts.</a:t>
            </a:r>
          </a:p>
          <a:p>
            <a:endParaRPr lang="en-US" dirty="0"/>
          </a:p>
        </p:txBody>
      </p:sp>
    </p:spTree>
    <p:extLst>
      <p:ext uri="{BB962C8B-B14F-4D97-AF65-F5344CB8AC3E}">
        <p14:creationId xmlns:p14="http://schemas.microsoft.com/office/powerpoint/2010/main" val="1654186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Protection</a:t>
            </a:r>
            <a:br>
              <a:rPr lang="en-US" b="1" dirty="0"/>
            </a:br>
            <a:endParaRPr lang="en-US" b="1" dirty="0"/>
          </a:p>
        </p:txBody>
      </p:sp>
      <p:sp>
        <p:nvSpPr>
          <p:cNvPr id="3" name="Content Placeholder 2"/>
          <p:cNvSpPr>
            <a:spLocks noGrp="1"/>
          </p:cNvSpPr>
          <p:nvPr>
            <p:ph idx="1"/>
          </p:nvPr>
        </p:nvSpPr>
        <p:spPr>
          <a:xfrm>
            <a:off x="147145" y="1825625"/>
            <a:ext cx="11206655" cy="4351338"/>
          </a:xfrm>
        </p:spPr>
        <p:txBody>
          <a:bodyPr/>
          <a:lstStyle/>
          <a:p>
            <a:r>
              <a:rPr lang="en-US" dirty="0"/>
              <a:t>When information is stored in a computer system, we want to keep it safe from physical damage (the issue of reliability) and improper access (the issue of protection).</a:t>
            </a:r>
          </a:p>
        </p:txBody>
      </p:sp>
    </p:spTree>
    <p:extLst>
      <p:ext uri="{BB962C8B-B14F-4D97-AF65-F5344CB8AC3E}">
        <p14:creationId xmlns:p14="http://schemas.microsoft.com/office/powerpoint/2010/main" val="40002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8095" y="273270"/>
            <a:ext cx="7738241" cy="609600"/>
          </a:xfrm>
        </p:spPr>
        <p:txBody>
          <a:bodyPr>
            <a:normAutofit fontScale="90000"/>
          </a:bodyPr>
          <a:lstStyle/>
          <a:p>
            <a:r>
              <a:rPr lang="en-US" b="1" dirty="0"/>
              <a:t>Protection-Types of Access</a:t>
            </a:r>
            <a:br>
              <a:rPr lang="en-US" b="1" dirty="0"/>
            </a:br>
            <a:endParaRPr lang="en-US" b="1" dirty="0"/>
          </a:p>
        </p:txBody>
      </p:sp>
      <p:sp>
        <p:nvSpPr>
          <p:cNvPr id="3" name="Content Placeholder 2"/>
          <p:cNvSpPr>
            <a:spLocks noGrp="1"/>
          </p:cNvSpPr>
          <p:nvPr>
            <p:ph idx="1"/>
          </p:nvPr>
        </p:nvSpPr>
        <p:spPr>
          <a:xfrm>
            <a:off x="115614" y="651641"/>
            <a:ext cx="11960772" cy="6117021"/>
          </a:xfrm>
        </p:spPr>
        <p:txBody>
          <a:bodyPr>
            <a:noAutofit/>
          </a:bodyPr>
          <a:lstStyle/>
          <a:p>
            <a:r>
              <a:rPr lang="en-US" sz="2400" dirty="0"/>
              <a:t>The need to protect files is a direct result of the ability to access files. Systems that do not permit access to the files of other users do not need protection. Thus, we could provide complete protection by prohibiting access. </a:t>
            </a:r>
          </a:p>
          <a:p>
            <a:r>
              <a:rPr lang="en-US" sz="2400" dirty="0"/>
              <a:t>Alternatively, we could provide free access with no protection. Both approaches are too extreme for general use. What is needed is controlled access.</a:t>
            </a:r>
          </a:p>
          <a:p>
            <a:r>
              <a:rPr lang="en-US" sz="2400" dirty="0"/>
              <a:t>Protection mechanisms provide controlled access by limiting the types of file access that can be made. Access is permitted or denied depending on several factors, one of which is the type of access requested. Several different types of operations may be controlled:</a:t>
            </a:r>
          </a:p>
          <a:p>
            <a:r>
              <a:rPr lang="en-US" sz="2400" dirty="0"/>
              <a:t>• </a:t>
            </a:r>
            <a:r>
              <a:rPr lang="en-US" sz="2400" b="1" dirty="0"/>
              <a:t>Read</a:t>
            </a:r>
            <a:r>
              <a:rPr lang="en-US" sz="2400" dirty="0"/>
              <a:t>. Read from the file.</a:t>
            </a:r>
          </a:p>
          <a:p>
            <a:r>
              <a:rPr lang="en-US" sz="2400" dirty="0"/>
              <a:t>• </a:t>
            </a:r>
            <a:r>
              <a:rPr lang="en-US" sz="2400" b="1" dirty="0"/>
              <a:t>Write</a:t>
            </a:r>
            <a:r>
              <a:rPr lang="en-US" sz="2400" dirty="0"/>
              <a:t>. Write or rewrite the file.</a:t>
            </a:r>
          </a:p>
          <a:p>
            <a:r>
              <a:rPr lang="en-US" sz="2400" dirty="0"/>
              <a:t>• </a:t>
            </a:r>
            <a:r>
              <a:rPr lang="en-US" sz="2400" b="1" dirty="0"/>
              <a:t>Execute</a:t>
            </a:r>
            <a:r>
              <a:rPr lang="en-US" sz="2400" dirty="0"/>
              <a:t>. Load the file into memory and execute it.</a:t>
            </a:r>
          </a:p>
          <a:p>
            <a:r>
              <a:rPr lang="en-US" sz="2400" dirty="0"/>
              <a:t>• </a:t>
            </a:r>
            <a:r>
              <a:rPr lang="en-US" sz="2400" b="1" dirty="0"/>
              <a:t>Append</a:t>
            </a:r>
            <a:r>
              <a:rPr lang="en-US" sz="2400" dirty="0"/>
              <a:t>. Write new information at the end of the file.</a:t>
            </a:r>
          </a:p>
          <a:p>
            <a:r>
              <a:rPr lang="en-US" sz="2400" dirty="0"/>
              <a:t>• </a:t>
            </a:r>
            <a:r>
              <a:rPr lang="en-US" sz="2400" b="1" dirty="0"/>
              <a:t>Delete</a:t>
            </a:r>
            <a:r>
              <a:rPr lang="en-US" sz="2400" dirty="0"/>
              <a:t>. Delete the file and free its space for possible reuse.</a:t>
            </a:r>
          </a:p>
          <a:p>
            <a:r>
              <a:rPr lang="en-US" sz="2400" dirty="0"/>
              <a:t>• </a:t>
            </a:r>
            <a:r>
              <a:rPr lang="en-US" sz="2400" b="1" dirty="0"/>
              <a:t>List</a:t>
            </a:r>
            <a:r>
              <a:rPr lang="en-US" sz="2400" dirty="0"/>
              <a:t>. List the name and attributes of the file.</a:t>
            </a:r>
          </a:p>
        </p:txBody>
      </p:sp>
    </p:spTree>
    <p:extLst>
      <p:ext uri="{BB962C8B-B14F-4D97-AF65-F5344CB8AC3E}">
        <p14:creationId xmlns:p14="http://schemas.microsoft.com/office/powerpoint/2010/main" val="3380540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59" y="179882"/>
            <a:ext cx="10515600" cy="716327"/>
          </a:xfrm>
        </p:spPr>
        <p:txBody>
          <a:bodyPr>
            <a:normAutofit fontScale="90000"/>
          </a:bodyPr>
          <a:lstStyle/>
          <a:p>
            <a:pPr algn="ctr"/>
            <a:r>
              <a:rPr lang="en-US" b="1" dirty="0"/>
              <a:t>Protection-Access Control</a:t>
            </a:r>
            <a:br>
              <a:rPr lang="en-US" b="1" dirty="0"/>
            </a:br>
            <a:endParaRPr lang="en-US" b="1" dirty="0"/>
          </a:p>
        </p:txBody>
      </p:sp>
      <p:sp>
        <p:nvSpPr>
          <p:cNvPr id="3" name="Content Placeholder 2"/>
          <p:cNvSpPr>
            <a:spLocks noGrp="1"/>
          </p:cNvSpPr>
          <p:nvPr>
            <p:ph idx="1"/>
          </p:nvPr>
        </p:nvSpPr>
        <p:spPr>
          <a:xfrm>
            <a:off x="119921" y="479685"/>
            <a:ext cx="12072079" cy="5996066"/>
          </a:xfrm>
        </p:spPr>
        <p:txBody>
          <a:bodyPr>
            <a:noAutofit/>
          </a:bodyPr>
          <a:lstStyle/>
          <a:p>
            <a:r>
              <a:rPr lang="en-US" sz="3200" dirty="0"/>
              <a:t>The most common approach to the protection problem is to make access dependent on the identity of the user. </a:t>
            </a:r>
          </a:p>
          <a:p>
            <a:r>
              <a:rPr lang="en-US" sz="3200" dirty="0"/>
              <a:t>Different users may need different types of access to a file or directory.</a:t>
            </a:r>
          </a:p>
          <a:p>
            <a:r>
              <a:rPr lang="en-US" sz="3200" dirty="0"/>
              <a:t> The most general scheme to implement identity dependent access is to associate with each file and directory an </a:t>
            </a:r>
            <a:r>
              <a:rPr lang="en-US" sz="3200" b="1" dirty="0"/>
              <a:t>access-control list (ACL) </a:t>
            </a:r>
            <a:r>
              <a:rPr lang="en-US" sz="3200" dirty="0"/>
              <a:t>specifying user names and the types of access allowed for each user.</a:t>
            </a:r>
          </a:p>
          <a:p>
            <a:r>
              <a:rPr lang="en-US" sz="3200" dirty="0"/>
              <a:t>When a user requests access to a particular file, the operating system checks the access list associated with that file. </a:t>
            </a:r>
          </a:p>
          <a:p>
            <a:r>
              <a:rPr lang="en-US" sz="3200" dirty="0"/>
              <a:t>If that user is listed for the requested access, the access is allowed. Otherwise, a protection violation occurs, and the user job is denied access to the file.</a:t>
            </a:r>
          </a:p>
        </p:txBody>
      </p:sp>
    </p:spTree>
    <p:extLst>
      <p:ext uri="{BB962C8B-B14F-4D97-AF65-F5344CB8AC3E}">
        <p14:creationId xmlns:p14="http://schemas.microsoft.com/office/powerpoint/2010/main" val="372625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Protection-Access Control</a:t>
            </a:r>
          </a:p>
        </p:txBody>
      </p:sp>
      <p:sp>
        <p:nvSpPr>
          <p:cNvPr id="3" name="Content Placeholder 2"/>
          <p:cNvSpPr>
            <a:spLocks noGrp="1"/>
          </p:cNvSpPr>
          <p:nvPr>
            <p:ph idx="1"/>
          </p:nvPr>
        </p:nvSpPr>
        <p:spPr>
          <a:xfrm>
            <a:off x="179882" y="1484026"/>
            <a:ext cx="12012118" cy="4692937"/>
          </a:xfrm>
        </p:spPr>
        <p:txBody>
          <a:bodyPr>
            <a:normAutofit/>
          </a:bodyPr>
          <a:lstStyle/>
          <a:p>
            <a:r>
              <a:rPr lang="en-US" sz="3600" dirty="0"/>
              <a:t>To condense the length of the access-control list, many systems recognize three classifications of users in connection with each file:</a:t>
            </a:r>
          </a:p>
          <a:p>
            <a:pPr marL="0" indent="0">
              <a:buNone/>
            </a:pPr>
            <a:r>
              <a:rPr lang="en-US" sz="3600" dirty="0"/>
              <a:t>• </a:t>
            </a:r>
            <a:r>
              <a:rPr lang="en-US" sz="3600" b="1" dirty="0"/>
              <a:t>Owner</a:t>
            </a:r>
            <a:r>
              <a:rPr lang="en-US" sz="3600" dirty="0"/>
              <a:t>. The user who created the file is the owner.</a:t>
            </a:r>
          </a:p>
          <a:p>
            <a:pPr marL="0" indent="0">
              <a:buNone/>
            </a:pPr>
            <a:r>
              <a:rPr lang="en-US" sz="3600" dirty="0"/>
              <a:t>• </a:t>
            </a:r>
            <a:r>
              <a:rPr lang="en-US" sz="3600" b="1" dirty="0"/>
              <a:t>Group</a:t>
            </a:r>
            <a:r>
              <a:rPr lang="en-US" sz="3600" dirty="0"/>
              <a:t>. A set of users who are sharing the file and need similar access is a group, or work group.</a:t>
            </a:r>
          </a:p>
          <a:p>
            <a:pPr marL="0" indent="0">
              <a:buNone/>
            </a:pPr>
            <a:r>
              <a:rPr lang="en-US" sz="3600" dirty="0"/>
              <a:t>• </a:t>
            </a:r>
            <a:r>
              <a:rPr lang="en-US" sz="3600" b="1" dirty="0"/>
              <a:t>Universe</a:t>
            </a:r>
            <a:r>
              <a:rPr lang="en-US" sz="3600" dirty="0"/>
              <a:t>. All other users in the system constitute the universe.</a:t>
            </a:r>
          </a:p>
        </p:txBody>
      </p:sp>
    </p:spTree>
    <p:extLst>
      <p:ext uri="{BB962C8B-B14F-4D97-AF65-F5344CB8AC3E}">
        <p14:creationId xmlns:p14="http://schemas.microsoft.com/office/powerpoint/2010/main" val="2077189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Protection-Access Control</a:t>
            </a:r>
          </a:p>
        </p:txBody>
      </p:sp>
      <p:sp>
        <p:nvSpPr>
          <p:cNvPr id="3" name="Content Placeholder 2"/>
          <p:cNvSpPr>
            <a:spLocks noGrp="1"/>
          </p:cNvSpPr>
          <p:nvPr>
            <p:ph idx="1"/>
          </p:nvPr>
        </p:nvSpPr>
        <p:spPr>
          <a:xfrm>
            <a:off x="168166" y="1825625"/>
            <a:ext cx="11950262" cy="4351338"/>
          </a:xfrm>
        </p:spPr>
        <p:txBody>
          <a:bodyPr>
            <a:normAutofit lnSpcReduction="10000"/>
          </a:bodyPr>
          <a:lstStyle/>
          <a:p>
            <a:r>
              <a:rPr lang="en-US" dirty="0"/>
              <a:t>To illustrate, consider a person, Sara, who is writing a new book. She has</a:t>
            </a:r>
          </a:p>
          <a:p>
            <a:r>
              <a:rPr lang="en-US" dirty="0"/>
              <a:t>hired three graduate students (Jim, Dawn, and Jill) to help with the project. </a:t>
            </a:r>
          </a:p>
          <a:p>
            <a:r>
              <a:rPr lang="en-US" dirty="0"/>
              <a:t>The text of the book is kept in a file named </a:t>
            </a:r>
            <a:r>
              <a:rPr lang="en-US" dirty="0" err="1"/>
              <a:t>book.tex</a:t>
            </a:r>
            <a:r>
              <a:rPr lang="en-US" dirty="0"/>
              <a:t>. The protection associated with this file is as follows:</a:t>
            </a:r>
          </a:p>
          <a:p>
            <a:pPr marL="0" indent="0">
              <a:buNone/>
            </a:pPr>
            <a:r>
              <a:rPr lang="en-US" dirty="0"/>
              <a:t>• Sara should be able to invoke all operations on the file.</a:t>
            </a:r>
          </a:p>
          <a:p>
            <a:r>
              <a:rPr lang="en-US" dirty="0"/>
              <a:t>• Jim, Dawn, and Jill should be able only to read and write the file; they should not be allowed to delete the file.</a:t>
            </a:r>
          </a:p>
          <a:p>
            <a:r>
              <a:rPr lang="en-US" dirty="0"/>
              <a:t>• All other users should be able to read, but not write, the file. (Sara is interested in letting as many people as possible read the text so that she can obtain feedback.)</a:t>
            </a:r>
          </a:p>
        </p:txBody>
      </p:sp>
    </p:spTree>
    <p:extLst>
      <p:ext uri="{BB962C8B-B14F-4D97-AF65-F5344CB8AC3E}">
        <p14:creationId xmlns:p14="http://schemas.microsoft.com/office/powerpoint/2010/main" val="4194452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983" y="134913"/>
            <a:ext cx="7591269" cy="614595"/>
          </a:xfrm>
        </p:spPr>
        <p:txBody>
          <a:bodyPr>
            <a:normAutofit fontScale="90000"/>
          </a:bodyPr>
          <a:lstStyle/>
          <a:p>
            <a:r>
              <a:rPr lang="en-US" b="1" dirty="0"/>
              <a:t>File systems Structure</a:t>
            </a:r>
            <a:endParaRPr lang="en-US" dirty="0"/>
          </a:p>
        </p:txBody>
      </p:sp>
      <p:sp>
        <p:nvSpPr>
          <p:cNvPr id="3" name="Content Placeholder 2"/>
          <p:cNvSpPr>
            <a:spLocks noGrp="1"/>
          </p:cNvSpPr>
          <p:nvPr>
            <p:ph idx="1"/>
          </p:nvPr>
        </p:nvSpPr>
        <p:spPr>
          <a:xfrm>
            <a:off x="0" y="896234"/>
            <a:ext cx="12044855" cy="5699438"/>
          </a:xfrm>
        </p:spPr>
        <p:txBody>
          <a:bodyPr>
            <a:noAutofit/>
          </a:bodyPr>
          <a:lstStyle/>
          <a:p>
            <a:r>
              <a:rPr lang="en-US" b="1" dirty="0"/>
              <a:t>File systems </a:t>
            </a:r>
            <a:r>
              <a:rPr lang="en-US" dirty="0"/>
              <a:t>provide efficient and convenient access to the disk by allowing data to be stored, located, and retrieved easily. </a:t>
            </a:r>
          </a:p>
          <a:p>
            <a:r>
              <a:rPr lang="en-US" dirty="0"/>
              <a:t>A file system poses two quite different design problems. </a:t>
            </a:r>
          </a:p>
          <a:p>
            <a:r>
              <a:rPr lang="en-US" dirty="0"/>
              <a:t>The first problem is defining how the file system should look to the user. </a:t>
            </a:r>
          </a:p>
          <a:p>
            <a:r>
              <a:rPr lang="en-US" dirty="0"/>
              <a:t>This task involves defining a file and its attributes, the operations allowed on a file, and the directory structure for organizing files.</a:t>
            </a:r>
          </a:p>
          <a:p>
            <a:r>
              <a:rPr lang="en-US" dirty="0"/>
              <a:t> The second problem is creating algorithms and data structures to map the logical file system onto the physical secondary-storage devices.</a:t>
            </a:r>
          </a:p>
          <a:p>
            <a:r>
              <a:rPr lang="en-US" dirty="0"/>
              <a:t>The file system itself is generally composed of many different levels. </a:t>
            </a:r>
          </a:p>
          <a:p>
            <a:r>
              <a:rPr lang="en-US" dirty="0"/>
              <a:t>The structure shown in Figure is an example of a layered design. Each level in the design uses the features of lower levels to create new features for use by higher levels.</a:t>
            </a:r>
          </a:p>
        </p:txBody>
      </p:sp>
    </p:spTree>
    <p:extLst>
      <p:ext uri="{BB962C8B-B14F-4D97-AF65-F5344CB8AC3E}">
        <p14:creationId xmlns:p14="http://schemas.microsoft.com/office/powerpoint/2010/main" val="188248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2628" y="178676"/>
            <a:ext cx="4616669" cy="618633"/>
          </a:xfrm>
        </p:spPr>
        <p:txBody>
          <a:bodyPr>
            <a:normAutofit fontScale="90000"/>
          </a:bodyPr>
          <a:lstStyle/>
          <a:p>
            <a:r>
              <a:rPr lang="en-US" b="1" dirty="0"/>
              <a:t>File systems Structure</a:t>
            </a:r>
          </a:p>
        </p:txBody>
      </p:sp>
      <p:sp>
        <p:nvSpPr>
          <p:cNvPr id="3" name="Content Placeholder 2"/>
          <p:cNvSpPr>
            <a:spLocks noGrp="1"/>
          </p:cNvSpPr>
          <p:nvPr>
            <p:ph idx="1"/>
          </p:nvPr>
        </p:nvSpPr>
        <p:spPr>
          <a:xfrm>
            <a:off x="203638" y="797309"/>
            <a:ext cx="11834648" cy="5929312"/>
          </a:xfrm>
        </p:spPr>
        <p:txBody>
          <a:bodyPr>
            <a:normAutofit fontScale="92500" lnSpcReduction="20000"/>
          </a:bodyPr>
          <a:lstStyle/>
          <a:p>
            <a:r>
              <a:rPr lang="en-US" dirty="0"/>
              <a:t>The </a:t>
            </a:r>
            <a:r>
              <a:rPr lang="en-US" b="1" dirty="0"/>
              <a:t>I/O control </a:t>
            </a:r>
            <a:r>
              <a:rPr lang="en-US" dirty="0"/>
              <a:t>level consists of device drivers and interrupt handlers to transfer information between the main memory and the disk system. A device driver can be thought of as a translator.</a:t>
            </a:r>
          </a:p>
          <a:p>
            <a:r>
              <a:rPr lang="en-US" dirty="0"/>
              <a:t>The </a:t>
            </a:r>
            <a:r>
              <a:rPr lang="en-US" b="1" dirty="0"/>
              <a:t>basic file system </a:t>
            </a:r>
            <a:r>
              <a:rPr lang="en-US" dirty="0"/>
              <a:t>needs only to issue generic commands to the appropriate device driver to read and write physical blocks on the disk. </a:t>
            </a:r>
          </a:p>
          <a:p>
            <a:r>
              <a:rPr lang="en-US" dirty="0"/>
              <a:t>Each physical block is identified by its numeric disk address</a:t>
            </a:r>
          </a:p>
          <a:p>
            <a:r>
              <a:rPr lang="en-US" dirty="0"/>
              <a:t>The </a:t>
            </a:r>
            <a:r>
              <a:rPr lang="en-US" b="1" dirty="0"/>
              <a:t>file-organization module </a:t>
            </a:r>
            <a:r>
              <a:rPr lang="en-US" dirty="0"/>
              <a:t>knows about files and their logical blocks, as well as physical blocks. </a:t>
            </a:r>
          </a:p>
          <a:p>
            <a:r>
              <a:rPr lang="en-US" dirty="0"/>
              <a:t>By knowing the type of file allocation used and the location of the file, the file-organization module can translate logical block addresses to physical block addresses for the basic file system to transfer.</a:t>
            </a:r>
          </a:p>
          <a:p>
            <a:r>
              <a:rPr lang="en-US" dirty="0"/>
              <a:t>Finally, the </a:t>
            </a:r>
            <a:r>
              <a:rPr lang="en-US" b="1" dirty="0"/>
              <a:t>logical file system </a:t>
            </a:r>
            <a:r>
              <a:rPr lang="en-US" dirty="0"/>
              <a:t>manages metadata information.</a:t>
            </a:r>
          </a:p>
          <a:p>
            <a:r>
              <a:rPr lang="en-US" dirty="0"/>
              <a:t> Metadata includes all of the file-system structure except the actual data (or contents of the files). </a:t>
            </a:r>
          </a:p>
          <a:p>
            <a:r>
              <a:rPr lang="en-US" dirty="0"/>
              <a:t>The logical file system manages the directory structure to provide the file-organization module with the information the latter needs, given a symbolic file name.</a:t>
            </a:r>
          </a:p>
        </p:txBody>
      </p:sp>
    </p:spTree>
    <p:extLst>
      <p:ext uri="{BB962C8B-B14F-4D97-AF65-F5344CB8AC3E}">
        <p14:creationId xmlns:p14="http://schemas.microsoft.com/office/powerpoint/2010/main" val="84167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1620"/>
          </a:xfrm>
        </p:spPr>
        <p:txBody>
          <a:bodyPr>
            <a:normAutofit fontScale="90000"/>
          </a:bodyPr>
          <a:lstStyle/>
          <a:p>
            <a:pPr algn="ctr"/>
            <a:r>
              <a:rPr lang="en-US" b="1" dirty="0"/>
              <a:t>File </a:t>
            </a:r>
          </a:p>
        </p:txBody>
      </p:sp>
      <p:sp>
        <p:nvSpPr>
          <p:cNvPr id="3" name="Content Placeholder 2"/>
          <p:cNvSpPr>
            <a:spLocks noGrp="1"/>
          </p:cNvSpPr>
          <p:nvPr>
            <p:ph idx="1"/>
          </p:nvPr>
        </p:nvSpPr>
        <p:spPr>
          <a:xfrm>
            <a:off x="252248" y="1030014"/>
            <a:ext cx="11101552" cy="5146949"/>
          </a:xfrm>
        </p:spPr>
        <p:txBody>
          <a:bodyPr>
            <a:normAutofit lnSpcReduction="10000"/>
          </a:bodyPr>
          <a:lstStyle/>
          <a:p>
            <a:r>
              <a:rPr lang="en-US" dirty="0"/>
              <a:t>In general, a file is a sequence of bits, bytes, lines, or records, the meaning of which is defined by the file’s creator and user. </a:t>
            </a:r>
          </a:p>
          <a:p>
            <a:r>
              <a:rPr lang="en-US" dirty="0"/>
              <a:t>The information in a file is defined by its creator. Many different types of information maybe stored in a file—source or executable programs, numeric or text data, photos, music, video, and so on. A file has a certain defined structure, which depends on its type. </a:t>
            </a:r>
          </a:p>
          <a:p>
            <a:r>
              <a:rPr lang="en-US" dirty="0"/>
              <a:t>A </a:t>
            </a:r>
            <a:r>
              <a:rPr lang="en-US" b="1" dirty="0"/>
              <a:t>text file </a:t>
            </a:r>
            <a:r>
              <a:rPr lang="en-US" dirty="0"/>
              <a:t>is a sequence of characters </a:t>
            </a:r>
            <a:r>
              <a:rPr lang="en-US" dirty="0" err="1"/>
              <a:t>organizedinto</a:t>
            </a:r>
            <a:r>
              <a:rPr lang="en-US" dirty="0"/>
              <a:t> lines (and possibly pages). </a:t>
            </a:r>
          </a:p>
          <a:p>
            <a:r>
              <a:rPr lang="en-US" dirty="0"/>
              <a:t>A </a:t>
            </a:r>
            <a:r>
              <a:rPr lang="en-US" b="1" dirty="0"/>
              <a:t>source file </a:t>
            </a:r>
            <a:r>
              <a:rPr lang="en-US" dirty="0"/>
              <a:t>is a sequence of functions, each of which is further organized as declarations followed by executable statements.</a:t>
            </a:r>
          </a:p>
          <a:p>
            <a:r>
              <a:rPr lang="en-US" dirty="0"/>
              <a:t>An </a:t>
            </a:r>
            <a:r>
              <a:rPr lang="en-US" b="1" dirty="0"/>
              <a:t>executable file </a:t>
            </a:r>
            <a:r>
              <a:rPr lang="en-US" dirty="0"/>
              <a:t>is a series of code sections that the loader can bring into memory and execute.</a:t>
            </a:r>
          </a:p>
          <a:p>
            <a:endParaRPr lang="en-US" dirty="0"/>
          </a:p>
        </p:txBody>
      </p:sp>
    </p:spTree>
    <p:extLst>
      <p:ext uri="{BB962C8B-B14F-4D97-AF65-F5344CB8AC3E}">
        <p14:creationId xmlns:p14="http://schemas.microsoft.com/office/powerpoint/2010/main" val="322514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88579" y="472966"/>
            <a:ext cx="10888718" cy="6385034"/>
          </a:xfrm>
          <a:prstGeom prst="rect">
            <a:avLst/>
          </a:prstGeom>
        </p:spPr>
      </p:pic>
    </p:spTree>
    <p:extLst>
      <p:ext uri="{BB962C8B-B14F-4D97-AF65-F5344CB8AC3E}">
        <p14:creationId xmlns:p14="http://schemas.microsoft.com/office/powerpoint/2010/main" val="3178343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File-System Implementation</a:t>
            </a:r>
          </a:p>
        </p:txBody>
      </p:sp>
      <p:sp>
        <p:nvSpPr>
          <p:cNvPr id="3" name="Content Placeholder 2"/>
          <p:cNvSpPr>
            <a:spLocks noGrp="1"/>
          </p:cNvSpPr>
          <p:nvPr>
            <p:ph idx="1"/>
          </p:nvPr>
        </p:nvSpPr>
        <p:spPr/>
        <p:txBody>
          <a:bodyPr/>
          <a:lstStyle/>
          <a:p>
            <a:r>
              <a:rPr lang="en-US" dirty="0"/>
              <a:t>operating systems implement open()and close() systems calls for processes to request access to file contents.</a:t>
            </a:r>
          </a:p>
          <a:p>
            <a:r>
              <a:rPr lang="en-US" dirty="0"/>
              <a:t>In this section, we delve into the structures and operations used to implement file-system operations.</a:t>
            </a:r>
          </a:p>
        </p:txBody>
      </p:sp>
    </p:spTree>
    <p:extLst>
      <p:ext uri="{BB962C8B-B14F-4D97-AF65-F5344CB8AC3E}">
        <p14:creationId xmlns:p14="http://schemas.microsoft.com/office/powerpoint/2010/main" val="1904948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File-System Implementation</a:t>
            </a:r>
          </a:p>
        </p:txBody>
      </p:sp>
      <p:sp>
        <p:nvSpPr>
          <p:cNvPr id="3" name="Content Placeholder 2"/>
          <p:cNvSpPr>
            <a:spLocks noGrp="1"/>
          </p:cNvSpPr>
          <p:nvPr>
            <p:ph idx="1"/>
          </p:nvPr>
        </p:nvSpPr>
        <p:spPr>
          <a:xfrm>
            <a:off x="189186" y="1825625"/>
            <a:ext cx="11834648" cy="4351338"/>
          </a:xfrm>
        </p:spPr>
        <p:txBody>
          <a:bodyPr>
            <a:normAutofit/>
          </a:bodyPr>
          <a:lstStyle/>
          <a:p>
            <a:r>
              <a:rPr lang="en-US" dirty="0"/>
              <a:t>To create a new file, an application program calls the logical file system.</a:t>
            </a:r>
          </a:p>
          <a:p>
            <a:r>
              <a:rPr lang="en-US" dirty="0"/>
              <a:t>The logical file system knows the format of the directory structures. </a:t>
            </a:r>
          </a:p>
          <a:p>
            <a:r>
              <a:rPr lang="en-US" dirty="0"/>
              <a:t>To create anew file, it allocates a new FCB. (Alternatively, if the file-system implementation creates all FCBs at file-system creation time, an FCB is allocated from the set of free FCBs.) </a:t>
            </a:r>
          </a:p>
          <a:p>
            <a:r>
              <a:rPr lang="en-US" dirty="0"/>
              <a:t>The system then reads the appropriate directory into memory, updates it with the new file name and FCB, and writes it back to the disk. A typical FCB is shown in Figure 12.2</a:t>
            </a:r>
          </a:p>
        </p:txBody>
      </p:sp>
    </p:spTree>
    <p:extLst>
      <p:ext uri="{BB962C8B-B14F-4D97-AF65-F5344CB8AC3E}">
        <p14:creationId xmlns:p14="http://schemas.microsoft.com/office/powerpoint/2010/main" val="3221616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68164" y="239000"/>
            <a:ext cx="11834649" cy="6277461"/>
          </a:xfrm>
          <a:prstGeom prst="rect">
            <a:avLst/>
          </a:prstGeom>
        </p:spPr>
      </p:pic>
    </p:spTree>
    <p:extLst>
      <p:ext uri="{BB962C8B-B14F-4D97-AF65-F5344CB8AC3E}">
        <p14:creationId xmlns:p14="http://schemas.microsoft.com/office/powerpoint/2010/main" val="4009385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File-System Implementation</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Now that a file has been created, it can be used for I/O. </a:t>
            </a:r>
          </a:p>
          <a:p>
            <a:r>
              <a:rPr lang="en-US" dirty="0"/>
              <a:t>First, though, it must be opened. The open() call passes a file name to the logical file system.</a:t>
            </a:r>
          </a:p>
          <a:p>
            <a:r>
              <a:rPr lang="en-US" dirty="0"/>
              <a:t>The open() system call first searches the system-wide open-file table to see if the file is already in use by another process. </a:t>
            </a:r>
          </a:p>
          <a:p>
            <a:r>
              <a:rPr lang="en-US" dirty="0"/>
              <a:t>If it is, a per-process open-file table entry is created pointing to the existing system-wide open-file table. </a:t>
            </a:r>
          </a:p>
          <a:p>
            <a:r>
              <a:rPr lang="en-US" dirty="0"/>
              <a:t>This algorithm can save substantial overhead. If the file is not already open, the directory structure is searched for the given file name. </a:t>
            </a:r>
          </a:p>
          <a:p>
            <a:r>
              <a:rPr lang="en-US" dirty="0"/>
              <a:t>Parts of the directory structure are usually cached in memory to speed directory operations. Once the file is found, the FCB is copied into a system-wide open-file table in memory.</a:t>
            </a:r>
          </a:p>
          <a:p>
            <a:r>
              <a:rPr lang="en-US" dirty="0"/>
              <a:t>This table not only stores the FCB but also tracks the number of processes that have the file open.</a:t>
            </a:r>
          </a:p>
        </p:txBody>
      </p:sp>
    </p:spTree>
    <p:extLst>
      <p:ext uri="{BB962C8B-B14F-4D97-AF65-F5344CB8AC3E}">
        <p14:creationId xmlns:p14="http://schemas.microsoft.com/office/powerpoint/2010/main" val="957965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File-System Implementation</a:t>
            </a:r>
          </a:p>
        </p:txBody>
      </p:sp>
      <p:sp>
        <p:nvSpPr>
          <p:cNvPr id="3" name="Content Placeholder 2"/>
          <p:cNvSpPr>
            <a:spLocks noGrp="1"/>
          </p:cNvSpPr>
          <p:nvPr>
            <p:ph idx="1"/>
          </p:nvPr>
        </p:nvSpPr>
        <p:spPr>
          <a:xfrm>
            <a:off x="168166" y="1825625"/>
            <a:ext cx="12023834" cy="4351338"/>
          </a:xfrm>
        </p:spPr>
        <p:txBody>
          <a:bodyPr>
            <a:normAutofit fontScale="92500" lnSpcReduction="10000"/>
          </a:bodyPr>
          <a:lstStyle/>
          <a:p>
            <a:r>
              <a:rPr lang="en-US" dirty="0"/>
              <a:t>Next, an entry is made in the per-process open-file table, with a pointer to the entry in the system-wide open-file table and some other fields. </a:t>
            </a:r>
          </a:p>
          <a:p>
            <a:r>
              <a:rPr lang="en-US" dirty="0"/>
              <a:t>These other fields may include a pointer to the current location in the file (for the next read() or write() operation) and the access mode in which the file is open.</a:t>
            </a:r>
          </a:p>
          <a:p>
            <a:r>
              <a:rPr lang="en-US" dirty="0"/>
              <a:t>The open() call returns a pointer to the appropriate entry in the per-process file-system table. </a:t>
            </a:r>
          </a:p>
          <a:p>
            <a:r>
              <a:rPr lang="en-US" dirty="0"/>
              <a:t>When a process closes the file, the per-process table entry is removed, and the system-wide entry’s open count is decremented.</a:t>
            </a:r>
          </a:p>
          <a:p>
            <a:r>
              <a:rPr lang="en-US" dirty="0"/>
              <a:t> When all users that have opened the file close it, any updated metadata is copied back to the disk-based directory structure, and the system-wide open-file table entry is removed.</a:t>
            </a:r>
          </a:p>
        </p:txBody>
      </p:sp>
    </p:spTree>
    <p:extLst>
      <p:ext uri="{BB962C8B-B14F-4D97-AF65-F5344CB8AC3E}">
        <p14:creationId xmlns:p14="http://schemas.microsoft.com/office/powerpoint/2010/main" val="261570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38352" y="133458"/>
            <a:ext cx="11722420" cy="6724541"/>
          </a:xfrm>
          <a:prstGeom prst="rect">
            <a:avLst/>
          </a:prstGeom>
        </p:spPr>
      </p:pic>
    </p:spTree>
    <p:extLst>
      <p:ext uri="{BB962C8B-B14F-4D97-AF65-F5344CB8AC3E}">
        <p14:creationId xmlns:p14="http://schemas.microsoft.com/office/powerpoint/2010/main" val="2338785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Implementation</a:t>
            </a:r>
          </a:p>
        </p:txBody>
      </p:sp>
      <p:sp>
        <p:nvSpPr>
          <p:cNvPr id="3" name="Content Placeholder 2"/>
          <p:cNvSpPr>
            <a:spLocks noGrp="1"/>
          </p:cNvSpPr>
          <p:nvPr>
            <p:ph idx="1"/>
          </p:nvPr>
        </p:nvSpPr>
        <p:spPr/>
        <p:txBody>
          <a:bodyPr/>
          <a:lstStyle/>
          <a:p>
            <a:r>
              <a:rPr lang="en-US" dirty="0"/>
              <a:t>The selection of directory-allocation and directory-management algorithms significantly affects the efficiency, performance, and reliability of the file system.</a:t>
            </a:r>
          </a:p>
        </p:txBody>
      </p:sp>
    </p:spTree>
    <p:extLst>
      <p:ext uri="{BB962C8B-B14F-4D97-AF65-F5344CB8AC3E}">
        <p14:creationId xmlns:p14="http://schemas.microsoft.com/office/powerpoint/2010/main" val="1054982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74" y="451944"/>
            <a:ext cx="10515600" cy="313833"/>
          </a:xfrm>
        </p:spPr>
        <p:txBody>
          <a:bodyPr>
            <a:normAutofit fontScale="90000"/>
          </a:bodyPr>
          <a:lstStyle/>
          <a:p>
            <a:pPr algn="ctr"/>
            <a:r>
              <a:rPr lang="en-US" b="1" dirty="0"/>
              <a:t>Linear List</a:t>
            </a:r>
            <a:br>
              <a:rPr lang="en-US" b="1" dirty="0"/>
            </a:br>
            <a:endParaRPr lang="en-US" b="1" dirty="0"/>
          </a:p>
        </p:txBody>
      </p:sp>
      <p:sp>
        <p:nvSpPr>
          <p:cNvPr id="3" name="Content Placeholder 2"/>
          <p:cNvSpPr>
            <a:spLocks noGrp="1"/>
          </p:cNvSpPr>
          <p:nvPr>
            <p:ph idx="1"/>
          </p:nvPr>
        </p:nvSpPr>
        <p:spPr>
          <a:xfrm>
            <a:off x="123495" y="911225"/>
            <a:ext cx="11921359" cy="5836416"/>
          </a:xfrm>
        </p:spPr>
        <p:txBody>
          <a:bodyPr>
            <a:normAutofit fontScale="92500" lnSpcReduction="20000"/>
          </a:bodyPr>
          <a:lstStyle/>
          <a:p>
            <a:r>
              <a:rPr lang="en-US" dirty="0"/>
              <a:t>The simplest method of implementing a directory is to use a linear list of file names with pointers to the data blocks. </a:t>
            </a:r>
          </a:p>
          <a:p>
            <a:r>
              <a:rPr lang="en-US" dirty="0"/>
              <a:t>This method is simple to program but time-consuming to execute.</a:t>
            </a:r>
          </a:p>
          <a:p>
            <a:r>
              <a:rPr lang="en-US" dirty="0"/>
              <a:t> To create a new file, we must first search the directory to be sure that no existing file has the same name.</a:t>
            </a:r>
          </a:p>
          <a:p>
            <a:r>
              <a:rPr lang="en-US" dirty="0"/>
              <a:t> Then, we add a new entry at the end of the directory.</a:t>
            </a:r>
          </a:p>
          <a:p>
            <a:r>
              <a:rPr lang="en-US" dirty="0"/>
              <a:t> To delete a file, we search the directory for the named file and then release the space allocated to it. </a:t>
            </a:r>
          </a:p>
          <a:p>
            <a:r>
              <a:rPr lang="en-US" dirty="0"/>
              <a:t>To reuse the directory entry, we can do one of several things. </a:t>
            </a:r>
          </a:p>
          <a:p>
            <a:r>
              <a:rPr lang="en-US" dirty="0"/>
              <a:t>We can mark the entry as unused (by assigning it a special name, such as an all-blank name, or by including a used– unused bit in each entry), or we can attach it to a list of free directory entries. </a:t>
            </a:r>
          </a:p>
          <a:p>
            <a:r>
              <a:rPr lang="en-US" dirty="0"/>
              <a:t>A third alternative is to copy the last entry in the directory into the freed location and to decrease the length of the directory. </a:t>
            </a:r>
          </a:p>
          <a:p>
            <a:r>
              <a:rPr lang="en-US" dirty="0"/>
              <a:t>A linked list can also be used to decrease the time required to delete a file</a:t>
            </a:r>
          </a:p>
        </p:txBody>
      </p:sp>
    </p:spTree>
    <p:extLst>
      <p:ext uri="{BB962C8B-B14F-4D97-AF65-F5344CB8AC3E}">
        <p14:creationId xmlns:p14="http://schemas.microsoft.com/office/powerpoint/2010/main" val="2744995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a:t>
            </a:r>
          </a:p>
        </p:txBody>
      </p:sp>
      <p:sp>
        <p:nvSpPr>
          <p:cNvPr id="3" name="Content Placeholder 2"/>
          <p:cNvSpPr>
            <a:spLocks noGrp="1"/>
          </p:cNvSpPr>
          <p:nvPr>
            <p:ph idx="1"/>
          </p:nvPr>
        </p:nvSpPr>
        <p:spPr>
          <a:xfrm>
            <a:off x="126124" y="1825625"/>
            <a:ext cx="11813628" cy="4351338"/>
          </a:xfrm>
        </p:spPr>
        <p:txBody>
          <a:bodyPr>
            <a:normAutofit/>
          </a:bodyPr>
          <a:lstStyle/>
          <a:p>
            <a:r>
              <a:rPr lang="en-US" dirty="0"/>
              <a:t>Another data structure used for a file directory is a hash table.</a:t>
            </a:r>
          </a:p>
          <a:p>
            <a:r>
              <a:rPr lang="en-US" dirty="0"/>
              <a:t> Here, a linear list stores the directory entries, but a hash data structure is also used. </a:t>
            </a:r>
          </a:p>
          <a:p>
            <a:r>
              <a:rPr lang="en-US" dirty="0"/>
              <a:t>The hash table takes a value computed from the file name and returns a pointer to the file name in the linear list. </a:t>
            </a:r>
          </a:p>
          <a:p>
            <a:r>
              <a:rPr lang="en-US" dirty="0"/>
              <a:t>Therefore, it can greatly decrease the directory search time. </a:t>
            </a:r>
          </a:p>
          <a:p>
            <a:r>
              <a:rPr lang="en-US" dirty="0"/>
              <a:t>Insertion and deletion are also fairly straightforward, although some provision must be made for collisions—situations in which two file names hash to the same location.</a:t>
            </a:r>
          </a:p>
        </p:txBody>
      </p:sp>
    </p:spTree>
    <p:extLst>
      <p:ext uri="{BB962C8B-B14F-4D97-AF65-F5344CB8AC3E}">
        <p14:creationId xmlns:p14="http://schemas.microsoft.com/office/powerpoint/2010/main" val="198356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86" y="259584"/>
            <a:ext cx="10515600" cy="306497"/>
          </a:xfrm>
        </p:spPr>
        <p:txBody>
          <a:bodyPr>
            <a:normAutofit fontScale="90000"/>
          </a:bodyPr>
          <a:lstStyle/>
          <a:p>
            <a:pPr algn="ctr"/>
            <a:r>
              <a:rPr lang="en-US" b="1" dirty="0"/>
              <a:t>File Attributes</a:t>
            </a:r>
          </a:p>
        </p:txBody>
      </p:sp>
      <p:sp>
        <p:nvSpPr>
          <p:cNvPr id="3" name="Content Placeholder 2"/>
          <p:cNvSpPr>
            <a:spLocks noGrp="1"/>
          </p:cNvSpPr>
          <p:nvPr>
            <p:ph idx="1"/>
          </p:nvPr>
        </p:nvSpPr>
        <p:spPr>
          <a:xfrm>
            <a:off x="84083" y="767254"/>
            <a:ext cx="11918731" cy="5801712"/>
          </a:xfrm>
        </p:spPr>
        <p:txBody>
          <a:bodyPr>
            <a:noAutofit/>
          </a:bodyPr>
          <a:lstStyle/>
          <a:p>
            <a:r>
              <a:rPr lang="en-US" sz="2400" dirty="0"/>
              <a:t>A file’s attributes vary from one operating system to another but typically consist of these:</a:t>
            </a:r>
          </a:p>
          <a:p>
            <a:pPr marL="0" indent="0">
              <a:buNone/>
            </a:pPr>
            <a:r>
              <a:rPr lang="en-US" sz="2400" dirty="0"/>
              <a:t>• </a:t>
            </a:r>
            <a:r>
              <a:rPr lang="en-US" sz="2400" b="1" dirty="0"/>
              <a:t>Name</a:t>
            </a:r>
            <a:r>
              <a:rPr lang="en-US" sz="2400" dirty="0"/>
              <a:t>. The symbolic file name is the only information kept in human readable form.</a:t>
            </a:r>
          </a:p>
          <a:p>
            <a:pPr marL="0" indent="0">
              <a:buNone/>
            </a:pPr>
            <a:r>
              <a:rPr lang="en-US" sz="2400" dirty="0"/>
              <a:t>• </a:t>
            </a:r>
            <a:r>
              <a:rPr lang="en-US" sz="2400" b="1" dirty="0"/>
              <a:t>Identifier</a:t>
            </a:r>
            <a:r>
              <a:rPr lang="en-US" sz="2400" dirty="0"/>
              <a:t>. This unique tag, usually a number, identifies the file within the file system; it is the non-human-readable name for the file.</a:t>
            </a:r>
          </a:p>
          <a:p>
            <a:pPr marL="0" indent="0">
              <a:buNone/>
            </a:pPr>
            <a:r>
              <a:rPr lang="en-US" sz="2400" dirty="0"/>
              <a:t>• </a:t>
            </a:r>
            <a:r>
              <a:rPr lang="en-US" sz="2400" b="1" dirty="0"/>
              <a:t>Type</a:t>
            </a:r>
            <a:r>
              <a:rPr lang="en-US" sz="2400" dirty="0"/>
              <a:t>. This information is needed for systems that support different types of files.</a:t>
            </a:r>
          </a:p>
          <a:p>
            <a:pPr marL="0" indent="0">
              <a:buNone/>
            </a:pPr>
            <a:r>
              <a:rPr lang="en-US" sz="2400" dirty="0"/>
              <a:t>• </a:t>
            </a:r>
            <a:r>
              <a:rPr lang="en-US" sz="2400" b="1" dirty="0"/>
              <a:t>Location</a:t>
            </a:r>
            <a:r>
              <a:rPr lang="en-US" sz="2400" dirty="0"/>
              <a:t>. This information is a pointer to a device and to the location of the file on that device.</a:t>
            </a:r>
          </a:p>
          <a:p>
            <a:pPr marL="0" indent="0">
              <a:buNone/>
            </a:pPr>
            <a:r>
              <a:rPr lang="en-US" sz="2400" dirty="0"/>
              <a:t>• </a:t>
            </a:r>
            <a:r>
              <a:rPr lang="en-US" sz="2400" b="1" dirty="0"/>
              <a:t>Size</a:t>
            </a:r>
            <a:r>
              <a:rPr lang="en-US" sz="2400" dirty="0"/>
              <a:t>. The current size of the file (in bytes, words, or blocks) and possibly the maximum allowed size are included in this attribute.</a:t>
            </a:r>
          </a:p>
          <a:p>
            <a:pPr marL="0" indent="0">
              <a:buNone/>
            </a:pPr>
            <a:r>
              <a:rPr lang="en-US" sz="2400" dirty="0"/>
              <a:t>• </a:t>
            </a:r>
            <a:r>
              <a:rPr lang="en-US" sz="2400" b="1" dirty="0"/>
              <a:t>Protection</a:t>
            </a:r>
            <a:r>
              <a:rPr lang="en-US" sz="2400" dirty="0"/>
              <a:t>. Access-control information determines who can do reading, writing, executing, and so on.</a:t>
            </a:r>
          </a:p>
          <a:p>
            <a:pPr marL="0" indent="0">
              <a:buNone/>
            </a:pPr>
            <a:r>
              <a:rPr lang="en-US" sz="2400" dirty="0"/>
              <a:t>• </a:t>
            </a:r>
            <a:r>
              <a:rPr lang="en-US" sz="2400" b="1" dirty="0"/>
              <a:t>Time, date, and user identification</a:t>
            </a:r>
            <a:r>
              <a:rPr lang="en-US" sz="2400" dirty="0"/>
              <a:t>. This information may be kept for creation, last modification, and last use. </a:t>
            </a:r>
          </a:p>
          <a:p>
            <a:pPr marL="0" indent="0">
              <a:buNone/>
            </a:pPr>
            <a:r>
              <a:rPr lang="en-US" sz="2400" dirty="0"/>
              <a:t>These data can be useful for protection, security, and usage monitoring.</a:t>
            </a:r>
          </a:p>
        </p:txBody>
      </p:sp>
    </p:spTree>
    <p:extLst>
      <p:ext uri="{BB962C8B-B14F-4D97-AF65-F5344CB8AC3E}">
        <p14:creationId xmlns:p14="http://schemas.microsoft.com/office/powerpoint/2010/main" val="2090540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Methods</a:t>
            </a:r>
            <a:br>
              <a:rPr lang="en-US" dirty="0"/>
            </a:br>
            <a:endParaRPr lang="en-US" dirty="0"/>
          </a:p>
        </p:txBody>
      </p:sp>
      <p:sp>
        <p:nvSpPr>
          <p:cNvPr id="3" name="Content Placeholder 2"/>
          <p:cNvSpPr>
            <a:spLocks noGrp="1"/>
          </p:cNvSpPr>
          <p:nvPr>
            <p:ph idx="1"/>
          </p:nvPr>
        </p:nvSpPr>
        <p:spPr>
          <a:xfrm>
            <a:off x="94593" y="1825625"/>
            <a:ext cx="12023835" cy="4351338"/>
          </a:xfrm>
        </p:spPr>
        <p:txBody>
          <a:bodyPr>
            <a:normAutofit/>
          </a:bodyPr>
          <a:lstStyle/>
          <a:p>
            <a:r>
              <a:rPr lang="en-US" dirty="0"/>
              <a:t>The direct-access nature of disks gives us flexibility in the implementation of</a:t>
            </a:r>
          </a:p>
          <a:p>
            <a:r>
              <a:rPr lang="en-US" dirty="0"/>
              <a:t>files. In almost every case, many files are stored on the same disk. </a:t>
            </a:r>
          </a:p>
          <a:p>
            <a:r>
              <a:rPr lang="en-US" dirty="0"/>
              <a:t>The main problem is how to allocate space to these files so that disk space is utilized effectively and files can be accessed quickly. </a:t>
            </a:r>
          </a:p>
          <a:p>
            <a:r>
              <a:rPr lang="en-US" dirty="0"/>
              <a:t>Three major methods of allocating disk space are in wide use: contiguous, linked, and indexed.</a:t>
            </a:r>
          </a:p>
        </p:txBody>
      </p:sp>
    </p:spTree>
    <p:extLst>
      <p:ext uri="{BB962C8B-B14F-4D97-AF65-F5344CB8AC3E}">
        <p14:creationId xmlns:p14="http://schemas.microsoft.com/office/powerpoint/2010/main" val="3174761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Contiguous Allocation</a:t>
            </a:r>
            <a:br>
              <a:rPr lang="en-US" dirty="0"/>
            </a:br>
            <a:endParaRPr lang="en-US" dirty="0"/>
          </a:p>
        </p:txBody>
      </p:sp>
      <p:sp>
        <p:nvSpPr>
          <p:cNvPr id="3" name="Content Placeholder 2"/>
          <p:cNvSpPr>
            <a:spLocks noGrp="1"/>
          </p:cNvSpPr>
          <p:nvPr>
            <p:ph idx="1"/>
          </p:nvPr>
        </p:nvSpPr>
        <p:spPr>
          <a:xfrm>
            <a:off x="168165" y="1825625"/>
            <a:ext cx="11813627" cy="4351338"/>
          </a:xfrm>
        </p:spPr>
        <p:txBody>
          <a:bodyPr>
            <a:normAutofit/>
          </a:bodyPr>
          <a:lstStyle/>
          <a:p>
            <a:r>
              <a:rPr lang="en-US" dirty="0"/>
              <a:t>In this scheme, each file occupies a contiguous set of blocks on the disk. For example, if a file requires n blocks and is given a block b as the starting location, then the blocks assigned to the file will be:</a:t>
            </a:r>
            <a:r>
              <a:rPr lang="en-US" i="1" dirty="0"/>
              <a:t> b, b+1, b+2,……b+n-1.</a:t>
            </a:r>
            <a:r>
              <a:rPr lang="en-US" dirty="0"/>
              <a:t> This means that given the starting block address and the length of the file (in terms of blocks required), we can determine the blocks occupied by the file.</a:t>
            </a:r>
            <a:br>
              <a:rPr lang="en-US" dirty="0"/>
            </a:br>
            <a:r>
              <a:rPr lang="en-US" dirty="0"/>
              <a:t>The directory entry for a file with contiguous allocation contains</a:t>
            </a:r>
          </a:p>
          <a:p>
            <a:r>
              <a:rPr lang="en-US" dirty="0"/>
              <a:t>Address of starting block</a:t>
            </a:r>
          </a:p>
          <a:p>
            <a:r>
              <a:rPr lang="en-US" dirty="0"/>
              <a:t>Length of the allocated portion.</a:t>
            </a:r>
          </a:p>
          <a:p>
            <a:r>
              <a:rPr lang="en-US" dirty="0"/>
              <a:t>The</a:t>
            </a:r>
            <a:r>
              <a:rPr lang="en-US" i="1" dirty="0"/>
              <a:t> file ‘mail’</a:t>
            </a:r>
            <a:r>
              <a:rPr lang="en-US" dirty="0"/>
              <a:t> in the following figure starts from the block 19 with length = 6 blocks. Therefore, it occupies </a:t>
            </a:r>
            <a:r>
              <a:rPr lang="en-US" i="1" dirty="0"/>
              <a:t>19, 20, 21, 22, 23, 24</a:t>
            </a:r>
            <a:r>
              <a:rPr lang="en-US" dirty="0"/>
              <a:t> blocks.</a:t>
            </a:r>
          </a:p>
        </p:txBody>
      </p:sp>
    </p:spTree>
    <p:extLst>
      <p:ext uri="{BB962C8B-B14F-4D97-AF65-F5344CB8AC3E}">
        <p14:creationId xmlns:p14="http://schemas.microsoft.com/office/powerpoint/2010/main" val="3975595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728" y="119921"/>
            <a:ext cx="6347085" cy="596406"/>
          </a:xfrm>
        </p:spPr>
        <p:txBody>
          <a:bodyPr>
            <a:normAutofit fontScale="90000"/>
          </a:bodyPr>
          <a:lstStyle/>
          <a:p>
            <a:r>
              <a:rPr lang="en-US" b="1" dirty="0"/>
              <a:t>. Contiguous Allocation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71801" y="716327"/>
            <a:ext cx="11735319" cy="5984276"/>
          </a:xfrm>
          <a:prstGeom prst="rect">
            <a:avLst/>
          </a:prstGeom>
        </p:spPr>
      </p:pic>
    </p:spTree>
    <p:extLst>
      <p:ext uri="{BB962C8B-B14F-4D97-AF65-F5344CB8AC3E}">
        <p14:creationId xmlns:p14="http://schemas.microsoft.com/office/powerpoint/2010/main" val="2600538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Contiguous Allocation</a:t>
            </a:r>
            <a:br>
              <a:rPr lang="en-US" dirty="0"/>
            </a:br>
            <a:endParaRPr lang="en-US" dirty="0"/>
          </a:p>
        </p:txBody>
      </p:sp>
      <p:sp>
        <p:nvSpPr>
          <p:cNvPr id="4" name="Rectangle 1"/>
          <p:cNvSpPr>
            <a:spLocks noGrp="1" noChangeArrowheads="1"/>
          </p:cNvSpPr>
          <p:nvPr>
            <p:ph idx="1"/>
          </p:nvPr>
        </p:nvSpPr>
        <p:spPr bwMode="auto">
          <a:xfrm>
            <a:off x="408590" y="1487560"/>
            <a:ext cx="1137482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panose="020B0604020202020204" pitchFamily="34" charset="0"/>
              </a:rPr>
              <a:t>Advantages:</a:t>
            </a:r>
            <a:endParaRPr kumimoji="0" 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Both the Sequential and Direct Accesses are supported by this.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For direct access, the address of the </a:t>
            </a:r>
            <a:r>
              <a:rPr kumimoji="0" lang="en-US" sz="2000" b="0" i="0" u="none" strike="noStrike" cap="none" normalizeH="0" baseline="0" dirty="0" err="1">
                <a:ln>
                  <a:noFill/>
                </a:ln>
                <a:solidFill>
                  <a:schemeClr val="tx1"/>
                </a:solidFill>
                <a:effectLst/>
                <a:latin typeface="Arial" panose="020B0604020202020204" pitchFamily="34" charset="0"/>
              </a:rPr>
              <a:t>kth</a:t>
            </a:r>
            <a:r>
              <a:rPr kumimoji="0" lang="en-US" sz="2000" b="0" i="0" u="none" strike="noStrike" cap="none" normalizeH="0" baseline="0" dirty="0">
                <a:ln>
                  <a:noFill/>
                </a:ln>
                <a:solidFill>
                  <a:schemeClr val="tx1"/>
                </a:solidFill>
                <a:effectLst/>
                <a:latin typeface="Arial" panose="020B0604020202020204" pitchFamily="34" charset="0"/>
              </a:rPr>
              <a:t> block of the file which starts at block b can easily be obtained as (</a:t>
            </a:r>
            <a:r>
              <a:rPr kumimoji="0" lang="en-US" sz="2000" b="0" i="0" u="none" strike="noStrike" cap="none" normalizeH="0" baseline="0" dirty="0" err="1">
                <a:ln>
                  <a:noFill/>
                </a:ln>
                <a:solidFill>
                  <a:schemeClr val="tx1"/>
                </a:solidFill>
                <a:effectLst/>
                <a:latin typeface="Arial" panose="020B0604020202020204" pitchFamily="34" charset="0"/>
              </a:rPr>
              <a:t>b+k</a:t>
            </a:r>
            <a:r>
              <a:rPr kumimoji="0" 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This is extremely fast since the number of seeks are minimal because of contiguous allocation of file blocks.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panose="020B0604020202020204" pitchFamily="34" charset="0"/>
              </a:rPr>
              <a:t>Disadvantages:</a:t>
            </a:r>
            <a:endParaRPr kumimoji="0" 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This method suffers from both internal and external fragmentation.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This makes it inefficient in terms of memory utilization.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Increasing file size is difficult because it depends on the availability of contiguous memory at a particular instan</a:t>
            </a:r>
            <a:r>
              <a:rPr kumimoji="0" lang="en-US" sz="1800" b="0" i="0" u="none" strike="noStrike" cap="none" normalizeH="0" baseline="0" dirty="0">
                <a:ln>
                  <a:noFill/>
                </a:ln>
                <a:solidFill>
                  <a:schemeClr val="tx1"/>
                </a:solidFill>
                <a:effectLst/>
                <a:latin typeface="Arial" panose="020B0604020202020204" pitchFamily="34" charset="0"/>
              </a:rPr>
              <a:t>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0437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Linked List Allocation</a:t>
            </a:r>
            <a:br>
              <a:rPr lang="en-US" dirty="0"/>
            </a:br>
            <a:endParaRPr lang="en-US" dirty="0"/>
          </a:p>
        </p:txBody>
      </p:sp>
      <p:sp>
        <p:nvSpPr>
          <p:cNvPr id="3" name="Content Placeholder 2"/>
          <p:cNvSpPr>
            <a:spLocks noGrp="1"/>
          </p:cNvSpPr>
          <p:nvPr>
            <p:ph idx="1"/>
          </p:nvPr>
        </p:nvSpPr>
        <p:spPr>
          <a:xfrm>
            <a:off x="105103" y="1825625"/>
            <a:ext cx="12086897" cy="4351338"/>
          </a:xfrm>
        </p:spPr>
        <p:txBody>
          <a:bodyPr>
            <a:normAutofit/>
          </a:bodyPr>
          <a:lstStyle/>
          <a:p>
            <a:r>
              <a:rPr lang="en-US" dirty="0"/>
              <a:t>In this scheme, each file is a linked list of disk blocks which</a:t>
            </a:r>
            <a:r>
              <a:rPr lang="en-US" b="1" dirty="0"/>
              <a:t> need not be </a:t>
            </a:r>
            <a:r>
              <a:rPr lang="en-US" dirty="0"/>
              <a:t>contiguous. </a:t>
            </a:r>
          </a:p>
          <a:p>
            <a:r>
              <a:rPr lang="en-US" dirty="0"/>
              <a:t>The disk blocks can be scattered anywhere on the disk.</a:t>
            </a:r>
          </a:p>
          <a:p>
            <a:r>
              <a:rPr lang="en-US" dirty="0"/>
              <a:t>The directory entry contains a pointer to the starting and the ending file block. </a:t>
            </a:r>
          </a:p>
          <a:p>
            <a:r>
              <a:rPr lang="en-US" dirty="0"/>
              <a:t>Each block contains a pointer to the next block occupied by the file.</a:t>
            </a:r>
          </a:p>
          <a:p>
            <a:r>
              <a:rPr lang="en-US" i="1" dirty="0"/>
              <a:t>The file ‘jeep’ in following image shows how the blocks are randomly distributed. The last block (25) contains -1 indicating a null pointer and does not point to any other block. </a:t>
            </a:r>
            <a:endParaRPr lang="en-US" dirty="0"/>
          </a:p>
        </p:txBody>
      </p:sp>
    </p:spTree>
    <p:extLst>
      <p:ext uri="{BB962C8B-B14F-4D97-AF65-F5344CB8AC3E}">
        <p14:creationId xmlns:p14="http://schemas.microsoft.com/office/powerpoint/2010/main" val="1076625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Linked List Allocation</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135117"/>
            <a:ext cx="10712669" cy="5433849"/>
          </a:xfrm>
        </p:spPr>
      </p:pic>
    </p:spTree>
    <p:extLst>
      <p:ext uri="{BB962C8B-B14F-4D97-AF65-F5344CB8AC3E}">
        <p14:creationId xmlns:p14="http://schemas.microsoft.com/office/powerpoint/2010/main" val="2315360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Linked List Allocation</a:t>
            </a:r>
            <a:br>
              <a:rPr lang="en-US" dirty="0"/>
            </a:br>
            <a:endParaRPr lang="en-US" dirty="0"/>
          </a:p>
        </p:txBody>
      </p:sp>
      <p:sp>
        <p:nvSpPr>
          <p:cNvPr id="3" name="Content Placeholder 2"/>
          <p:cNvSpPr>
            <a:spLocks noGrp="1"/>
          </p:cNvSpPr>
          <p:nvPr>
            <p:ph idx="1"/>
          </p:nvPr>
        </p:nvSpPr>
        <p:spPr>
          <a:xfrm>
            <a:off x="120869" y="1205514"/>
            <a:ext cx="11950262" cy="5373962"/>
          </a:xfrm>
        </p:spPr>
        <p:txBody>
          <a:bodyPr>
            <a:normAutofit fontScale="92500"/>
          </a:bodyPr>
          <a:lstStyle/>
          <a:p>
            <a:r>
              <a:rPr lang="en-US" b="1" dirty="0"/>
              <a:t>Advantages:</a:t>
            </a:r>
            <a:endParaRPr lang="en-US" dirty="0"/>
          </a:p>
          <a:p>
            <a:r>
              <a:rPr lang="en-US" dirty="0"/>
              <a:t>This is very flexible in terms of file size. File size can be increased easily since the system does not have to look for a contiguous chunk of memory.</a:t>
            </a:r>
          </a:p>
          <a:p>
            <a:r>
              <a:rPr lang="en-US" dirty="0"/>
              <a:t>This method does not suffer from external fragmentation. This makes it relatively better in terms of memory utilization.</a:t>
            </a:r>
          </a:p>
          <a:p>
            <a:r>
              <a:rPr lang="en-US" b="1" dirty="0"/>
              <a:t>Disadvantages:</a:t>
            </a:r>
            <a:endParaRPr lang="en-US" dirty="0"/>
          </a:p>
          <a:p>
            <a:r>
              <a:rPr lang="en-US" dirty="0"/>
              <a:t>Because the file blocks are distributed randomly on the disk, a large number of seeks are needed to access every block individually. This makes linked allocation slower.</a:t>
            </a:r>
          </a:p>
          <a:p>
            <a:r>
              <a:rPr lang="en-US" dirty="0"/>
              <a:t>It does not support random or direct access. We can not directly access the blocks of a file. A block k of a file can be accessed by traversing k blocks sequentially (sequential access ) from the starting block of the file via block pointers.</a:t>
            </a:r>
          </a:p>
          <a:p>
            <a:r>
              <a:rPr lang="en-US" dirty="0"/>
              <a:t>Pointers required in the linked allocation incur some extra overhead.</a:t>
            </a:r>
          </a:p>
          <a:p>
            <a:endParaRPr lang="en-US" dirty="0"/>
          </a:p>
        </p:txBody>
      </p:sp>
    </p:spTree>
    <p:extLst>
      <p:ext uri="{BB962C8B-B14F-4D97-AF65-F5344CB8AC3E}">
        <p14:creationId xmlns:p14="http://schemas.microsoft.com/office/powerpoint/2010/main" val="2789169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365" y="228491"/>
            <a:ext cx="6035566" cy="1325563"/>
          </a:xfrm>
        </p:spPr>
        <p:txBody>
          <a:bodyPr/>
          <a:lstStyle/>
          <a:p>
            <a:r>
              <a:rPr lang="en-US" b="1" dirty="0"/>
              <a:t>Indexed Allocation</a:t>
            </a:r>
          </a:p>
        </p:txBody>
      </p:sp>
      <p:sp>
        <p:nvSpPr>
          <p:cNvPr id="3" name="Content Placeholder 2"/>
          <p:cNvSpPr>
            <a:spLocks noGrp="1"/>
          </p:cNvSpPr>
          <p:nvPr>
            <p:ph idx="1"/>
          </p:nvPr>
        </p:nvSpPr>
        <p:spPr>
          <a:xfrm>
            <a:off x="284813" y="1554054"/>
            <a:ext cx="11527436" cy="4622909"/>
          </a:xfrm>
        </p:spPr>
        <p:txBody>
          <a:bodyPr>
            <a:normAutofit/>
          </a:bodyPr>
          <a:lstStyle/>
          <a:p>
            <a:r>
              <a:rPr lang="en-US" sz="3200" b="1" dirty="0"/>
              <a:t>Indexed Allocation</a:t>
            </a:r>
            <a:endParaRPr lang="en-US" sz="3200" dirty="0"/>
          </a:p>
          <a:p>
            <a:r>
              <a:rPr lang="en-US" sz="3200" dirty="0"/>
              <a:t>In this scheme, a special block known as the </a:t>
            </a:r>
            <a:r>
              <a:rPr lang="en-US" sz="3200" b="1" dirty="0"/>
              <a:t>Index block</a:t>
            </a:r>
            <a:r>
              <a:rPr lang="en-US" sz="3200" dirty="0"/>
              <a:t> contains the pointers to all the blocks occupied by a file. </a:t>
            </a:r>
          </a:p>
          <a:p>
            <a:r>
              <a:rPr lang="en-US" sz="3200" dirty="0"/>
              <a:t>Each file has its own index block. </a:t>
            </a:r>
          </a:p>
          <a:p>
            <a:r>
              <a:rPr lang="en-US" sz="3200" dirty="0"/>
              <a:t>The </a:t>
            </a:r>
            <a:r>
              <a:rPr lang="en-US" sz="3200" dirty="0" err="1"/>
              <a:t>ith</a:t>
            </a:r>
            <a:r>
              <a:rPr lang="en-US" sz="3200" dirty="0"/>
              <a:t> entry in the index block contains the disk address of the </a:t>
            </a:r>
            <a:r>
              <a:rPr lang="en-US" sz="3200" dirty="0" err="1"/>
              <a:t>ith</a:t>
            </a:r>
            <a:r>
              <a:rPr lang="en-US" sz="3200" dirty="0"/>
              <a:t> file block. </a:t>
            </a:r>
          </a:p>
          <a:p>
            <a:r>
              <a:rPr lang="en-US" sz="3200" dirty="0"/>
              <a:t>The directory entry contains the address of the index block as shown in the image:</a:t>
            </a:r>
          </a:p>
        </p:txBody>
      </p:sp>
    </p:spTree>
    <p:extLst>
      <p:ext uri="{BB962C8B-B14F-4D97-AF65-F5344CB8AC3E}">
        <p14:creationId xmlns:p14="http://schemas.microsoft.com/office/powerpoint/2010/main" val="1220886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8545" y="224852"/>
            <a:ext cx="7186534" cy="656368"/>
          </a:xfrm>
        </p:spPr>
        <p:txBody>
          <a:bodyPr>
            <a:normAutofit fontScale="90000"/>
          </a:bodyPr>
          <a:lstStyle/>
          <a:p>
            <a:r>
              <a:rPr lang="en-US" dirty="0"/>
              <a:t>Indexed Allocation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833" y="881220"/>
            <a:ext cx="11692328" cy="5819383"/>
          </a:xfrm>
        </p:spPr>
      </p:pic>
    </p:spTree>
    <p:extLst>
      <p:ext uri="{BB962C8B-B14F-4D97-AF65-F5344CB8AC3E}">
        <p14:creationId xmlns:p14="http://schemas.microsoft.com/office/powerpoint/2010/main" val="411013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0662" y="168165"/>
            <a:ext cx="3268717" cy="597612"/>
          </a:xfrm>
        </p:spPr>
        <p:txBody>
          <a:bodyPr>
            <a:normAutofit fontScale="90000"/>
          </a:bodyPr>
          <a:lstStyle/>
          <a:p>
            <a:r>
              <a:rPr lang="en-US" b="1" dirty="0"/>
              <a:t>File Operations</a:t>
            </a:r>
          </a:p>
        </p:txBody>
      </p:sp>
      <p:sp>
        <p:nvSpPr>
          <p:cNvPr id="3" name="Content Placeholder 2"/>
          <p:cNvSpPr>
            <a:spLocks noGrp="1"/>
          </p:cNvSpPr>
          <p:nvPr>
            <p:ph idx="1"/>
          </p:nvPr>
        </p:nvSpPr>
        <p:spPr>
          <a:xfrm>
            <a:off x="178676" y="942756"/>
            <a:ext cx="11866179" cy="5510596"/>
          </a:xfrm>
        </p:spPr>
        <p:txBody>
          <a:bodyPr>
            <a:normAutofit fontScale="85000" lnSpcReduction="10000"/>
          </a:bodyPr>
          <a:lstStyle/>
          <a:p>
            <a:r>
              <a:rPr lang="en-US" dirty="0"/>
              <a:t>A file is an abstract data type.</a:t>
            </a:r>
          </a:p>
          <a:p>
            <a:r>
              <a:rPr lang="en-US" dirty="0"/>
              <a:t> To define a file properly, we need to consider the operations that can be performed on files. </a:t>
            </a:r>
          </a:p>
          <a:p>
            <a:r>
              <a:rPr lang="en-US" dirty="0"/>
              <a:t>The operating system can provide system calls to create, write, read, reposition, delete, and truncate files.</a:t>
            </a:r>
          </a:p>
          <a:p>
            <a:r>
              <a:rPr lang="en-US" b="1" dirty="0"/>
              <a:t>Creating a file</a:t>
            </a:r>
            <a:r>
              <a:rPr lang="en-US" dirty="0"/>
              <a:t>. create a file.</a:t>
            </a:r>
          </a:p>
          <a:p>
            <a:r>
              <a:rPr lang="en-US" b="1" dirty="0"/>
              <a:t>Writing a file</a:t>
            </a:r>
            <a:r>
              <a:rPr lang="en-US" dirty="0"/>
              <a:t>. To write a file, we make a system call specifying both the name of the file and the information to be written to the file. </a:t>
            </a:r>
          </a:p>
          <a:p>
            <a:r>
              <a:rPr lang="en-US" dirty="0"/>
              <a:t>Given the name of the file, the system searches the directory to find the file’s location. </a:t>
            </a:r>
          </a:p>
          <a:p>
            <a:r>
              <a:rPr lang="en-US" dirty="0"/>
              <a:t>The system must keep a </a:t>
            </a:r>
            <a:r>
              <a:rPr lang="en-US" b="1" dirty="0"/>
              <a:t>write pointer </a:t>
            </a:r>
            <a:r>
              <a:rPr lang="en-US" dirty="0"/>
              <a:t>to the location in the file where the next write is to take place.</a:t>
            </a:r>
          </a:p>
          <a:p>
            <a:r>
              <a:rPr lang="en-US" b="1" dirty="0"/>
              <a:t>Reading a file</a:t>
            </a:r>
            <a:r>
              <a:rPr lang="en-US" dirty="0"/>
              <a:t>. To read from a file, we use a system call that specifies the name of the file and where (in memory) the next block of the file should be put. </a:t>
            </a:r>
          </a:p>
          <a:p>
            <a:r>
              <a:rPr lang="en-US" dirty="0"/>
              <a:t>Again, the directory is searched for the associated entry, and the system needs to keep a </a:t>
            </a:r>
            <a:r>
              <a:rPr lang="en-US" b="1" dirty="0"/>
              <a:t>read pointer </a:t>
            </a:r>
            <a:r>
              <a:rPr lang="en-US" dirty="0"/>
              <a:t>to the location in the file where the next read is to take place.</a:t>
            </a:r>
          </a:p>
          <a:p>
            <a:endParaRPr lang="en-US" dirty="0"/>
          </a:p>
          <a:p>
            <a:endParaRPr lang="en-US" dirty="0"/>
          </a:p>
        </p:txBody>
      </p:sp>
    </p:spTree>
    <p:extLst>
      <p:ext uri="{BB962C8B-B14F-4D97-AF65-F5344CB8AC3E}">
        <p14:creationId xmlns:p14="http://schemas.microsoft.com/office/powerpoint/2010/main" val="217269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476" y="157655"/>
            <a:ext cx="8799786" cy="797309"/>
          </a:xfrm>
        </p:spPr>
        <p:txBody>
          <a:bodyPr/>
          <a:lstStyle/>
          <a:p>
            <a:r>
              <a:rPr lang="en-US" b="1" dirty="0"/>
              <a:t>File Operations </a:t>
            </a:r>
            <a:r>
              <a:rPr lang="en-US" b="1" dirty="0" err="1"/>
              <a:t>contd</a:t>
            </a:r>
            <a:r>
              <a:rPr lang="en-US" b="1" dirty="0"/>
              <a:t>…….</a:t>
            </a:r>
            <a:endParaRPr lang="en-US" dirty="0"/>
          </a:p>
        </p:txBody>
      </p:sp>
      <p:sp>
        <p:nvSpPr>
          <p:cNvPr id="3" name="Content Placeholder 2"/>
          <p:cNvSpPr>
            <a:spLocks noGrp="1"/>
          </p:cNvSpPr>
          <p:nvPr>
            <p:ph idx="1"/>
          </p:nvPr>
        </p:nvSpPr>
        <p:spPr>
          <a:xfrm>
            <a:off x="178675" y="954964"/>
            <a:ext cx="12013325" cy="5698084"/>
          </a:xfrm>
        </p:spPr>
        <p:txBody>
          <a:bodyPr>
            <a:normAutofit/>
          </a:bodyPr>
          <a:lstStyle/>
          <a:p>
            <a:r>
              <a:rPr lang="en-US" b="1" dirty="0"/>
              <a:t>Repositioning within a file</a:t>
            </a:r>
            <a:r>
              <a:rPr lang="en-US" dirty="0"/>
              <a:t>. The directory is searched for the appropriate entry, and the current-file-position pointer is repositioned to a given value. </a:t>
            </a:r>
          </a:p>
          <a:p>
            <a:r>
              <a:rPr lang="en-US" dirty="0"/>
              <a:t>Repositioning within a file need not involve any actual I/O. </a:t>
            </a:r>
          </a:p>
          <a:p>
            <a:r>
              <a:rPr lang="en-US" dirty="0"/>
              <a:t>This file operation is also known as a file </a:t>
            </a:r>
            <a:r>
              <a:rPr lang="en-US" b="1" dirty="0"/>
              <a:t>seek</a:t>
            </a:r>
            <a:r>
              <a:rPr lang="en-US" dirty="0"/>
              <a:t>.</a:t>
            </a:r>
          </a:p>
          <a:p>
            <a:r>
              <a:rPr lang="en-US" b="1" dirty="0"/>
              <a:t>Deleting a file</a:t>
            </a:r>
            <a:r>
              <a:rPr lang="en-US" dirty="0"/>
              <a:t>. To delete a file, we search the directory for the named file. Having found the associated directory entry, we release all file space, so that it can be reused by other files, and erase the directory entry.</a:t>
            </a:r>
          </a:p>
          <a:p>
            <a:r>
              <a:rPr lang="en-US" b="1" dirty="0"/>
              <a:t>Truncating a file</a:t>
            </a:r>
            <a:r>
              <a:rPr lang="en-US" dirty="0"/>
              <a:t>. The user may want to erase the contents of a file but keep its attributes.</a:t>
            </a:r>
          </a:p>
          <a:p>
            <a:r>
              <a:rPr lang="en-US" dirty="0"/>
              <a:t>Rather than forcing the user to delete the file and then recreate it, this function allows all attributes to remain unchanged—except for file length—but lets the file be reset to length zero and its file space released.</a:t>
            </a:r>
          </a:p>
        </p:txBody>
      </p:sp>
    </p:spTree>
    <p:extLst>
      <p:ext uri="{BB962C8B-B14F-4D97-AF65-F5344CB8AC3E}">
        <p14:creationId xmlns:p14="http://schemas.microsoft.com/office/powerpoint/2010/main" val="114254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Types</a:t>
            </a:r>
            <a:br>
              <a:rPr lang="en-US" b="1" dirty="0"/>
            </a:br>
            <a:endParaRPr lang="en-US" b="1" dirty="0"/>
          </a:p>
        </p:txBody>
      </p:sp>
      <p:sp>
        <p:nvSpPr>
          <p:cNvPr id="3" name="Content Placeholder 2"/>
          <p:cNvSpPr>
            <a:spLocks noGrp="1"/>
          </p:cNvSpPr>
          <p:nvPr>
            <p:ph idx="1"/>
          </p:nvPr>
        </p:nvSpPr>
        <p:spPr>
          <a:xfrm>
            <a:off x="126123" y="1825625"/>
            <a:ext cx="11908221" cy="1874016"/>
          </a:xfrm>
        </p:spPr>
        <p:txBody>
          <a:bodyPr/>
          <a:lstStyle/>
          <a:p>
            <a:r>
              <a:rPr lang="en-US" dirty="0"/>
              <a:t>When we design a file system—indeed, an entire operating system—we always consider whether the operating system should recognize and support file types. </a:t>
            </a:r>
          </a:p>
          <a:p>
            <a:r>
              <a:rPr lang="en-US" dirty="0"/>
              <a:t>If an operating system recognizes the type of a file, it can then operate on the file in reasonable ways.</a:t>
            </a:r>
          </a:p>
          <a:p>
            <a:endParaRPr lang="en-US" dirty="0"/>
          </a:p>
        </p:txBody>
      </p:sp>
    </p:spTree>
    <p:extLst>
      <p:ext uri="{BB962C8B-B14F-4D97-AF65-F5344CB8AC3E}">
        <p14:creationId xmlns:p14="http://schemas.microsoft.com/office/powerpoint/2010/main" val="219986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6634" y="156292"/>
            <a:ext cx="11950263" cy="6701708"/>
          </a:xfrm>
          <a:prstGeom prst="rect">
            <a:avLst/>
          </a:prstGeom>
        </p:spPr>
      </p:pic>
    </p:spTree>
    <p:extLst>
      <p:ext uri="{BB962C8B-B14F-4D97-AF65-F5344CB8AC3E}">
        <p14:creationId xmlns:p14="http://schemas.microsoft.com/office/powerpoint/2010/main" val="959344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5425</Words>
  <Application>Microsoft Office PowerPoint</Application>
  <PresentationFormat>Widescreen</PresentationFormat>
  <Paragraphs>296</Paragraphs>
  <Slides>58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File Management</vt:lpstr>
      <vt:lpstr>Objectives</vt:lpstr>
      <vt:lpstr>File Concept </vt:lpstr>
      <vt:lpstr>File </vt:lpstr>
      <vt:lpstr>File Attributes</vt:lpstr>
      <vt:lpstr>File Operations</vt:lpstr>
      <vt:lpstr>File Operations contd…….</vt:lpstr>
      <vt:lpstr>File Types </vt:lpstr>
      <vt:lpstr>PowerPoint Presentation</vt:lpstr>
      <vt:lpstr>Access Methods </vt:lpstr>
      <vt:lpstr>Sequential Access </vt:lpstr>
      <vt:lpstr>Sequential Access </vt:lpstr>
      <vt:lpstr>Direct access or relative access</vt:lpstr>
      <vt:lpstr>Directory and Disk Structure</vt:lpstr>
      <vt:lpstr>Directory and Disk Structure</vt:lpstr>
      <vt:lpstr>PowerPoint Presentation</vt:lpstr>
      <vt:lpstr>Directory Overview </vt:lpstr>
      <vt:lpstr>Directory Overview</vt:lpstr>
      <vt:lpstr>Logical structure of a directory-Single Level Directory</vt:lpstr>
      <vt:lpstr>Logical structure of a directory-Single Level Directory</vt:lpstr>
      <vt:lpstr>Two-Level Directory</vt:lpstr>
      <vt:lpstr>Two-Level Directory</vt:lpstr>
      <vt:lpstr>Two-Level Directory</vt:lpstr>
      <vt:lpstr>Tree-Structured Directories</vt:lpstr>
      <vt:lpstr>PowerPoint Presentation</vt:lpstr>
      <vt:lpstr>File-System Mounting</vt:lpstr>
      <vt:lpstr>PowerPoint Presentation</vt:lpstr>
      <vt:lpstr>File Sharing</vt:lpstr>
      <vt:lpstr>Aspects of File Sharing</vt:lpstr>
      <vt:lpstr>Remote File Systems</vt:lpstr>
      <vt:lpstr>Remote File Systems-The Client–Server Model</vt:lpstr>
      <vt:lpstr>Remote File Systems-The Distributed Information Systems </vt:lpstr>
      <vt:lpstr>Protection </vt:lpstr>
      <vt:lpstr>Protection-Types of Access </vt:lpstr>
      <vt:lpstr>Protection-Access Control </vt:lpstr>
      <vt:lpstr>Protection-Access Control</vt:lpstr>
      <vt:lpstr>Example Protection-Access Control</vt:lpstr>
      <vt:lpstr>File systems Structure</vt:lpstr>
      <vt:lpstr>File systems Structure</vt:lpstr>
      <vt:lpstr>PowerPoint Presentation</vt:lpstr>
      <vt:lpstr>File-System Implementation</vt:lpstr>
      <vt:lpstr>File-System Implementation</vt:lpstr>
      <vt:lpstr>PowerPoint Presentation</vt:lpstr>
      <vt:lpstr>File-System Implementation</vt:lpstr>
      <vt:lpstr>File-System Implementation</vt:lpstr>
      <vt:lpstr>PowerPoint Presentation</vt:lpstr>
      <vt:lpstr>Directory Implementation</vt:lpstr>
      <vt:lpstr>Linear List </vt:lpstr>
      <vt:lpstr>Hash Table</vt:lpstr>
      <vt:lpstr>Allocation Methods </vt:lpstr>
      <vt:lpstr>. Contiguous Allocation </vt:lpstr>
      <vt:lpstr>. Contiguous Allocation </vt:lpstr>
      <vt:lpstr>. Contiguous Allocation </vt:lpstr>
      <vt:lpstr>Linked List Allocation </vt:lpstr>
      <vt:lpstr>Linked List Allocation </vt:lpstr>
      <vt:lpstr>Linked List Allocation </vt:lpstr>
      <vt:lpstr>Indexed Allocation</vt:lpstr>
      <vt:lpstr>Indexed Allocation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Diptee</dc:creator>
  <cp:lastModifiedBy>prashant walunj</cp:lastModifiedBy>
  <cp:revision>37</cp:revision>
  <dcterms:created xsi:type="dcterms:W3CDTF">2018-09-25T06:15:27Z</dcterms:created>
  <dcterms:modified xsi:type="dcterms:W3CDTF">2018-10-08T15:36:19Z</dcterms:modified>
</cp:coreProperties>
</file>