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ea7f1824f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6ea7f1824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15cbf633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815cbf633c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6ea7f1824f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6ea7f1824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6ea7f1824f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6ea7f1824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15cbf633c_2_1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15cbf633c_2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2"/>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1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03" name="Google Shape;103;p1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1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18" name="Google Shape;118;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1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2" name="Google Shape;42;p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8" name="Google Shape;48;p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5"/>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6"/>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6"/>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6"/>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1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ctrTitle"/>
          </p:nvPr>
        </p:nvSpPr>
        <p:spPr>
          <a:xfrm>
            <a:off x="1080685" y="256373"/>
            <a:ext cx="8840982" cy="246119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3200"/>
              <a:buFont typeface="Times New Roman"/>
              <a:buNone/>
            </a:pPr>
            <a:r>
              <a:rPr lang="en-IN" sz="3200" b="1">
                <a:solidFill>
                  <a:schemeClr val="dk1"/>
                </a:solidFill>
                <a:latin typeface="Times New Roman"/>
                <a:ea typeface="Times New Roman"/>
                <a:cs typeface="Times New Roman"/>
                <a:sym typeface="Times New Roman"/>
              </a:rPr>
              <a:t>Implementation of Wireless Sensor</a:t>
            </a:r>
            <a:br>
              <a:rPr lang="en-IN" sz="3200" b="1">
                <a:solidFill>
                  <a:schemeClr val="dk1"/>
                </a:solidFill>
                <a:latin typeface="Times New Roman"/>
                <a:ea typeface="Times New Roman"/>
                <a:cs typeface="Times New Roman"/>
                <a:sym typeface="Times New Roman"/>
              </a:rPr>
            </a:br>
            <a:r>
              <a:rPr lang="en-IN" sz="3200" b="1">
                <a:solidFill>
                  <a:schemeClr val="dk1"/>
                </a:solidFill>
                <a:latin typeface="Times New Roman"/>
                <a:ea typeface="Times New Roman"/>
                <a:cs typeface="Times New Roman"/>
                <a:sym typeface="Times New Roman"/>
              </a:rPr>
              <a:t>Network for soil NPK analysis using</a:t>
            </a:r>
            <a:br>
              <a:rPr lang="en-IN" sz="3200" b="1">
                <a:solidFill>
                  <a:schemeClr val="dk1"/>
                </a:solidFill>
                <a:latin typeface="Times New Roman"/>
                <a:ea typeface="Times New Roman"/>
                <a:cs typeface="Times New Roman"/>
                <a:sym typeface="Times New Roman"/>
              </a:rPr>
            </a:br>
            <a:r>
              <a:rPr lang="en-IN" sz="3200" b="1">
                <a:solidFill>
                  <a:schemeClr val="dk1"/>
                </a:solidFill>
                <a:latin typeface="Times New Roman"/>
                <a:ea typeface="Times New Roman"/>
                <a:cs typeface="Times New Roman"/>
                <a:sym typeface="Times New Roman"/>
              </a:rPr>
              <a:t>Cubic Spline Method</a:t>
            </a:r>
            <a:endParaRPr sz="3200" b="1">
              <a:solidFill>
                <a:schemeClr val="dk1"/>
              </a:solidFill>
              <a:latin typeface="Times New Roman"/>
              <a:ea typeface="Times New Roman"/>
              <a:cs typeface="Times New Roman"/>
              <a:sym typeface="Times New Roman"/>
            </a:endParaRPr>
          </a:p>
        </p:txBody>
      </p:sp>
      <p:sp>
        <p:nvSpPr>
          <p:cNvPr id="144" name="Google Shape;144;p18"/>
          <p:cNvSpPr txBox="1">
            <a:spLocks noGrp="1"/>
          </p:cNvSpPr>
          <p:nvPr>
            <p:ph type="subTitle" idx="1"/>
          </p:nvPr>
        </p:nvSpPr>
        <p:spPr>
          <a:xfrm>
            <a:off x="293564" y="3837187"/>
            <a:ext cx="9388821" cy="236705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IN" sz="2000">
                <a:solidFill>
                  <a:schemeClr val="dk1"/>
                </a:solidFill>
                <a:latin typeface="Times New Roman"/>
                <a:ea typeface="Times New Roman"/>
                <a:cs typeface="Times New Roman"/>
                <a:sym typeface="Times New Roman"/>
              </a:rPr>
              <a:t>Present By- </a:t>
            </a:r>
            <a:endParaRPr/>
          </a:p>
          <a:p>
            <a:pPr marL="0" lvl="0" indent="0" algn="l" rtl="0">
              <a:spcBef>
                <a:spcPts val="1000"/>
              </a:spcBef>
              <a:spcAft>
                <a:spcPts val="0"/>
              </a:spcAft>
              <a:buSzPts val="1600"/>
              <a:buNone/>
            </a:pPr>
            <a:r>
              <a:rPr lang="en-IN" sz="2000">
                <a:solidFill>
                  <a:schemeClr val="dk1"/>
                </a:solidFill>
                <a:latin typeface="Times New Roman"/>
                <a:ea typeface="Times New Roman"/>
                <a:cs typeface="Times New Roman"/>
                <a:sym typeface="Times New Roman"/>
              </a:rPr>
              <a:t>1.Arjun Yachwad(B194032)</a:t>
            </a:r>
            <a:endParaRPr/>
          </a:p>
          <a:p>
            <a:pPr marL="0" lvl="0" indent="0" algn="l" rtl="0">
              <a:spcBef>
                <a:spcPts val="1000"/>
              </a:spcBef>
              <a:spcAft>
                <a:spcPts val="0"/>
              </a:spcAft>
              <a:buSzPts val="1600"/>
              <a:buNone/>
            </a:pPr>
            <a:r>
              <a:rPr lang="en-IN" sz="2000">
                <a:solidFill>
                  <a:schemeClr val="dk1"/>
                </a:solidFill>
                <a:latin typeface="Times New Roman"/>
                <a:ea typeface="Times New Roman"/>
                <a:cs typeface="Times New Roman"/>
                <a:sym typeface="Times New Roman"/>
              </a:rPr>
              <a:t>2.Prashant Walunj(B194158)</a:t>
            </a:r>
            <a:endParaRPr/>
          </a:p>
          <a:p>
            <a:pPr marL="0" lvl="0" indent="0" algn="l" rtl="0">
              <a:spcBef>
                <a:spcPts val="1000"/>
              </a:spcBef>
              <a:spcAft>
                <a:spcPts val="0"/>
              </a:spcAft>
              <a:buSzPts val="1600"/>
              <a:buNone/>
            </a:pPr>
            <a:r>
              <a:rPr lang="en-IN" sz="2000">
                <a:solidFill>
                  <a:schemeClr val="dk1"/>
                </a:solidFill>
                <a:latin typeface="Times New Roman"/>
                <a:ea typeface="Times New Roman"/>
                <a:cs typeface="Times New Roman"/>
                <a:sym typeface="Times New Roman"/>
              </a:rPr>
              <a:t>3.Mangesh Gund(B194048)</a:t>
            </a:r>
            <a:endParaRPr/>
          </a:p>
          <a:p>
            <a:pPr marL="0" lvl="0" indent="0" algn="l" rtl="0">
              <a:spcBef>
                <a:spcPts val="1000"/>
              </a:spcBef>
              <a:spcAft>
                <a:spcPts val="0"/>
              </a:spcAft>
              <a:buSzPts val="1600"/>
              <a:buNone/>
            </a:pPr>
            <a:r>
              <a:rPr lang="en-IN" sz="2000">
                <a:solidFill>
                  <a:schemeClr val="dk1"/>
                </a:solidFill>
                <a:latin typeface="Times New Roman"/>
                <a:ea typeface="Times New Roman"/>
                <a:cs typeface="Times New Roman"/>
                <a:sym typeface="Times New Roman"/>
              </a:rPr>
              <a:t>4.Chaitanya Barsawade(B198040)</a:t>
            </a:r>
            <a:endParaRPr/>
          </a:p>
        </p:txBody>
      </p:sp>
      <p:sp>
        <p:nvSpPr>
          <p:cNvPr id="145" name="Google Shape;145;p18"/>
          <p:cNvSpPr txBox="1"/>
          <p:nvPr/>
        </p:nvSpPr>
        <p:spPr>
          <a:xfrm flipH="1">
            <a:off x="7081697" y="3873651"/>
            <a:ext cx="2999322"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000" b="0" i="0" u="none" strike="noStrike" cap="none">
                <a:solidFill>
                  <a:schemeClr val="dk1"/>
                </a:solidFill>
                <a:latin typeface="Times New Roman"/>
                <a:ea typeface="Times New Roman"/>
                <a:cs typeface="Times New Roman"/>
                <a:sym typeface="Times New Roman"/>
              </a:rPr>
              <a:t>Guide By</a:t>
            </a:r>
            <a:endParaRPr/>
          </a:p>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Prof. Santosh Warpe</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600"/>
              <a:buFont typeface="Times New Roman"/>
              <a:buNone/>
            </a:pPr>
            <a:r>
              <a:rPr lang="en-IN" b="1">
                <a:solidFill>
                  <a:schemeClr val="dk1"/>
                </a:solidFill>
                <a:latin typeface="Times New Roman"/>
                <a:ea typeface="Times New Roman"/>
                <a:cs typeface="Times New Roman"/>
                <a:sym typeface="Times New Roman"/>
              </a:rPr>
              <a:t>Project Results</a:t>
            </a:r>
            <a:endParaRPr/>
          </a:p>
        </p:txBody>
      </p:sp>
      <p:sp>
        <p:nvSpPr>
          <p:cNvPr id="200" name="Google Shape;200;p27"/>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40"/>
              <a:buChar char="►"/>
            </a:pPr>
            <a:r>
              <a:rPr lang="en-IN">
                <a:latin typeface="Times New Roman"/>
                <a:ea typeface="Times New Roman"/>
                <a:cs typeface="Times New Roman"/>
                <a:sym typeface="Times New Roman"/>
              </a:rPr>
              <a:t>We are Providing the basis for calculating the required fertilizing of each crop</a:t>
            </a:r>
            <a:endParaRPr/>
          </a:p>
          <a:p>
            <a:pPr marL="342900" lvl="0" indent="-342900" algn="l" rtl="0">
              <a:spcBef>
                <a:spcPts val="1000"/>
              </a:spcBef>
              <a:spcAft>
                <a:spcPts val="0"/>
              </a:spcAft>
              <a:buSzPts val="1440"/>
              <a:buChar char="►"/>
            </a:pPr>
            <a:r>
              <a:rPr lang="en-IN">
                <a:latin typeface="Times New Roman"/>
                <a:ea typeface="Times New Roman"/>
                <a:cs typeface="Times New Roman"/>
                <a:sym typeface="Times New Roman"/>
              </a:rPr>
              <a:t>Evaluating the status (supply) of each nutrient element and simultaneously determine the compensation plan (nutrient management).</a:t>
            </a:r>
            <a:endParaRPr/>
          </a:p>
          <a:p>
            <a:pPr marL="342900" lvl="0" indent="-342900" algn="l" rtl="0">
              <a:spcBef>
                <a:spcPts val="1000"/>
              </a:spcBef>
              <a:spcAft>
                <a:spcPts val="0"/>
              </a:spcAft>
              <a:buSzPts val="1440"/>
              <a:buChar char="►"/>
            </a:pPr>
            <a:r>
              <a:rPr lang="en-IN">
                <a:latin typeface="Times New Roman"/>
                <a:ea typeface="Times New Roman"/>
                <a:cs typeface="Times New Roman"/>
                <a:sym typeface="Times New Roman"/>
              </a:rPr>
              <a:t>Providing accurate and timely diagnosis of soil fertility related problems and enables to take decision on proper nutrient management strategy.</a:t>
            </a:r>
            <a:endParaRPr/>
          </a:p>
          <a:p>
            <a:pPr marL="342900" lvl="0" indent="-342900" algn="l" rtl="0">
              <a:spcBef>
                <a:spcPts val="1000"/>
              </a:spcBef>
              <a:spcAft>
                <a:spcPts val="0"/>
              </a:spcAft>
              <a:buSzPts val="1440"/>
              <a:buChar char="►"/>
            </a:pPr>
            <a:r>
              <a:rPr lang="en-IN">
                <a:latin typeface="Times New Roman"/>
                <a:ea typeface="Times New Roman"/>
                <a:cs typeface="Times New Roman"/>
                <a:sym typeface="Times New Roman"/>
              </a:rPr>
              <a:t>Determining the level of availability of nutrients or the need for its introduction</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IN" sz="4800">
                <a:latin typeface="Times New Roman"/>
                <a:ea typeface="Times New Roman"/>
                <a:cs typeface="Times New Roman"/>
                <a:sym typeface="Times New Roman"/>
              </a:rPr>
              <a:t>Conclusion</a:t>
            </a:r>
            <a:endParaRPr sz="4800">
              <a:latin typeface="Times New Roman"/>
              <a:ea typeface="Times New Roman"/>
              <a:cs typeface="Times New Roman"/>
              <a:sym typeface="Times New Roman"/>
            </a:endParaRPr>
          </a:p>
        </p:txBody>
      </p:sp>
      <p:sp>
        <p:nvSpPr>
          <p:cNvPr id="206" name="Google Shape;206;p2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p>
            <a:pPr marL="89999" lvl="0" indent="0" algn="just" rtl="0">
              <a:spcBef>
                <a:spcPts val="0"/>
              </a:spcBef>
              <a:spcAft>
                <a:spcPts val="0"/>
              </a:spcAft>
              <a:buClr>
                <a:schemeClr val="dk1"/>
              </a:buClr>
              <a:buSzPts val="1100"/>
              <a:buFont typeface="Arial"/>
              <a:buNone/>
            </a:pPr>
            <a:r>
              <a:rPr lang="en-IN" sz="2400">
                <a:latin typeface="Times New Roman"/>
                <a:ea typeface="Times New Roman"/>
                <a:cs typeface="Times New Roman"/>
                <a:sym typeface="Times New Roman"/>
              </a:rPr>
              <a:t>Using this project user can monitor ﬁeld data from remote location.Technology in agriculture helps to improve the crop yield as well as it reduces the labor cost and time. Using Wireless Sensor Network we can make optimum use of resources and get maximum proﬁt.</a:t>
            </a:r>
            <a:endParaRPr sz="2400">
              <a:latin typeface="Times New Roman"/>
              <a:ea typeface="Times New Roman"/>
              <a:cs typeface="Times New Roman"/>
              <a:sym typeface="Times New Roman"/>
            </a:endParaRPr>
          </a:p>
          <a:p>
            <a:pPr marL="342900" lvl="0" indent="-251459" algn="l" rtl="0">
              <a:spcBef>
                <a:spcPts val="0"/>
              </a:spcBef>
              <a:spcAft>
                <a:spcPts val="0"/>
              </a:spcAft>
              <a:buClr>
                <a:schemeClr val="dk1"/>
              </a:buClr>
              <a:buSzPts val="1100"/>
              <a:buFont typeface="Arial"/>
              <a:buNone/>
            </a:pPr>
            <a:endParaRPr/>
          </a:p>
          <a:p>
            <a:pPr marL="342900" lvl="0" indent="-251459" algn="l" rtl="0">
              <a:spcBef>
                <a:spcPts val="0"/>
              </a:spcBef>
              <a:spcAft>
                <a:spcPts val="0"/>
              </a:spcAft>
              <a:buSzPts val="144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9"/>
          <p:cNvSpPr txBox="1">
            <a:spLocks noGrp="1"/>
          </p:cNvSpPr>
          <p:nvPr>
            <p:ph type="title"/>
          </p:nvPr>
        </p:nvSpPr>
        <p:spPr>
          <a:xfrm>
            <a:off x="702434" y="396075"/>
            <a:ext cx="8596800" cy="132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sz="4800">
                <a:latin typeface="Times New Roman"/>
                <a:ea typeface="Times New Roman"/>
                <a:cs typeface="Times New Roman"/>
                <a:sym typeface="Times New Roman"/>
              </a:rPr>
              <a:t>References	</a:t>
            </a:r>
            <a:endParaRPr sz="4800">
              <a:latin typeface="Times New Roman"/>
              <a:ea typeface="Times New Roman"/>
              <a:cs typeface="Times New Roman"/>
              <a:sym typeface="Times New Roman"/>
            </a:endParaRPr>
          </a:p>
        </p:txBody>
      </p:sp>
      <p:sp>
        <p:nvSpPr>
          <p:cNvPr id="212" name="Google Shape;212;p29"/>
          <p:cNvSpPr txBox="1">
            <a:spLocks noGrp="1"/>
          </p:cNvSpPr>
          <p:nvPr>
            <p:ph type="body" idx="1"/>
          </p:nvPr>
        </p:nvSpPr>
        <p:spPr>
          <a:xfrm>
            <a:off x="702425" y="737275"/>
            <a:ext cx="9445500" cy="52470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IN">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marL="457200" marR="431800" lvl="0" indent="-228600" algn="just" rtl="0">
              <a:lnSpc>
                <a:spcPct val="115000"/>
              </a:lnSpc>
              <a:spcBef>
                <a:spcPts val="800"/>
              </a:spcBef>
              <a:spcAft>
                <a:spcPts val="0"/>
              </a:spcAft>
              <a:buNone/>
            </a:pPr>
            <a:r>
              <a:rPr lang="en-IN">
                <a:solidFill>
                  <a:schemeClr val="dk1"/>
                </a:solidFill>
                <a:latin typeface="Arial"/>
                <a:ea typeface="Arial"/>
                <a:cs typeface="Arial"/>
                <a:sym typeface="Arial"/>
              </a:rPr>
              <a:t>1.      Arpit Rawankar ; Mayurkumar Nanda ; Hemant Jadhav ; Prem Lotekar ; Rahul Pawar ; Libin Sibichan ; Akshay Pangare. Real-Time Monitoring of Soil Nutrient Analysis using WSN.Detection of N, P, K fertilizers in agricultural soil with NIR laser absorption technique. 3rd International Conference on Microwave and Photonics (ICMAP) Year: 2018.</a:t>
            </a:r>
            <a:endParaRPr>
              <a:solidFill>
                <a:schemeClr val="dk1"/>
              </a:solidFill>
              <a:latin typeface="Arial"/>
              <a:ea typeface="Arial"/>
              <a:cs typeface="Arial"/>
              <a:sym typeface="Arial"/>
            </a:endParaRPr>
          </a:p>
          <a:p>
            <a:pPr marL="457200" marR="431800" lvl="0" indent="-228600" algn="just" rtl="0">
              <a:lnSpc>
                <a:spcPct val="115000"/>
              </a:lnSpc>
              <a:spcBef>
                <a:spcPts val="0"/>
              </a:spcBef>
              <a:spcAft>
                <a:spcPts val="0"/>
              </a:spcAft>
              <a:buClr>
                <a:schemeClr val="dk1"/>
              </a:buClr>
              <a:buSzPts val="1100"/>
              <a:buFont typeface="Arial"/>
              <a:buNone/>
            </a:pPr>
            <a:r>
              <a:rPr lang="en-IN">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marL="457200" marR="431800" lvl="0" indent="-228600" algn="just" rtl="0">
              <a:lnSpc>
                <a:spcPct val="115000"/>
              </a:lnSpc>
              <a:spcBef>
                <a:spcPts val="0"/>
              </a:spcBef>
              <a:spcAft>
                <a:spcPts val="0"/>
              </a:spcAft>
              <a:buClr>
                <a:schemeClr val="dk1"/>
              </a:buClr>
              <a:buSzPts val="1100"/>
              <a:buFont typeface="Arial"/>
              <a:buNone/>
            </a:pPr>
            <a:r>
              <a:rPr lang="en-IN">
                <a:solidFill>
                  <a:schemeClr val="dk1"/>
                </a:solidFill>
                <a:latin typeface="Arial"/>
                <a:ea typeface="Arial"/>
                <a:cs typeface="Arial"/>
                <a:sym typeface="Arial"/>
              </a:rPr>
              <a:t>2.     Victor Grimblatt, Guillaume Ferre, Francois Rivet, Christophe Jego, Nicolas Vergara “Precision agriculture for small to medium size farmers - An IoT approach”,(IEEE) Year: 2019. </a:t>
            </a:r>
            <a:endParaRPr>
              <a:solidFill>
                <a:schemeClr val="dk1"/>
              </a:solidFill>
              <a:latin typeface="Arial"/>
              <a:ea typeface="Arial"/>
              <a:cs typeface="Arial"/>
              <a:sym typeface="Arial"/>
            </a:endParaRPr>
          </a:p>
          <a:p>
            <a:pPr marL="457200" lvl="0" indent="-228600" algn="just" rtl="0">
              <a:lnSpc>
                <a:spcPct val="115000"/>
              </a:lnSpc>
              <a:spcBef>
                <a:spcPts val="1200"/>
              </a:spcBef>
              <a:spcAft>
                <a:spcPts val="0"/>
              </a:spcAft>
              <a:buClr>
                <a:schemeClr val="dk1"/>
              </a:buClr>
              <a:buSzPts val="1100"/>
              <a:buFont typeface="Arial"/>
              <a:buNone/>
            </a:pPr>
            <a:r>
              <a:rPr lang="en-IN">
                <a:solidFill>
                  <a:schemeClr val="dk1"/>
                </a:solidFill>
                <a:latin typeface="Arial"/>
                <a:ea typeface="Arial"/>
                <a:cs typeface="Arial"/>
                <a:sym typeface="Arial"/>
              </a:rPr>
              <a:t>3. 	Koppisetti Giridhar, C. Anbuananth, N. Krishnaraj,”Research on Various Routing Techniques in Wireless Ad-hoc Networks”(IEEE), Year: 2019. </a:t>
            </a:r>
            <a:endParaRPr>
              <a:solidFill>
                <a:schemeClr val="dk1"/>
              </a:solidFill>
              <a:latin typeface="Arial"/>
              <a:ea typeface="Arial"/>
              <a:cs typeface="Arial"/>
              <a:sym typeface="Arial"/>
            </a:endParaRPr>
          </a:p>
          <a:p>
            <a:pPr marL="457200" lvl="0" indent="-228600" algn="just" rtl="0">
              <a:lnSpc>
                <a:spcPct val="115000"/>
              </a:lnSpc>
              <a:spcBef>
                <a:spcPts val="1200"/>
              </a:spcBef>
              <a:spcAft>
                <a:spcPts val="0"/>
              </a:spcAft>
              <a:buClr>
                <a:schemeClr val="dk1"/>
              </a:buClr>
              <a:buSzPts val="1100"/>
              <a:buFont typeface="Arial"/>
              <a:buNone/>
            </a:pPr>
            <a:r>
              <a:rPr lang="en-IN">
                <a:solidFill>
                  <a:schemeClr val="dk1"/>
                </a:solidFill>
                <a:latin typeface="Arial"/>
                <a:ea typeface="Arial"/>
                <a:cs typeface="Arial"/>
                <a:sym typeface="Arial"/>
              </a:rPr>
              <a:t>4.	Marianah Masrie*, Ahmad Zahid Mohd Rosli, Rosidah Sam, Zuriati Janin and Mohd Khairi Nordin, “Integrated optical sensor for NPK Nutrient of Soil detection”  8-30 November 2018. </a:t>
            </a:r>
            <a:endParaRPr>
              <a:solidFill>
                <a:schemeClr val="dk1"/>
              </a:solidFill>
              <a:latin typeface="Arial"/>
              <a:ea typeface="Arial"/>
              <a:cs typeface="Arial"/>
              <a:sym typeface="Arial"/>
            </a:endParaRPr>
          </a:p>
          <a:p>
            <a:pPr marL="457200" lvl="0" indent="-228600" algn="just" rtl="0">
              <a:lnSpc>
                <a:spcPct val="115000"/>
              </a:lnSpc>
              <a:spcBef>
                <a:spcPts val="1200"/>
              </a:spcBef>
              <a:spcAft>
                <a:spcPts val="0"/>
              </a:spcAft>
              <a:buClr>
                <a:schemeClr val="dk1"/>
              </a:buClr>
              <a:buSzPts val="1100"/>
              <a:buFont typeface="Arial"/>
              <a:buNone/>
            </a:pPr>
            <a:r>
              <a:rPr lang="en-IN">
                <a:solidFill>
                  <a:schemeClr val="dk1"/>
                </a:solidFill>
                <a:latin typeface="Arial"/>
                <a:ea typeface="Arial"/>
                <a:cs typeface="Arial"/>
                <a:sym typeface="Arial"/>
              </a:rPr>
              <a:t>5.	R.Sindhuja,B.Krithiga,”Soil Nutrient Identification Using Arduino”,(AJAST),Year:2018</a:t>
            </a:r>
            <a:endParaRPr>
              <a:solidFill>
                <a:schemeClr val="dk1"/>
              </a:solidFill>
              <a:latin typeface="Arial"/>
              <a:ea typeface="Arial"/>
              <a:cs typeface="Arial"/>
              <a:sym typeface="Arial"/>
            </a:endParaRPr>
          </a:p>
          <a:p>
            <a:pPr marL="0" lvl="0" indent="0" algn="l" rtl="0">
              <a:spcBef>
                <a:spcPts val="120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txBox="1"/>
          <p:nvPr/>
        </p:nvSpPr>
        <p:spPr>
          <a:xfrm>
            <a:off x="1375064" y="2556163"/>
            <a:ext cx="8219209"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9600" b="1">
                <a:solidFill>
                  <a:schemeClr val="dk1"/>
                </a:solidFill>
                <a:latin typeface="Algerian"/>
                <a:ea typeface="Algerian"/>
                <a:cs typeface="Algerian"/>
                <a:sym typeface="Algeri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title"/>
          </p:nvPr>
        </p:nvSpPr>
        <p:spPr>
          <a:xfrm>
            <a:off x="796604" y="839789"/>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4000"/>
              <a:buFont typeface="Times New Roman"/>
              <a:buNone/>
            </a:pPr>
            <a:r>
              <a:rPr lang="en-IN" sz="4000">
                <a:latin typeface="Times New Roman"/>
                <a:ea typeface="Times New Roman"/>
                <a:cs typeface="Times New Roman"/>
                <a:sym typeface="Times New Roman"/>
              </a:rPr>
              <a:t>Content</a:t>
            </a:r>
            <a:endParaRPr/>
          </a:p>
        </p:txBody>
      </p:sp>
      <p:sp>
        <p:nvSpPr>
          <p:cNvPr id="151" name="Google Shape;151;p19"/>
          <p:cNvSpPr txBox="1">
            <a:spLocks noGrp="1"/>
          </p:cNvSpPr>
          <p:nvPr>
            <p:ph type="body" idx="1"/>
          </p:nvPr>
        </p:nvSpPr>
        <p:spPr>
          <a:xfrm>
            <a:off x="685286" y="1683511"/>
            <a:ext cx="8596668" cy="3880773"/>
          </a:xfrm>
          <a:prstGeom prst="rect">
            <a:avLst/>
          </a:prstGeom>
          <a:noFill/>
          <a:ln>
            <a:noFill/>
          </a:ln>
        </p:spPr>
        <p:txBody>
          <a:bodyPr spcFirstLastPara="1" wrap="square" lIns="91425" tIns="45700" rIns="91425" bIns="45700" anchor="t" anchorCtr="0">
            <a:noAutofit/>
          </a:bodyPr>
          <a:lstStyle/>
          <a:p>
            <a:pPr marL="342900" lvl="0" indent="-265176" algn="l" rtl="0">
              <a:lnSpc>
                <a:spcPct val="80000"/>
              </a:lnSpc>
              <a:spcBef>
                <a:spcPts val="0"/>
              </a:spcBef>
              <a:spcAft>
                <a:spcPts val="0"/>
              </a:spcAft>
              <a:buSzPts val="1224"/>
              <a:buNone/>
            </a:pPr>
            <a:endParaRPr sz="1530" b="1">
              <a:latin typeface="Times New Roman"/>
              <a:ea typeface="Times New Roman"/>
              <a:cs typeface="Times New Roman"/>
              <a:sym typeface="Times New Roman"/>
            </a:endParaRPr>
          </a:p>
          <a:p>
            <a:pPr marL="342900" lvl="0" indent="-342900" algn="l" rtl="0">
              <a:lnSpc>
                <a:spcPct val="80000"/>
              </a:lnSpc>
              <a:spcBef>
                <a:spcPts val="1000"/>
              </a:spcBef>
              <a:spcAft>
                <a:spcPts val="0"/>
              </a:spcAft>
              <a:buSzPts val="1224"/>
              <a:buChar char="►"/>
            </a:pPr>
            <a:r>
              <a:rPr lang="en-IN" sz="1530" b="1">
                <a:latin typeface="Times New Roman"/>
                <a:ea typeface="Times New Roman"/>
                <a:cs typeface="Times New Roman"/>
                <a:sym typeface="Times New Roman"/>
              </a:rPr>
              <a:t>Introduction</a:t>
            </a:r>
            <a:endParaRPr/>
          </a:p>
          <a:p>
            <a:pPr marL="342900" lvl="0" indent="-342900" algn="l" rtl="0">
              <a:lnSpc>
                <a:spcPct val="80000"/>
              </a:lnSpc>
              <a:spcBef>
                <a:spcPts val="1000"/>
              </a:spcBef>
              <a:spcAft>
                <a:spcPts val="0"/>
              </a:spcAft>
              <a:buSzPts val="1224"/>
              <a:buChar char="►"/>
            </a:pPr>
            <a:r>
              <a:rPr lang="en-IN" sz="1530" b="1">
                <a:latin typeface="Times New Roman"/>
                <a:ea typeface="Times New Roman"/>
                <a:cs typeface="Times New Roman"/>
                <a:sym typeface="Times New Roman"/>
              </a:rPr>
              <a:t>Aim &amp; Objectives</a:t>
            </a:r>
            <a:endParaRPr/>
          </a:p>
          <a:p>
            <a:pPr marL="342900" lvl="0" indent="-354076" algn="l" rtl="0">
              <a:lnSpc>
                <a:spcPct val="80000"/>
              </a:lnSpc>
              <a:spcBef>
                <a:spcPts val="1000"/>
              </a:spcBef>
              <a:spcAft>
                <a:spcPts val="0"/>
              </a:spcAft>
              <a:buSzPts val="1400"/>
              <a:buFont typeface="Times New Roman"/>
              <a:buChar char="►"/>
            </a:pPr>
            <a:r>
              <a:rPr lang="en-IN" sz="1400" b="1">
                <a:latin typeface="Times New Roman"/>
                <a:ea typeface="Times New Roman"/>
                <a:cs typeface="Times New Roman"/>
                <a:sym typeface="Times New Roman"/>
              </a:rPr>
              <a:t>Problem statement</a:t>
            </a:r>
            <a:endParaRPr sz="1400" b="1">
              <a:latin typeface="Times New Roman"/>
              <a:ea typeface="Times New Roman"/>
              <a:cs typeface="Times New Roman"/>
              <a:sym typeface="Times New Roman"/>
            </a:endParaRPr>
          </a:p>
          <a:p>
            <a:pPr marL="342900" lvl="0" indent="-342900" algn="l" rtl="0">
              <a:lnSpc>
                <a:spcPct val="80000"/>
              </a:lnSpc>
              <a:spcBef>
                <a:spcPts val="1000"/>
              </a:spcBef>
              <a:spcAft>
                <a:spcPts val="0"/>
              </a:spcAft>
              <a:buSzPts val="1224"/>
              <a:buChar char="►"/>
            </a:pPr>
            <a:r>
              <a:rPr lang="en-IN" sz="1530" b="1">
                <a:latin typeface="Times New Roman"/>
                <a:ea typeface="Times New Roman"/>
                <a:cs typeface="Times New Roman"/>
                <a:sym typeface="Times New Roman"/>
              </a:rPr>
              <a:t>System Architecture</a:t>
            </a:r>
            <a:endParaRPr/>
          </a:p>
          <a:p>
            <a:pPr marL="342900" lvl="0" indent="-342900" algn="l" rtl="0">
              <a:lnSpc>
                <a:spcPct val="80000"/>
              </a:lnSpc>
              <a:spcBef>
                <a:spcPts val="1000"/>
              </a:spcBef>
              <a:spcAft>
                <a:spcPts val="0"/>
              </a:spcAft>
              <a:buSzPts val="1224"/>
              <a:buChar char="►"/>
            </a:pPr>
            <a:r>
              <a:rPr lang="en-IN" sz="1530" b="1">
                <a:latin typeface="Times New Roman"/>
                <a:ea typeface="Times New Roman"/>
                <a:cs typeface="Times New Roman"/>
                <a:sym typeface="Times New Roman"/>
              </a:rPr>
              <a:t>Modules &amp; its implementation</a:t>
            </a:r>
            <a:endParaRPr/>
          </a:p>
          <a:p>
            <a:pPr marL="342900" lvl="0" indent="-342900" algn="l" rtl="0">
              <a:lnSpc>
                <a:spcPct val="80000"/>
              </a:lnSpc>
              <a:spcBef>
                <a:spcPts val="1000"/>
              </a:spcBef>
              <a:spcAft>
                <a:spcPts val="0"/>
              </a:spcAft>
              <a:buSzPts val="1224"/>
              <a:buChar char="►"/>
            </a:pPr>
            <a:r>
              <a:rPr lang="en-IN" sz="1530" b="1">
                <a:latin typeface="Times New Roman"/>
                <a:ea typeface="Times New Roman"/>
                <a:cs typeface="Times New Roman"/>
                <a:sym typeface="Times New Roman"/>
              </a:rPr>
              <a:t>Project Results</a:t>
            </a:r>
            <a:endParaRPr/>
          </a:p>
          <a:p>
            <a:pPr marL="342900" lvl="0" indent="-342900" algn="l" rtl="0">
              <a:lnSpc>
                <a:spcPct val="80000"/>
              </a:lnSpc>
              <a:spcBef>
                <a:spcPts val="1000"/>
              </a:spcBef>
              <a:spcAft>
                <a:spcPts val="0"/>
              </a:spcAft>
              <a:buSzPts val="1224"/>
              <a:buChar char="►"/>
            </a:pPr>
            <a:r>
              <a:rPr lang="en-IN" sz="1530" b="1">
                <a:latin typeface="Times New Roman"/>
                <a:ea typeface="Times New Roman"/>
                <a:cs typeface="Times New Roman"/>
                <a:sym typeface="Times New Roman"/>
              </a:rPr>
              <a:t>Conclusion</a:t>
            </a:r>
            <a:endParaRPr sz="1530" b="1">
              <a:latin typeface="Times New Roman"/>
              <a:ea typeface="Times New Roman"/>
              <a:cs typeface="Times New Roman"/>
              <a:sym typeface="Times New Roman"/>
            </a:endParaRPr>
          </a:p>
          <a:p>
            <a:pPr marL="342900" lvl="0" indent="-362331" algn="l" rtl="0">
              <a:lnSpc>
                <a:spcPct val="80000"/>
              </a:lnSpc>
              <a:spcBef>
                <a:spcPts val="1000"/>
              </a:spcBef>
              <a:spcAft>
                <a:spcPts val="0"/>
              </a:spcAft>
              <a:buSzPts val="1530"/>
              <a:buFont typeface="Times New Roman"/>
              <a:buChar char="►"/>
            </a:pPr>
            <a:r>
              <a:rPr lang="en-IN" sz="1530" b="1">
                <a:latin typeface="Times New Roman"/>
                <a:ea typeface="Times New Roman"/>
                <a:cs typeface="Times New Roman"/>
                <a:sym typeface="Times New Roman"/>
              </a:rPr>
              <a:t>References</a:t>
            </a:r>
            <a:endParaRPr sz="1530" b="1">
              <a:latin typeface="Times New Roman"/>
              <a:ea typeface="Times New Roman"/>
              <a:cs typeface="Times New Roman"/>
              <a:sym typeface="Times New Roman"/>
            </a:endParaRPr>
          </a:p>
          <a:p>
            <a:pPr marL="342900" lvl="0" indent="-265176" algn="l" rtl="0">
              <a:lnSpc>
                <a:spcPct val="80000"/>
              </a:lnSpc>
              <a:spcBef>
                <a:spcPts val="1000"/>
              </a:spcBef>
              <a:spcAft>
                <a:spcPts val="0"/>
              </a:spcAft>
              <a:buSzPts val="1224"/>
              <a:buNone/>
            </a:pPr>
            <a:endParaRPr sz="153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600"/>
              <a:buFont typeface="Times New Roman"/>
              <a:buNone/>
            </a:pPr>
            <a:r>
              <a:rPr lang="en-IN" b="1">
                <a:solidFill>
                  <a:schemeClr val="dk1"/>
                </a:solidFill>
                <a:latin typeface="Times New Roman"/>
                <a:ea typeface="Times New Roman"/>
                <a:cs typeface="Times New Roman"/>
                <a:sym typeface="Times New Roman"/>
              </a:rPr>
              <a:t>Problem Statement</a:t>
            </a:r>
            <a:endParaRPr/>
          </a:p>
        </p:txBody>
      </p:sp>
      <p:sp>
        <p:nvSpPr>
          <p:cNvPr id="157" name="Google Shape;157;p20"/>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40"/>
              <a:buChar char="►"/>
            </a:pPr>
            <a:r>
              <a:rPr lang="en-IN">
                <a:latin typeface="Times New Roman"/>
                <a:ea typeface="Times New Roman"/>
                <a:cs typeface="Times New Roman"/>
                <a:sym typeface="Times New Roman"/>
              </a:rPr>
              <a:t>Implementation of Wireless Sensor System for Soil NPK analysis  using Cubic Spline Method. To provide optimum use of fertilizer to a specific crop in the field and get maximum profit.</a:t>
            </a:r>
            <a:endParaRPr>
              <a:latin typeface="Times New Roman"/>
              <a:ea typeface="Times New Roman"/>
              <a:cs typeface="Times New Roman"/>
              <a:sym typeface="Times New Roman"/>
            </a:endParaRPr>
          </a:p>
          <a:p>
            <a:pPr marL="342900" lvl="0" indent="-251459" algn="l" rtl="0">
              <a:spcBef>
                <a:spcPts val="1000"/>
              </a:spcBef>
              <a:spcAft>
                <a:spcPts val="0"/>
              </a:spcAft>
              <a:buSzPts val="144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txBox="1">
            <a:spLocks noGrp="1"/>
          </p:cNvSpPr>
          <p:nvPr>
            <p:ph type="title"/>
          </p:nvPr>
        </p:nvSpPr>
        <p:spPr>
          <a:xfrm>
            <a:off x="820458" y="609600"/>
            <a:ext cx="8453544"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2D050"/>
              </a:buClr>
              <a:buSzPts val="4000"/>
              <a:buFont typeface="Times New Roman"/>
              <a:buNone/>
            </a:pPr>
            <a:r>
              <a:rPr lang="en-IN" sz="4000" b="1">
                <a:solidFill>
                  <a:srgbClr val="92D050"/>
                </a:solidFill>
                <a:latin typeface="Times New Roman"/>
                <a:ea typeface="Times New Roman"/>
                <a:cs typeface="Times New Roman"/>
                <a:sym typeface="Times New Roman"/>
              </a:rPr>
              <a:t>Introduction</a:t>
            </a:r>
            <a:endParaRPr/>
          </a:p>
        </p:txBody>
      </p:sp>
      <p:sp>
        <p:nvSpPr>
          <p:cNvPr id="163" name="Google Shape;163;p21"/>
          <p:cNvSpPr txBox="1">
            <a:spLocks noGrp="1"/>
          </p:cNvSpPr>
          <p:nvPr>
            <p:ph type="body" idx="1"/>
          </p:nvPr>
        </p:nvSpPr>
        <p:spPr>
          <a:xfrm>
            <a:off x="820458" y="1488613"/>
            <a:ext cx="8596668" cy="388077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1332"/>
              <a:buFont typeface="Noto Sans Symbols"/>
              <a:buChar char="⮚"/>
            </a:pPr>
            <a:r>
              <a:rPr lang="en-IN" sz="1665">
                <a:latin typeface="Times New Roman"/>
                <a:ea typeface="Times New Roman"/>
                <a:cs typeface="Times New Roman"/>
                <a:sym typeface="Times New Roman"/>
              </a:rPr>
              <a:t> As agriculture plays a major part for economical development of India, Soil is a complex medium that contains minerals, organic matter, micro-organisms, air and water.</a:t>
            </a:r>
            <a:endParaRPr sz="1665">
              <a:latin typeface="Times New Roman"/>
              <a:ea typeface="Times New Roman"/>
              <a:cs typeface="Times New Roman"/>
              <a:sym typeface="Times New Roman"/>
            </a:endParaRPr>
          </a:p>
          <a:p>
            <a:pPr marL="342900" lvl="0" indent="-342900" algn="just" rtl="0">
              <a:spcBef>
                <a:spcPts val="1000"/>
              </a:spcBef>
              <a:spcAft>
                <a:spcPts val="0"/>
              </a:spcAft>
              <a:buSzPts val="1332"/>
              <a:buFont typeface="Noto Sans Symbols"/>
              <a:buChar char="⮚"/>
            </a:pPr>
            <a:r>
              <a:rPr lang="en-IN" sz="1665">
                <a:latin typeface="Times New Roman"/>
                <a:ea typeface="Times New Roman"/>
                <a:cs typeface="Times New Roman"/>
                <a:sym typeface="Times New Roman"/>
              </a:rPr>
              <a:t>Over-fertilization results in groundwater pollution or toxic accumulation of chemicals in the soil.</a:t>
            </a:r>
            <a:endParaRPr/>
          </a:p>
          <a:p>
            <a:pPr marL="342900" lvl="0" indent="-342900" algn="just" rtl="0">
              <a:spcBef>
                <a:spcPts val="1000"/>
              </a:spcBef>
              <a:spcAft>
                <a:spcPts val="0"/>
              </a:spcAft>
              <a:buSzPts val="1332"/>
              <a:buFont typeface="Noto Sans Symbols"/>
              <a:buChar char="⮚"/>
            </a:pPr>
            <a:r>
              <a:rPr lang="en-IN" sz="1665">
                <a:latin typeface="Times New Roman"/>
                <a:ea typeface="Times New Roman"/>
                <a:cs typeface="Times New Roman"/>
                <a:sym typeface="Times New Roman"/>
              </a:rPr>
              <a:t> The aim of this experiment is to adjust fertilization based on crop needs and soil properties and to reduce the amount of fertilizer in soil without diminishing yield. </a:t>
            </a:r>
            <a:endParaRPr/>
          </a:p>
          <a:p>
            <a:pPr marL="342900" lvl="0" indent="-342900" algn="just" rtl="0">
              <a:spcBef>
                <a:spcPts val="1000"/>
              </a:spcBef>
              <a:spcAft>
                <a:spcPts val="0"/>
              </a:spcAft>
              <a:buSzPts val="1332"/>
              <a:buFont typeface="Noto Sans Symbols"/>
              <a:buChar char="⮚"/>
            </a:pPr>
            <a:r>
              <a:rPr lang="en-IN" sz="1665">
                <a:latin typeface="Times New Roman"/>
                <a:ea typeface="Times New Roman"/>
                <a:cs typeface="Times New Roman"/>
                <a:sym typeface="Times New Roman"/>
              </a:rPr>
              <a:t>To improve productivity and proﬁt margin, adaptation of new technologies can help us at great extent.</a:t>
            </a:r>
            <a:endParaRPr/>
          </a:p>
          <a:p>
            <a:pPr marL="342900" lvl="0" indent="-342900" algn="just" rtl="0">
              <a:spcBef>
                <a:spcPts val="1000"/>
              </a:spcBef>
              <a:spcAft>
                <a:spcPts val="0"/>
              </a:spcAft>
              <a:buSzPts val="1332"/>
              <a:buFont typeface="Noto Sans Symbols"/>
              <a:buChar char="⮚"/>
            </a:pPr>
            <a:r>
              <a:rPr lang="en-IN" sz="1665">
                <a:latin typeface="Times New Roman"/>
                <a:ea typeface="Times New Roman"/>
                <a:cs typeface="Times New Roman"/>
                <a:sym typeface="Times New Roman"/>
              </a:rPr>
              <a:t> We propose the system with Wireless Sensor Network for NPK monitoring using sensor nodes. </a:t>
            </a:r>
            <a:endParaRPr/>
          </a:p>
          <a:p>
            <a:pPr marL="342900" lvl="0" indent="-342900" algn="just" rtl="0">
              <a:spcBef>
                <a:spcPts val="1000"/>
              </a:spcBef>
              <a:spcAft>
                <a:spcPts val="0"/>
              </a:spcAft>
              <a:buSzPts val="1332"/>
              <a:buFont typeface="Noto Sans Symbols"/>
              <a:buChar char="⮚"/>
            </a:pPr>
            <a:r>
              <a:rPr lang="en-IN" sz="1665">
                <a:latin typeface="Times New Roman"/>
                <a:ea typeface="Times New Roman"/>
                <a:cs typeface="Times New Roman"/>
                <a:sym typeface="Times New Roman"/>
              </a:rPr>
              <a:t>This system present study and analysis of Wireless Sensor Network that applied in agriculture for automated farming.</a:t>
            </a:r>
            <a:endParaRPr sz="1665">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600"/>
              <a:buFont typeface="Times New Roman"/>
              <a:buNone/>
            </a:pPr>
            <a:r>
              <a:rPr lang="en-IN" b="1">
                <a:solidFill>
                  <a:schemeClr val="dk1"/>
                </a:solidFill>
                <a:latin typeface="Times New Roman"/>
                <a:ea typeface="Times New Roman"/>
                <a:cs typeface="Times New Roman"/>
                <a:sym typeface="Times New Roman"/>
              </a:rPr>
              <a:t>Aim &amp; Objectives</a:t>
            </a:r>
            <a:endParaRPr/>
          </a:p>
        </p:txBody>
      </p:sp>
      <p:sp>
        <p:nvSpPr>
          <p:cNvPr id="169" name="Google Shape;169;p22"/>
          <p:cNvSpPr txBox="1"/>
          <p:nvPr/>
        </p:nvSpPr>
        <p:spPr>
          <a:xfrm>
            <a:off x="970716" y="1521152"/>
            <a:ext cx="5896598"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Trebuchet MS"/>
                <a:ea typeface="Trebuchet MS"/>
                <a:cs typeface="Trebuchet MS"/>
                <a:sym typeface="Trebuchet MS"/>
              </a:rPr>
              <a:t>Aim-</a:t>
            </a:r>
            <a:endParaRPr/>
          </a:p>
          <a:p>
            <a:pPr marL="285750" marR="0" lvl="0" indent="-285750" algn="l" rtl="0">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To understand the importance of soil fertility.</a:t>
            </a:r>
            <a:endParaRPr/>
          </a:p>
          <a:p>
            <a:pPr marL="285750" marR="0" lvl="0" indent="-285750" algn="l" rtl="0">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 To study the essential nutrients in plant growth.</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70" name="Google Shape;170;p22"/>
          <p:cNvSpPr txBox="1"/>
          <p:nvPr/>
        </p:nvSpPr>
        <p:spPr>
          <a:xfrm>
            <a:off x="970716" y="3076486"/>
            <a:ext cx="8156192"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Trebuchet MS"/>
                <a:ea typeface="Trebuchet MS"/>
                <a:cs typeface="Trebuchet MS"/>
                <a:sym typeface="Trebuchet MS"/>
              </a:rPr>
              <a:t>Objectives-</a:t>
            </a:r>
            <a:endParaRPr/>
          </a:p>
          <a:p>
            <a:pPr marL="285750" marR="0" lvl="0" indent="-285750" algn="l" rtl="0">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To determine the level of availability of nutrients or the need for its introduction</a:t>
            </a:r>
            <a:endParaRPr/>
          </a:p>
          <a:p>
            <a:pPr marL="285750" marR="0" lvl="0" indent="-285750" algn="l" rtl="0">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To provide a basis for fertilizer recommendations for a given crop.</a:t>
            </a:r>
            <a:endParaRPr/>
          </a:p>
          <a:p>
            <a:pPr marL="285750" marR="0" lvl="0" indent="-285750" algn="l" rtl="0">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To evaluate the fertility status of the soil and plan a nutrient management program.</a:t>
            </a:r>
            <a:endParaRPr/>
          </a:p>
          <a:p>
            <a:pPr marL="285750" marR="0" lvl="0" indent="-285750" algn="l" rtl="0">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To provide an index of nutrient availability or supply in a given soil. </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71" name="Google Shape;171;p22"/>
          <p:cNvSpPr/>
          <p:nvPr/>
        </p:nvSpPr>
        <p:spPr>
          <a:xfrm>
            <a:off x="3933825" y="1752600"/>
            <a:ext cx="4324350" cy="3352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a:spLocks noGrp="1"/>
          </p:cNvSpPr>
          <p:nvPr>
            <p:ph type="title"/>
          </p:nvPr>
        </p:nvSpPr>
        <p:spPr>
          <a:xfrm>
            <a:off x="653480" y="304358"/>
            <a:ext cx="8596668" cy="88612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IN"/>
              <a:t>Project Architecture</a:t>
            </a:r>
            <a:endParaRPr/>
          </a:p>
        </p:txBody>
      </p:sp>
      <p:pic>
        <p:nvPicPr>
          <p:cNvPr id="177" name="Google Shape;177;p23"/>
          <p:cNvPicPr preferRelativeResize="0"/>
          <p:nvPr/>
        </p:nvPicPr>
        <p:blipFill rotWithShape="1">
          <a:blip r:embed="rId3">
            <a:alphaModFix/>
          </a:blip>
          <a:srcRect/>
          <a:stretch/>
        </p:blipFill>
        <p:spPr>
          <a:xfrm>
            <a:off x="772750" y="1190487"/>
            <a:ext cx="9397660" cy="53631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4"/>
          <p:cNvSpPr txBox="1">
            <a:spLocks noGrp="1"/>
          </p:cNvSpPr>
          <p:nvPr>
            <p:ph type="ctrTitle"/>
          </p:nvPr>
        </p:nvSpPr>
        <p:spPr>
          <a:xfrm>
            <a:off x="1355342" y="-129291"/>
            <a:ext cx="7767000" cy="1646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r>
              <a:rPr lang="en-IN"/>
              <a:t>Natural Cubic Spline</a:t>
            </a:r>
            <a:endParaRPr/>
          </a:p>
        </p:txBody>
      </p:sp>
      <p:pic>
        <p:nvPicPr>
          <p:cNvPr id="183" name="Google Shape;183;p24"/>
          <p:cNvPicPr preferRelativeResize="0"/>
          <p:nvPr/>
        </p:nvPicPr>
        <p:blipFill rotWithShape="1">
          <a:blip r:embed="rId3">
            <a:alphaModFix/>
          </a:blip>
          <a:srcRect r="-3896" b="62251"/>
          <a:stretch/>
        </p:blipFill>
        <p:spPr>
          <a:xfrm>
            <a:off x="1760450" y="1725525"/>
            <a:ext cx="7662125" cy="5027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25"/>
          <p:cNvPicPr preferRelativeResize="0"/>
          <p:nvPr/>
        </p:nvPicPr>
        <p:blipFill>
          <a:blip r:embed="rId3">
            <a:alphaModFix/>
          </a:blip>
          <a:stretch>
            <a:fillRect/>
          </a:stretch>
        </p:blipFill>
        <p:spPr>
          <a:xfrm>
            <a:off x="2231050" y="152400"/>
            <a:ext cx="6882921" cy="655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txBox="1">
            <a:spLocks noGrp="1"/>
          </p:cNvSpPr>
          <p:nvPr>
            <p:ph type="ctrTitle"/>
          </p:nvPr>
        </p:nvSpPr>
        <p:spPr>
          <a:xfrm>
            <a:off x="1507075" y="293404"/>
            <a:ext cx="7767000" cy="886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a:t>code completion</a:t>
            </a:r>
            <a:endParaRPr/>
          </a:p>
        </p:txBody>
      </p:sp>
      <p:sp>
        <p:nvSpPr>
          <p:cNvPr id="194" name="Google Shape;194;p26"/>
          <p:cNvSpPr txBox="1">
            <a:spLocks noGrp="1"/>
          </p:cNvSpPr>
          <p:nvPr>
            <p:ph type="subTitle" idx="1"/>
          </p:nvPr>
        </p:nvSpPr>
        <p:spPr>
          <a:xfrm>
            <a:off x="1507075" y="1454498"/>
            <a:ext cx="7767000" cy="5021700"/>
          </a:xfrm>
          <a:prstGeom prst="rect">
            <a:avLst/>
          </a:prstGeom>
        </p:spPr>
        <p:txBody>
          <a:bodyPr spcFirstLastPara="1" wrap="square" lIns="91425" tIns="45700" rIns="91425" bIns="45700" anchor="t" anchorCtr="0">
            <a:noAutofit/>
          </a:bodyPr>
          <a:lstStyle/>
          <a:p>
            <a:pPr marL="0" lvl="0" indent="0" algn="l" rtl="0">
              <a:lnSpc>
                <a:spcPct val="142857"/>
              </a:lnSpc>
              <a:spcBef>
                <a:spcPts val="0"/>
              </a:spcBef>
              <a:spcAft>
                <a:spcPts val="0"/>
              </a:spcAft>
              <a:buNone/>
            </a:pPr>
            <a:r>
              <a:rPr lang="en-IN" sz="1400">
                <a:solidFill>
                  <a:srgbClr val="D73A49"/>
                </a:solidFill>
                <a:highlight>
                  <a:srgbClr val="FFFFFF"/>
                </a:highlight>
                <a:latin typeface="Courier New"/>
                <a:ea typeface="Courier New"/>
                <a:cs typeface="Courier New"/>
                <a:sym typeface="Courier New"/>
              </a:rPr>
              <a:t>public</a:t>
            </a:r>
            <a:r>
              <a:rPr lang="en-IN" sz="1400">
                <a:solidFill>
                  <a:srgbClr val="24292E"/>
                </a:solidFill>
                <a:highlight>
                  <a:srgbClr val="FFFFFF"/>
                </a:highlight>
                <a:latin typeface="Courier New"/>
                <a:ea typeface="Courier New"/>
                <a:cs typeface="Courier New"/>
                <a:sym typeface="Courier New"/>
              </a:rPr>
              <a:t> </a:t>
            </a:r>
            <a:r>
              <a:rPr lang="en-IN" sz="1400">
                <a:solidFill>
                  <a:srgbClr val="6F42C1"/>
                </a:solidFill>
                <a:highlight>
                  <a:srgbClr val="FFFFFF"/>
                </a:highlight>
                <a:latin typeface="Courier New"/>
                <a:ea typeface="Courier New"/>
                <a:cs typeface="Courier New"/>
                <a:sym typeface="Courier New"/>
              </a:rPr>
              <a:t>CubicSpline</a:t>
            </a:r>
            <a:r>
              <a:rPr lang="en-IN" sz="1400">
                <a:solidFill>
                  <a:srgbClr val="24292E"/>
                </a:solidFill>
                <a:highlight>
                  <a:srgbClr val="FFFFFF"/>
                </a:highlight>
                <a:latin typeface="Courier New"/>
                <a:ea typeface="Courier New"/>
                <a:cs typeface="Courier New"/>
                <a:sym typeface="Courier New"/>
              </a:rPr>
              <a:t>(</a:t>
            </a:r>
            <a:r>
              <a:rPr lang="en-IN" sz="1400">
                <a:solidFill>
                  <a:srgbClr val="D73A49"/>
                </a:solidFill>
                <a:highlight>
                  <a:srgbClr val="FFFFFF"/>
                </a:highlight>
                <a:latin typeface="Courier New"/>
                <a:ea typeface="Courier New"/>
                <a:cs typeface="Courier New"/>
                <a:sym typeface="Courier New"/>
              </a:rPr>
              <a:t>double</a:t>
            </a:r>
            <a:r>
              <a:rPr lang="en-IN" sz="1400">
                <a:solidFill>
                  <a:srgbClr val="24292E"/>
                </a:solidFill>
                <a:highlight>
                  <a:srgbClr val="FFFFFF"/>
                </a:highlight>
                <a:latin typeface="Courier New"/>
                <a:ea typeface="Courier New"/>
                <a:cs typeface="Courier New"/>
                <a:sym typeface="Courier New"/>
              </a:rPr>
              <a:t> </a:t>
            </a:r>
            <a:r>
              <a:rPr lang="en-IN" sz="1400">
                <a:solidFill>
                  <a:srgbClr val="E36209"/>
                </a:solidFill>
                <a:highlight>
                  <a:srgbClr val="FFFFFF"/>
                </a:highlight>
                <a:latin typeface="Courier New"/>
                <a:ea typeface="Courier New"/>
                <a:cs typeface="Courier New"/>
                <a:sym typeface="Courier New"/>
              </a:rPr>
              <a:t>y</a:t>
            </a:r>
            <a:r>
              <a:rPr lang="en-IN" sz="1400">
                <a:solidFill>
                  <a:srgbClr val="24292E"/>
                </a:solidFill>
                <a:highlight>
                  <a:srgbClr val="FFFFFF"/>
                </a:highlight>
                <a:latin typeface="Courier New"/>
                <a:ea typeface="Courier New"/>
                <a:cs typeface="Courier New"/>
                <a:sym typeface="Courier New"/>
              </a:rPr>
              <a:t>[]) {</a:t>
            </a:r>
            <a:endParaRPr sz="14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IN" sz="1400">
                <a:solidFill>
                  <a:srgbClr val="24292E"/>
                </a:solidFill>
                <a:highlight>
                  <a:srgbClr val="FFFFFF"/>
                </a:highlight>
                <a:latin typeface="Courier New"/>
                <a:ea typeface="Courier New"/>
                <a:cs typeface="Courier New"/>
                <a:sym typeface="Courier New"/>
              </a:rPr>
              <a:t>		</a:t>
            </a:r>
            <a:r>
              <a:rPr lang="en-IN" sz="1400">
                <a:solidFill>
                  <a:srgbClr val="005CC5"/>
                </a:solidFill>
                <a:highlight>
                  <a:srgbClr val="FFFFFF"/>
                </a:highlight>
                <a:latin typeface="Courier New"/>
                <a:ea typeface="Courier New"/>
                <a:cs typeface="Courier New"/>
                <a:sym typeface="Courier New"/>
              </a:rPr>
              <a:t>this</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y </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 y;</a:t>
            </a:r>
            <a:endParaRPr sz="14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IN" sz="1400">
                <a:solidFill>
                  <a:srgbClr val="24292E"/>
                </a:solidFill>
                <a:highlight>
                  <a:srgbClr val="FFFFFF"/>
                </a:highlight>
                <a:latin typeface="Courier New"/>
                <a:ea typeface="Courier New"/>
                <a:cs typeface="Courier New"/>
                <a:sym typeface="Courier New"/>
              </a:rPr>
              <a:t>		</a:t>
            </a:r>
            <a:r>
              <a:rPr lang="en-IN" sz="1400">
                <a:solidFill>
                  <a:srgbClr val="D73A49"/>
                </a:solidFill>
                <a:highlight>
                  <a:srgbClr val="FFFFFF"/>
                </a:highlight>
                <a:latin typeface="Courier New"/>
                <a:ea typeface="Courier New"/>
                <a:cs typeface="Courier New"/>
                <a:sym typeface="Courier New"/>
              </a:rPr>
              <a:t>int</a:t>
            </a:r>
            <a:r>
              <a:rPr lang="en-IN" sz="1400">
                <a:solidFill>
                  <a:srgbClr val="24292E"/>
                </a:solidFill>
                <a:highlight>
                  <a:srgbClr val="FFFFFF"/>
                </a:highlight>
                <a:latin typeface="Courier New"/>
                <a:ea typeface="Courier New"/>
                <a:cs typeface="Courier New"/>
                <a:sym typeface="Courier New"/>
              </a:rPr>
              <a:t> n </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 y</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length;</a:t>
            </a:r>
            <a:endParaRPr sz="14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IN" sz="1400">
                <a:solidFill>
                  <a:srgbClr val="24292E"/>
                </a:solidFill>
                <a:highlight>
                  <a:srgbClr val="FFFFFF"/>
                </a:highlight>
                <a:latin typeface="Courier New"/>
                <a:ea typeface="Courier New"/>
                <a:cs typeface="Courier New"/>
                <a:sym typeface="Courier New"/>
              </a:rPr>
              <a:t>		y2 </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 </a:t>
            </a:r>
            <a:r>
              <a:rPr lang="en-IN" sz="1400">
                <a:solidFill>
                  <a:srgbClr val="D73A49"/>
                </a:solidFill>
                <a:highlight>
                  <a:srgbClr val="FFFFFF"/>
                </a:highlight>
                <a:latin typeface="Courier New"/>
                <a:ea typeface="Courier New"/>
                <a:cs typeface="Courier New"/>
                <a:sym typeface="Courier New"/>
              </a:rPr>
              <a:t>new</a:t>
            </a:r>
            <a:r>
              <a:rPr lang="en-IN" sz="1400">
                <a:solidFill>
                  <a:srgbClr val="24292E"/>
                </a:solidFill>
                <a:highlight>
                  <a:srgbClr val="FFFFFF"/>
                </a:highlight>
                <a:latin typeface="Courier New"/>
                <a:ea typeface="Courier New"/>
                <a:cs typeface="Courier New"/>
                <a:sym typeface="Courier New"/>
              </a:rPr>
              <a:t> double[n];</a:t>
            </a:r>
            <a:endParaRPr sz="14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IN" sz="1400">
                <a:solidFill>
                  <a:srgbClr val="24292E"/>
                </a:solidFill>
                <a:highlight>
                  <a:srgbClr val="FFFFFF"/>
                </a:highlight>
                <a:latin typeface="Courier New"/>
                <a:ea typeface="Courier New"/>
                <a:cs typeface="Courier New"/>
                <a:sym typeface="Courier New"/>
              </a:rPr>
              <a:t>		</a:t>
            </a:r>
            <a:r>
              <a:rPr lang="en-IN" sz="1400">
                <a:solidFill>
                  <a:srgbClr val="D73A49"/>
                </a:solidFill>
                <a:highlight>
                  <a:srgbClr val="FFFFFF"/>
                </a:highlight>
                <a:latin typeface="Courier New"/>
                <a:ea typeface="Courier New"/>
                <a:cs typeface="Courier New"/>
                <a:sym typeface="Courier New"/>
              </a:rPr>
              <a:t>double</a:t>
            </a:r>
            <a:r>
              <a:rPr lang="en-IN" sz="1400">
                <a:solidFill>
                  <a:srgbClr val="24292E"/>
                </a:solidFill>
                <a:highlight>
                  <a:srgbClr val="FFFFFF"/>
                </a:highlight>
                <a:latin typeface="Courier New"/>
                <a:ea typeface="Courier New"/>
                <a:cs typeface="Courier New"/>
                <a:sym typeface="Courier New"/>
              </a:rPr>
              <a:t> u[] </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 </a:t>
            </a:r>
            <a:r>
              <a:rPr lang="en-IN" sz="1400">
                <a:solidFill>
                  <a:srgbClr val="D73A49"/>
                </a:solidFill>
                <a:highlight>
                  <a:srgbClr val="FFFFFF"/>
                </a:highlight>
                <a:latin typeface="Courier New"/>
                <a:ea typeface="Courier New"/>
                <a:cs typeface="Courier New"/>
                <a:sym typeface="Courier New"/>
              </a:rPr>
              <a:t>new</a:t>
            </a:r>
            <a:r>
              <a:rPr lang="en-IN" sz="1400">
                <a:solidFill>
                  <a:srgbClr val="24292E"/>
                </a:solidFill>
                <a:highlight>
                  <a:srgbClr val="FFFFFF"/>
                </a:highlight>
                <a:latin typeface="Courier New"/>
                <a:ea typeface="Courier New"/>
                <a:cs typeface="Courier New"/>
                <a:sym typeface="Courier New"/>
              </a:rPr>
              <a:t> double[n];</a:t>
            </a:r>
            <a:endParaRPr sz="14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IN" sz="1400">
                <a:solidFill>
                  <a:srgbClr val="24292E"/>
                </a:solidFill>
                <a:highlight>
                  <a:srgbClr val="FFFFFF"/>
                </a:highlight>
                <a:latin typeface="Courier New"/>
                <a:ea typeface="Courier New"/>
                <a:cs typeface="Courier New"/>
                <a:sym typeface="Courier New"/>
              </a:rPr>
              <a:t>		</a:t>
            </a:r>
            <a:r>
              <a:rPr lang="en-IN" sz="1400">
                <a:solidFill>
                  <a:srgbClr val="D73A49"/>
                </a:solidFill>
                <a:highlight>
                  <a:srgbClr val="FFFFFF"/>
                </a:highlight>
                <a:latin typeface="Courier New"/>
                <a:ea typeface="Courier New"/>
                <a:cs typeface="Courier New"/>
                <a:sym typeface="Courier New"/>
              </a:rPr>
              <a:t>for</a:t>
            </a:r>
            <a:r>
              <a:rPr lang="en-IN" sz="1400">
                <a:solidFill>
                  <a:srgbClr val="24292E"/>
                </a:solidFill>
                <a:highlight>
                  <a:srgbClr val="FFFFFF"/>
                </a:highlight>
                <a:latin typeface="Courier New"/>
                <a:ea typeface="Courier New"/>
                <a:cs typeface="Courier New"/>
                <a:sym typeface="Courier New"/>
              </a:rPr>
              <a:t> (</a:t>
            </a:r>
            <a:r>
              <a:rPr lang="en-IN" sz="1400">
                <a:solidFill>
                  <a:srgbClr val="D73A49"/>
                </a:solidFill>
                <a:highlight>
                  <a:srgbClr val="FFFFFF"/>
                </a:highlight>
                <a:latin typeface="Courier New"/>
                <a:ea typeface="Courier New"/>
                <a:cs typeface="Courier New"/>
                <a:sym typeface="Courier New"/>
              </a:rPr>
              <a:t>int</a:t>
            </a:r>
            <a:r>
              <a:rPr lang="en-IN" sz="1400">
                <a:solidFill>
                  <a:srgbClr val="24292E"/>
                </a:solidFill>
                <a:highlight>
                  <a:srgbClr val="FFFFFF"/>
                </a:highlight>
                <a:latin typeface="Courier New"/>
                <a:ea typeface="Courier New"/>
                <a:cs typeface="Courier New"/>
                <a:sym typeface="Courier New"/>
              </a:rPr>
              <a:t> i </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 </a:t>
            </a:r>
            <a:r>
              <a:rPr lang="en-IN" sz="1400">
                <a:solidFill>
                  <a:srgbClr val="005CC5"/>
                </a:solidFill>
                <a:highlight>
                  <a:srgbClr val="FFFFFF"/>
                </a:highlight>
                <a:latin typeface="Courier New"/>
                <a:ea typeface="Courier New"/>
                <a:cs typeface="Courier New"/>
                <a:sym typeface="Courier New"/>
              </a:rPr>
              <a:t>1</a:t>
            </a:r>
            <a:r>
              <a:rPr lang="en-IN" sz="1400">
                <a:solidFill>
                  <a:srgbClr val="24292E"/>
                </a:solidFill>
                <a:highlight>
                  <a:srgbClr val="FFFFFF"/>
                </a:highlight>
                <a:latin typeface="Courier New"/>
                <a:ea typeface="Courier New"/>
                <a:cs typeface="Courier New"/>
                <a:sym typeface="Courier New"/>
              </a:rPr>
              <a:t>; i </a:t>
            </a:r>
            <a:r>
              <a:rPr lang="en-IN" sz="1400">
                <a:solidFill>
                  <a:srgbClr val="D73A49"/>
                </a:solidFill>
                <a:highlight>
                  <a:srgbClr val="FFFFFF"/>
                </a:highlight>
                <a:latin typeface="Courier New"/>
                <a:ea typeface="Courier New"/>
                <a:cs typeface="Courier New"/>
                <a:sym typeface="Courier New"/>
              </a:rPr>
              <a:t>&lt;</a:t>
            </a:r>
            <a:r>
              <a:rPr lang="en-IN" sz="1400">
                <a:solidFill>
                  <a:srgbClr val="24292E"/>
                </a:solidFill>
                <a:highlight>
                  <a:srgbClr val="FFFFFF"/>
                </a:highlight>
                <a:latin typeface="Courier New"/>
                <a:ea typeface="Courier New"/>
                <a:cs typeface="Courier New"/>
                <a:sym typeface="Courier New"/>
              </a:rPr>
              <a:t> n </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 </a:t>
            </a:r>
            <a:r>
              <a:rPr lang="en-IN" sz="1400">
                <a:solidFill>
                  <a:srgbClr val="005CC5"/>
                </a:solidFill>
                <a:highlight>
                  <a:srgbClr val="FFFFFF"/>
                </a:highlight>
                <a:latin typeface="Courier New"/>
                <a:ea typeface="Courier New"/>
                <a:cs typeface="Courier New"/>
                <a:sym typeface="Courier New"/>
              </a:rPr>
              <a:t>1</a:t>
            </a:r>
            <a:r>
              <a:rPr lang="en-IN" sz="1400">
                <a:solidFill>
                  <a:srgbClr val="24292E"/>
                </a:solidFill>
                <a:highlight>
                  <a:srgbClr val="FFFFFF"/>
                </a:highlight>
                <a:latin typeface="Courier New"/>
                <a:ea typeface="Courier New"/>
                <a:cs typeface="Courier New"/>
                <a:sym typeface="Courier New"/>
              </a:rPr>
              <a:t>; i</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 {</a:t>
            </a:r>
            <a:endParaRPr sz="14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IN" sz="1400">
                <a:solidFill>
                  <a:srgbClr val="24292E"/>
                </a:solidFill>
                <a:highlight>
                  <a:srgbClr val="FFFFFF"/>
                </a:highlight>
                <a:latin typeface="Courier New"/>
                <a:ea typeface="Courier New"/>
                <a:cs typeface="Courier New"/>
                <a:sym typeface="Courier New"/>
              </a:rPr>
              <a:t>			y2[i] </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 </a:t>
            </a:r>
            <a:r>
              <a:rPr lang="en-IN" sz="1400">
                <a:solidFill>
                  <a:srgbClr val="D73A49"/>
                </a:solidFill>
                <a:highlight>
                  <a:srgbClr val="FFFFFF"/>
                </a:highlight>
                <a:latin typeface="Courier New"/>
                <a:ea typeface="Courier New"/>
                <a:cs typeface="Courier New"/>
                <a:sym typeface="Courier New"/>
              </a:rPr>
              <a:t>-</a:t>
            </a:r>
            <a:r>
              <a:rPr lang="en-IN" sz="1400">
                <a:solidFill>
                  <a:srgbClr val="005CC5"/>
                </a:solidFill>
                <a:highlight>
                  <a:srgbClr val="FFFFFF"/>
                </a:highlight>
                <a:latin typeface="Courier New"/>
                <a:ea typeface="Courier New"/>
                <a:cs typeface="Courier New"/>
                <a:sym typeface="Courier New"/>
              </a:rPr>
              <a:t>1.0</a:t>
            </a:r>
            <a:r>
              <a:rPr lang="en-IN" sz="1400">
                <a:solidFill>
                  <a:srgbClr val="24292E"/>
                </a:solidFill>
                <a:highlight>
                  <a:srgbClr val="FFFFFF"/>
                </a:highlight>
                <a:latin typeface="Courier New"/>
                <a:ea typeface="Courier New"/>
                <a:cs typeface="Courier New"/>
                <a:sym typeface="Courier New"/>
              </a:rPr>
              <a:t> </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 (</a:t>
            </a:r>
            <a:r>
              <a:rPr lang="en-IN" sz="1400">
                <a:solidFill>
                  <a:srgbClr val="005CC5"/>
                </a:solidFill>
                <a:highlight>
                  <a:srgbClr val="FFFFFF"/>
                </a:highlight>
                <a:latin typeface="Courier New"/>
                <a:ea typeface="Courier New"/>
                <a:cs typeface="Courier New"/>
                <a:sym typeface="Courier New"/>
              </a:rPr>
              <a:t>4.0</a:t>
            </a:r>
            <a:r>
              <a:rPr lang="en-IN" sz="1400">
                <a:solidFill>
                  <a:srgbClr val="24292E"/>
                </a:solidFill>
                <a:highlight>
                  <a:srgbClr val="FFFFFF"/>
                </a:highlight>
                <a:latin typeface="Courier New"/>
                <a:ea typeface="Courier New"/>
                <a:cs typeface="Courier New"/>
                <a:sym typeface="Courier New"/>
              </a:rPr>
              <a:t> </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 y2[i </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 </a:t>
            </a:r>
            <a:r>
              <a:rPr lang="en-IN" sz="1400">
                <a:solidFill>
                  <a:srgbClr val="005CC5"/>
                </a:solidFill>
                <a:highlight>
                  <a:srgbClr val="FFFFFF"/>
                </a:highlight>
                <a:latin typeface="Courier New"/>
                <a:ea typeface="Courier New"/>
                <a:cs typeface="Courier New"/>
                <a:sym typeface="Courier New"/>
              </a:rPr>
              <a:t>1</a:t>
            </a:r>
            <a:r>
              <a:rPr lang="en-IN" sz="1400">
                <a:solidFill>
                  <a:srgbClr val="24292E"/>
                </a:solidFill>
                <a:highlight>
                  <a:srgbClr val="FFFFFF"/>
                </a:highlight>
                <a:latin typeface="Courier New"/>
                <a:ea typeface="Courier New"/>
                <a:cs typeface="Courier New"/>
                <a:sym typeface="Courier New"/>
              </a:rPr>
              <a:t>]);</a:t>
            </a:r>
            <a:endParaRPr sz="14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IN" sz="1400">
                <a:solidFill>
                  <a:srgbClr val="24292E"/>
                </a:solidFill>
                <a:highlight>
                  <a:srgbClr val="FFFFFF"/>
                </a:highlight>
                <a:latin typeface="Courier New"/>
                <a:ea typeface="Courier New"/>
                <a:cs typeface="Courier New"/>
                <a:sym typeface="Courier New"/>
              </a:rPr>
              <a:t>			u[i] </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 (</a:t>
            </a:r>
            <a:r>
              <a:rPr lang="en-IN" sz="1400">
                <a:solidFill>
                  <a:srgbClr val="005CC5"/>
                </a:solidFill>
                <a:highlight>
                  <a:srgbClr val="FFFFFF"/>
                </a:highlight>
                <a:latin typeface="Courier New"/>
                <a:ea typeface="Courier New"/>
                <a:cs typeface="Courier New"/>
                <a:sym typeface="Courier New"/>
              </a:rPr>
              <a:t>6.0</a:t>
            </a:r>
            <a:r>
              <a:rPr lang="en-IN" sz="1400">
                <a:solidFill>
                  <a:srgbClr val="24292E"/>
                </a:solidFill>
                <a:highlight>
                  <a:srgbClr val="FFFFFF"/>
                </a:highlight>
                <a:latin typeface="Courier New"/>
                <a:ea typeface="Courier New"/>
                <a:cs typeface="Courier New"/>
                <a:sym typeface="Courier New"/>
              </a:rPr>
              <a:t> </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 (y[i </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 </a:t>
            </a:r>
            <a:r>
              <a:rPr lang="en-IN" sz="1400">
                <a:solidFill>
                  <a:srgbClr val="005CC5"/>
                </a:solidFill>
                <a:highlight>
                  <a:srgbClr val="FFFFFF"/>
                </a:highlight>
                <a:latin typeface="Courier New"/>
                <a:ea typeface="Courier New"/>
                <a:cs typeface="Courier New"/>
                <a:sym typeface="Courier New"/>
              </a:rPr>
              <a:t>1</a:t>
            </a:r>
            <a:r>
              <a:rPr lang="en-IN" sz="1400">
                <a:solidFill>
                  <a:srgbClr val="24292E"/>
                </a:solidFill>
                <a:highlight>
                  <a:srgbClr val="FFFFFF"/>
                </a:highlight>
                <a:latin typeface="Courier New"/>
                <a:ea typeface="Courier New"/>
                <a:cs typeface="Courier New"/>
                <a:sym typeface="Courier New"/>
              </a:rPr>
              <a:t>] </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 </a:t>
            </a:r>
            <a:r>
              <a:rPr lang="en-IN" sz="1400">
                <a:solidFill>
                  <a:srgbClr val="005CC5"/>
                </a:solidFill>
                <a:highlight>
                  <a:srgbClr val="FFFFFF"/>
                </a:highlight>
                <a:latin typeface="Courier New"/>
                <a:ea typeface="Courier New"/>
                <a:cs typeface="Courier New"/>
                <a:sym typeface="Courier New"/>
              </a:rPr>
              <a:t>2.0</a:t>
            </a:r>
            <a:r>
              <a:rPr lang="en-IN" sz="1400">
                <a:solidFill>
                  <a:srgbClr val="24292E"/>
                </a:solidFill>
                <a:highlight>
                  <a:srgbClr val="FFFFFF"/>
                </a:highlight>
                <a:latin typeface="Courier New"/>
                <a:ea typeface="Courier New"/>
                <a:cs typeface="Courier New"/>
                <a:sym typeface="Courier New"/>
              </a:rPr>
              <a:t> </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 y[i] </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 y[i </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 </a:t>
            </a:r>
            <a:r>
              <a:rPr lang="en-IN" sz="1400">
                <a:solidFill>
                  <a:srgbClr val="005CC5"/>
                </a:solidFill>
                <a:highlight>
                  <a:srgbClr val="FFFFFF"/>
                </a:highlight>
                <a:latin typeface="Courier New"/>
                <a:ea typeface="Courier New"/>
                <a:cs typeface="Courier New"/>
                <a:sym typeface="Courier New"/>
              </a:rPr>
              <a:t>1</a:t>
            </a:r>
            <a:r>
              <a:rPr lang="en-IN" sz="1400">
                <a:solidFill>
                  <a:srgbClr val="24292E"/>
                </a:solidFill>
                <a:highlight>
                  <a:srgbClr val="FFFFFF"/>
                </a:highlight>
                <a:latin typeface="Courier New"/>
                <a:ea typeface="Courier New"/>
                <a:cs typeface="Courier New"/>
                <a:sym typeface="Courier New"/>
              </a:rPr>
              <a:t>]) </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 u[i </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 </a:t>
            </a:r>
            <a:r>
              <a:rPr lang="en-IN" sz="1400">
                <a:solidFill>
                  <a:srgbClr val="005CC5"/>
                </a:solidFill>
                <a:highlight>
                  <a:srgbClr val="FFFFFF"/>
                </a:highlight>
                <a:latin typeface="Courier New"/>
                <a:ea typeface="Courier New"/>
                <a:cs typeface="Courier New"/>
                <a:sym typeface="Courier New"/>
              </a:rPr>
              <a:t>1</a:t>
            </a:r>
            <a:r>
              <a:rPr lang="en-IN" sz="1400">
                <a:solidFill>
                  <a:srgbClr val="24292E"/>
                </a:solidFill>
                <a:highlight>
                  <a:srgbClr val="FFFFFF"/>
                </a:highlight>
                <a:latin typeface="Courier New"/>
                <a:ea typeface="Courier New"/>
                <a:cs typeface="Courier New"/>
                <a:sym typeface="Courier New"/>
              </a:rPr>
              <a:t>]) </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 (</a:t>
            </a:r>
            <a:r>
              <a:rPr lang="en-IN" sz="1400">
                <a:solidFill>
                  <a:srgbClr val="005CC5"/>
                </a:solidFill>
                <a:highlight>
                  <a:srgbClr val="FFFFFF"/>
                </a:highlight>
                <a:latin typeface="Courier New"/>
                <a:ea typeface="Courier New"/>
                <a:cs typeface="Courier New"/>
                <a:sym typeface="Courier New"/>
              </a:rPr>
              <a:t>4.0</a:t>
            </a:r>
            <a:r>
              <a:rPr lang="en-IN" sz="1400">
                <a:solidFill>
                  <a:srgbClr val="24292E"/>
                </a:solidFill>
                <a:highlight>
                  <a:srgbClr val="FFFFFF"/>
                </a:highlight>
                <a:latin typeface="Courier New"/>
                <a:ea typeface="Courier New"/>
                <a:cs typeface="Courier New"/>
                <a:sym typeface="Courier New"/>
              </a:rPr>
              <a:t> </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 y2[i </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 </a:t>
            </a:r>
            <a:r>
              <a:rPr lang="en-IN" sz="1400">
                <a:solidFill>
                  <a:srgbClr val="005CC5"/>
                </a:solidFill>
                <a:highlight>
                  <a:srgbClr val="FFFFFF"/>
                </a:highlight>
                <a:latin typeface="Courier New"/>
                <a:ea typeface="Courier New"/>
                <a:cs typeface="Courier New"/>
                <a:sym typeface="Courier New"/>
              </a:rPr>
              <a:t>1</a:t>
            </a:r>
            <a:r>
              <a:rPr lang="en-IN" sz="1400">
                <a:solidFill>
                  <a:srgbClr val="24292E"/>
                </a:solidFill>
                <a:highlight>
                  <a:srgbClr val="FFFFFF"/>
                </a:highlight>
                <a:latin typeface="Courier New"/>
                <a:ea typeface="Courier New"/>
                <a:cs typeface="Courier New"/>
                <a:sym typeface="Courier New"/>
              </a:rPr>
              <a:t>]);</a:t>
            </a:r>
            <a:endParaRPr sz="14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IN" sz="1400">
                <a:solidFill>
                  <a:srgbClr val="24292E"/>
                </a:solidFill>
                <a:highlight>
                  <a:srgbClr val="FFFFFF"/>
                </a:highlight>
                <a:latin typeface="Courier New"/>
                <a:ea typeface="Courier New"/>
                <a:cs typeface="Courier New"/>
                <a:sym typeface="Courier New"/>
              </a:rPr>
              <a:t>		}</a:t>
            </a:r>
            <a:endParaRPr sz="14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IN" sz="1400">
                <a:solidFill>
                  <a:srgbClr val="24292E"/>
                </a:solidFill>
                <a:highlight>
                  <a:srgbClr val="FFFFFF"/>
                </a:highlight>
                <a:latin typeface="Courier New"/>
                <a:ea typeface="Courier New"/>
                <a:cs typeface="Courier New"/>
                <a:sym typeface="Courier New"/>
              </a:rPr>
              <a:t>		</a:t>
            </a:r>
            <a:r>
              <a:rPr lang="en-IN" sz="1400">
                <a:solidFill>
                  <a:srgbClr val="D73A49"/>
                </a:solidFill>
                <a:highlight>
                  <a:srgbClr val="FFFFFF"/>
                </a:highlight>
                <a:latin typeface="Courier New"/>
                <a:ea typeface="Courier New"/>
                <a:cs typeface="Courier New"/>
                <a:sym typeface="Courier New"/>
              </a:rPr>
              <a:t>for</a:t>
            </a:r>
            <a:r>
              <a:rPr lang="en-IN" sz="1400">
                <a:solidFill>
                  <a:srgbClr val="24292E"/>
                </a:solidFill>
                <a:highlight>
                  <a:srgbClr val="FFFFFF"/>
                </a:highlight>
                <a:latin typeface="Courier New"/>
                <a:ea typeface="Courier New"/>
                <a:cs typeface="Courier New"/>
                <a:sym typeface="Courier New"/>
              </a:rPr>
              <a:t> (</a:t>
            </a:r>
            <a:r>
              <a:rPr lang="en-IN" sz="1400">
                <a:solidFill>
                  <a:srgbClr val="D73A49"/>
                </a:solidFill>
                <a:highlight>
                  <a:srgbClr val="FFFFFF"/>
                </a:highlight>
                <a:latin typeface="Courier New"/>
                <a:ea typeface="Courier New"/>
                <a:cs typeface="Courier New"/>
                <a:sym typeface="Courier New"/>
              </a:rPr>
              <a:t>int</a:t>
            </a:r>
            <a:r>
              <a:rPr lang="en-IN" sz="1400">
                <a:solidFill>
                  <a:srgbClr val="24292E"/>
                </a:solidFill>
                <a:highlight>
                  <a:srgbClr val="FFFFFF"/>
                </a:highlight>
                <a:latin typeface="Courier New"/>
                <a:ea typeface="Courier New"/>
                <a:cs typeface="Courier New"/>
                <a:sym typeface="Courier New"/>
              </a:rPr>
              <a:t> i </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 n </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 </a:t>
            </a:r>
            <a:r>
              <a:rPr lang="en-IN" sz="1400">
                <a:solidFill>
                  <a:srgbClr val="005CC5"/>
                </a:solidFill>
                <a:highlight>
                  <a:srgbClr val="FFFFFF"/>
                </a:highlight>
                <a:latin typeface="Courier New"/>
                <a:ea typeface="Courier New"/>
                <a:cs typeface="Courier New"/>
                <a:sym typeface="Courier New"/>
              </a:rPr>
              <a:t>2</a:t>
            </a:r>
            <a:r>
              <a:rPr lang="en-IN" sz="1400">
                <a:solidFill>
                  <a:srgbClr val="24292E"/>
                </a:solidFill>
                <a:highlight>
                  <a:srgbClr val="FFFFFF"/>
                </a:highlight>
                <a:latin typeface="Courier New"/>
                <a:ea typeface="Courier New"/>
                <a:cs typeface="Courier New"/>
                <a:sym typeface="Courier New"/>
              </a:rPr>
              <a:t>; i </a:t>
            </a:r>
            <a:r>
              <a:rPr lang="en-IN" sz="1400">
                <a:solidFill>
                  <a:srgbClr val="D73A49"/>
                </a:solidFill>
                <a:highlight>
                  <a:srgbClr val="FFFFFF"/>
                </a:highlight>
                <a:latin typeface="Courier New"/>
                <a:ea typeface="Courier New"/>
                <a:cs typeface="Courier New"/>
                <a:sym typeface="Courier New"/>
              </a:rPr>
              <a:t>&gt;=</a:t>
            </a:r>
            <a:r>
              <a:rPr lang="en-IN" sz="1400">
                <a:solidFill>
                  <a:srgbClr val="24292E"/>
                </a:solidFill>
                <a:highlight>
                  <a:srgbClr val="FFFFFF"/>
                </a:highlight>
                <a:latin typeface="Courier New"/>
                <a:ea typeface="Courier New"/>
                <a:cs typeface="Courier New"/>
                <a:sym typeface="Courier New"/>
              </a:rPr>
              <a:t> </a:t>
            </a:r>
            <a:r>
              <a:rPr lang="en-IN" sz="1400">
                <a:solidFill>
                  <a:srgbClr val="005CC5"/>
                </a:solidFill>
                <a:highlight>
                  <a:srgbClr val="FFFFFF"/>
                </a:highlight>
                <a:latin typeface="Courier New"/>
                <a:ea typeface="Courier New"/>
                <a:cs typeface="Courier New"/>
                <a:sym typeface="Courier New"/>
              </a:rPr>
              <a:t>0</a:t>
            </a:r>
            <a:r>
              <a:rPr lang="en-IN" sz="1400">
                <a:solidFill>
                  <a:srgbClr val="24292E"/>
                </a:solidFill>
                <a:highlight>
                  <a:srgbClr val="FFFFFF"/>
                </a:highlight>
                <a:latin typeface="Courier New"/>
                <a:ea typeface="Courier New"/>
                <a:cs typeface="Courier New"/>
                <a:sym typeface="Courier New"/>
              </a:rPr>
              <a:t>; i</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 {</a:t>
            </a:r>
            <a:endParaRPr sz="14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IN" sz="1400">
                <a:solidFill>
                  <a:srgbClr val="24292E"/>
                </a:solidFill>
                <a:highlight>
                  <a:srgbClr val="FFFFFF"/>
                </a:highlight>
                <a:latin typeface="Courier New"/>
                <a:ea typeface="Courier New"/>
                <a:cs typeface="Courier New"/>
                <a:sym typeface="Courier New"/>
              </a:rPr>
              <a:t>			y2[i] </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 y2[i] </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 y2[i </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 </a:t>
            </a:r>
            <a:r>
              <a:rPr lang="en-IN" sz="1400">
                <a:solidFill>
                  <a:srgbClr val="005CC5"/>
                </a:solidFill>
                <a:highlight>
                  <a:srgbClr val="FFFFFF"/>
                </a:highlight>
                <a:latin typeface="Courier New"/>
                <a:ea typeface="Courier New"/>
                <a:cs typeface="Courier New"/>
                <a:sym typeface="Courier New"/>
              </a:rPr>
              <a:t>1</a:t>
            </a:r>
            <a:r>
              <a:rPr lang="en-IN" sz="1400">
                <a:solidFill>
                  <a:srgbClr val="24292E"/>
                </a:solidFill>
                <a:highlight>
                  <a:srgbClr val="FFFFFF"/>
                </a:highlight>
                <a:latin typeface="Courier New"/>
                <a:ea typeface="Courier New"/>
                <a:cs typeface="Courier New"/>
                <a:sym typeface="Courier New"/>
              </a:rPr>
              <a:t>] </a:t>
            </a:r>
            <a:r>
              <a:rPr lang="en-IN" sz="1400">
                <a:solidFill>
                  <a:srgbClr val="D73A49"/>
                </a:solidFill>
                <a:highlight>
                  <a:srgbClr val="FFFFFF"/>
                </a:highlight>
                <a:latin typeface="Courier New"/>
                <a:ea typeface="Courier New"/>
                <a:cs typeface="Courier New"/>
                <a:sym typeface="Courier New"/>
              </a:rPr>
              <a:t>+</a:t>
            </a:r>
            <a:r>
              <a:rPr lang="en-IN" sz="1400">
                <a:solidFill>
                  <a:srgbClr val="24292E"/>
                </a:solidFill>
                <a:highlight>
                  <a:srgbClr val="FFFFFF"/>
                </a:highlight>
                <a:latin typeface="Courier New"/>
                <a:ea typeface="Courier New"/>
                <a:cs typeface="Courier New"/>
                <a:sym typeface="Courier New"/>
              </a:rPr>
              <a:t> u[i];</a:t>
            </a:r>
            <a:endParaRPr sz="14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IN" sz="1400">
                <a:solidFill>
                  <a:srgbClr val="24292E"/>
                </a:solidFill>
                <a:highlight>
                  <a:srgbClr val="FFFFFF"/>
                </a:highlight>
                <a:latin typeface="Courier New"/>
                <a:ea typeface="Courier New"/>
                <a:cs typeface="Courier New"/>
                <a:sym typeface="Courier New"/>
              </a:rPr>
              <a:t>		}</a:t>
            </a:r>
            <a:endParaRPr sz="14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IN" sz="1400">
                <a:solidFill>
                  <a:srgbClr val="24292E"/>
                </a:solidFill>
                <a:highlight>
                  <a:srgbClr val="FFFFFF"/>
                </a:highlight>
                <a:latin typeface="Courier New"/>
                <a:ea typeface="Courier New"/>
                <a:cs typeface="Courier New"/>
                <a:sym typeface="Courier New"/>
              </a:rPr>
              <a:t>	}</a:t>
            </a:r>
            <a:endParaRPr sz="1400">
              <a:solidFill>
                <a:srgbClr val="24292E"/>
              </a:solidFill>
              <a:highlight>
                <a:srgbClr val="FFFFFF"/>
              </a:highlight>
              <a:latin typeface="Courier New"/>
              <a:ea typeface="Courier New"/>
              <a:cs typeface="Courier New"/>
              <a:sym typeface="Courier New"/>
            </a:endParaRPr>
          </a:p>
          <a:p>
            <a:pPr marL="0" lvl="0" indent="0" algn="l" rtl="0">
              <a:spcBef>
                <a:spcPts val="1000"/>
              </a:spcBef>
              <a:spcAft>
                <a:spcPts val="0"/>
              </a:spcAft>
              <a:buNone/>
            </a:pPr>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536</Words>
  <Application>Microsoft Office PowerPoint</Application>
  <PresentationFormat>Widescreen</PresentationFormat>
  <Paragraphs>68</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Courier New</vt:lpstr>
      <vt:lpstr>Noto Sans Symbols</vt:lpstr>
      <vt:lpstr>Times New Roman</vt:lpstr>
      <vt:lpstr>Trebuchet MS</vt:lpstr>
      <vt:lpstr>Facet</vt:lpstr>
      <vt:lpstr>Implementation of Wireless Sensor Network for soil NPK analysis using Cubic Spline Method</vt:lpstr>
      <vt:lpstr>Content</vt:lpstr>
      <vt:lpstr>Problem Statement</vt:lpstr>
      <vt:lpstr>Introduction</vt:lpstr>
      <vt:lpstr>Aim &amp; Objectives</vt:lpstr>
      <vt:lpstr>Project Architecture</vt:lpstr>
      <vt:lpstr>Natural Cubic Spline</vt:lpstr>
      <vt:lpstr>PowerPoint Presentation</vt:lpstr>
      <vt:lpstr>code completion</vt:lpstr>
      <vt:lpstr>Project Results</vt:lpstr>
      <vt:lpstr>Conclusion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Wireless Sensor Network for soil NPK analysis using Cubic Spline Method</dc:title>
  <dc:creator>prashant walunj</dc:creator>
  <cp:lastModifiedBy>prashant walunj</cp:lastModifiedBy>
  <cp:revision>1</cp:revision>
  <dcterms:modified xsi:type="dcterms:W3CDTF">2020-04-29T04:47:16Z</dcterms:modified>
</cp:coreProperties>
</file>