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9ACAE65-D274-4F1E-85E8-B0587F12686B}" type="datetimeFigureOut">
              <a:rPr lang="en-IN" smtClean="0"/>
              <a:t>12-10-2023</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8F77531-0A68-4F68-9561-D7D28FBF1458}"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ACAE65-D274-4F1E-85E8-B0587F12686B}"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77531-0A68-4F68-9561-D7D28FBF145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8F77531-0A68-4F68-9561-D7D28FBF1458}"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ACAE65-D274-4F1E-85E8-B0587F12686B}"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9ACAE65-D274-4F1E-85E8-B0587F12686B}"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28F77531-0A68-4F68-9561-D7D28FBF1458}"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C9ACAE65-D274-4F1E-85E8-B0587F12686B}" type="datetimeFigureOut">
              <a:rPr lang="en-IN" smtClean="0"/>
              <a:t>12-10-2023</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8F77531-0A68-4F68-9561-D7D28FBF1458}"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9ACAE65-D274-4F1E-85E8-B0587F12686B}"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77531-0A68-4F68-9561-D7D28FBF1458}"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9ACAE65-D274-4F1E-85E8-B0587F12686B}" type="datetimeFigureOut">
              <a:rPr lang="en-IN" smtClean="0"/>
              <a:t>12-10-2023</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8F77531-0A68-4F68-9561-D7D28FBF1458}"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ACAE65-D274-4F1E-85E8-B0587F12686B}"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28F77531-0A68-4F68-9561-D7D28FBF145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9ACAE65-D274-4F1E-85E8-B0587F12686B}" type="datetimeFigureOut">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8F77531-0A68-4F68-9561-D7D28FBF145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8F77531-0A68-4F68-9561-D7D28FBF1458}"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9ACAE65-D274-4F1E-85E8-B0587F12686B}" type="datetimeFigureOut">
              <a:rPr lang="en-IN" smtClean="0"/>
              <a:t>12-10-2023</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8F77531-0A68-4F68-9561-D7D28FBF1458}"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9ACAE65-D274-4F1E-85E8-B0587F12686B}" type="datetimeFigureOut">
              <a:rPr lang="en-IN" smtClean="0"/>
              <a:t>12-10-2023</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9ACAE65-D274-4F1E-85E8-B0587F12686B}" type="datetimeFigureOut">
              <a:rPr lang="en-IN" smtClean="0"/>
              <a:t>12-10-2023</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8F77531-0A68-4F68-9561-D7D28FBF1458}"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1520" y="332656"/>
            <a:ext cx="8534400" cy="758952"/>
          </a:xfrm>
        </p:spPr>
        <p:txBody>
          <a:bodyPr>
            <a:noAutofit/>
          </a:bodyPr>
          <a:lstStyle/>
          <a:p>
            <a:r>
              <a:rPr lang="en-US" sz="2400" b="1" dirty="0" smtClean="0"/>
              <a:t>               </a:t>
            </a:r>
            <a:r>
              <a:rPr lang="en-US" sz="2400" b="1" dirty="0" smtClean="0">
                <a:solidFill>
                  <a:srgbClr val="FF0000"/>
                </a:solidFill>
              </a:rPr>
              <a:t>NRI </a:t>
            </a:r>
            <a:r>
              <a:rPr lang="en-US" sz="2400" b="1" dirty="0">
                <a:solidFill>
                  <a:srgbClr val="FF0000"/>
                </a:solidFill>
              </a:rPr>
              <a:t>INSTITUTE OF INFORMATION SCIENCE &amp; TECHNOLOGY - </a:t>
            </a:r>
            <a:r>
              <a:rPr lang="en-US" sz="2400" b="1" cap="small" dirty="0">
                <a:solidFill>
                  <a:srgbClr val="FF0000"/>
                </a:solidFill>
              </a:rPr>
              <a:t>BHOPAL </a:t>
            </a:r>
            <a:r>
              <a:rPr lang="en-US" sz="2400" b="1" dirty="0">
                <a:solidFill>
                  <a:srgbClr val="FF0000"/>
                </a:solidFill>
              </a:rPr>
              <a:t>(M.P</a:t>
            </a:r>
            <a:r>
              <a:rPr lang="en-US" sz="2400" b="1" dirty="0" smtClean="0">
                <a:solidFill>
                  <a:srgbClr val="FF0000"/>
                </a:solidFill>
              </a:rPr>
              <a:t>.)</a:t>
            </a:r>
            <a:endParaRPr lang="en-IN" sz="2400" dirty="0">
              <a:solidFill>
                <a:srgbClr val="FF0000"/>
              </a:solidFill>
            </a:endParaRPr>
          </a:p>
        </p:txBody>
      </p:sp>
      <p:sp>
        <p:nvSpPr>
          <p:cNvPr id="7" name="Content Placeholder 6"/>
          <p:cNvSpPr>
            <a:spLocks noGrp="1"/>
          </p:cNvSpPr>
          <p:nvPr>
            <p:ph sz="quarter" idx="1"/>
          </p:nvPr>
        </p:nvSpPr>
        <p:spPr/>
        <p:txBody>
          <a:bodyPr>
            <a:normAutofit lnSpcReduction="10000"/>
          </a:bodyPr>
          <a:lstStyle/>
          <a:p>
            <a:pPr marL="0" indent="0">
              <a:buNone/>
            </a:pPr>
            <a:endParaRPr lang="en-IN" dirty="0" smtClean="0"/>
          </a:p>
          <a:p>
            <a:pPr marL="0" indent="0">
              <a:buNone/>
            </a:pPr>
            <a:r>
              <a:rPr lang="en-IN" dirty="0" smtClean="0"/>
              <a:t>	</a:t>
            </a:r>
          </a:p>
          <a:p>
            <a:pPr marL="0" indent="0">
              <a:buNone/>
            </a:pPr>
            <a:r>
              <a:rPr lang="en-IN" dirty="0"/>
              <a:t>	</a:t>
            </a:r>
            <a:r>
              <a:rPr lang="en-IN" dirty="0" smtClean="0"/>
              <a:t>	              </a:t>
            </a:r>
            <a:r>
              <a:rPr lang="en-IN" sz="2000" dirty="0" smtClean="0">
                <a:solidFill>
                  <a:schemeClr val="accent1">
                    <a:lumMod val="50000"/>
                  </a:schemeClr>
                </a:solidFill>
              </a:rPr>
              <a:t>Project presentation</a:t>
            </a:r>
            <a:endParaRPr lang="en-IN" dirty="0" smtClean="0">
              <a:solidFill>
                <a:schemeClr val="accent1">
                  <a:lumMod val="50000"/>
                </a:schemeClr>
              </a:solidFill>
            </a:endParaRPr>
          </a:p>
          <a:p>
            <a:pPr marL="0" indent="0">
              <a:buNone/>
            </a:pPr>
            <a:r>
              <a:rPr lang="en-IN" dirty="0"/>
              <a:t>	</a:t>
            </a:r>
            <a:r>
              <a:rPr lang="en-IN" dirty="0" smtClean="0"/>
              <a:t>			</a:t>
            </a:r>
            <a:r>
              <a:rPr lang="en-IN" sz="2400" b="1" dirty="0" smtClean="0"/>
              <a:t>TITLE </a:t>
            </a:r>
          </a:p>
          <a:p>
            <a:pPr marL="0" indent="0">
              <a:buNone/>
            </a:pPr>
            <a:r>
              <a:rPr lang="en-IN" dirty="0" smtClean="0"/>
              <a:t> </a:t>
            </a:r>
            <a:r>
              <a:rPr lang="en-IN" sz="2800" b="1" dirty="0" smtClean="0">
                <a:solidFill>
                  <a:srgbClr val="FF0000"/>
                </a:solidFill>
              </a:rPr>
              <a:t>“YOUTUBE TRANSCRIPT SUMMARIZER”</a:t>
            </a:r>
          </a:p>
          <a:p>
            <a:pPr marL="0" indent="0">
              <a:buNone/>
            </a:pPr>
            <a:endParaRPr lang="en-IN" sz="3200" dirty="0" smtClean="0"/>
          </a:p>
          <a:p>
            <a:pPr marL="0" indent="0">
              <a:buNone/>
            </a:pPr>
            <a:r>
              <a:rPr lang="en-IN" sz="2000" dirty="0" smtClean="0">
                <a:solidFill>
                  <a:schemeClr val="accent1">
                    <a:lumMod val="50000"/>
                  </a:schemeClr>
                </a:solidFill>
              </a:rPr>
              <a:t>Guided by</a:t>
            </a:r>
            <a:r>
              <a:rPr lang="en-IN" sz="3200" dirty="0" smtClean="0"/>
              <a:t>		  			</a:t>
            </a:r>
            <a:r>
              <a:rPr lang="en-IN" sz="2000" dirty="0" smtClean="0">
                <a:solidFill>
                  <a:schemeClr val="accent1">
                    <a:lumMod val="50000"/>
                  </a:schemeClr>
                </a:solidFill>
              </a:rPr>
              <a:t>Team members</a:t>
            </a:r>
            <a:endParaRPr lang="en-IN" sz="2400" dirty="0" smtClean="0">
              <a:solidFill>
                <a:schemeClr val="accent1">
                  <a:lumMod val="50000"/>
                </a:schemeClr>
              </a:solidFill>
            </a:endParaRPr>
          </a:p>
          <a:p>
            <a:pPr marL="0" indent="0">
              <a:buNone/>
            </a:pPr>
            <a:r>
              <a:rPr lang="en-IN" sz="1800" dirty="0" smtClean="0"/>
              <a:t>PROF. MRIDULA</a:t>
            </a:r>
            <a:r>
              <a:rPr lang="en-IN" sz="3200" dirty="0" smtClean="0"/>
              <a:t>					</a:t>
            </a:r>
            <a:r>
              <a:rPr lang="en-IN" sz="1600" dirty="0" smtClean="0"/>
              <a:t>ROHIT GUPTA</a:t>
            </a:r>
          </a:p>
          <a:p>
            <a:pPr marL="0" indent="0">
              <a:buNone/>
            </a:pPr>
            <a:r>
              <a:rPr lang="en-IN" sz="1600" dirty="0"/>
              <a:t>	</a:t>
            </a:r>
            <a:r>
              <a:rPr lang="en-IN" sz="1600" dirty="0" smtClean="0"/>
              <a:t>					VIJAY PANDEY</a:t>
            </a:r>
          </a:p>
          <a:p>
            <a:pPr marL="0" indent="0">
              <a:buNone/>
            </a:pPr>
            <a:r>
              <a:rPr lang="en-IN" sz="1600" dirty="0"/>
              <a:t>	</a:t>
            </a:r>
            <a:r>
              <a:rPr lang="en-IN" sz="1600" dirty="0" smtClean="0"/>
              <a:t>					PRASHANT ANAND</a:t>
            </a:r>
            <a:endParaRPr lang="en-IN" sz="3200" dirty="0"/>
          </a:p>
          <a:p>
            <a:pPr marL="0" indent="0">
              <a:buNone/>
            </a:pPr>
            <a:endParaRPr lang="en-IN" sz="3200" dirty="0" smtClean="0"/>
          </a:p>
          <a:p>
            <a:pPr marL="0" indent="0">
              <a:buNone/>
            </a:pPr>
            <a:endParaRPr lang="en-IN" sz="3200" dirty="0"/>
          </a:p>
        </p:txBody>
      </p:sp>
      <p:sp>
        <p:nvSpPr>
          <p:cNvPr id="8" name="Title 5"/>
          <p:cNvSpPr txBox="1">
            <a:spLocks/>
          </p:cNvSpPr>
          <p:nvPr/>
        </p:nvSpPr>
        <p:spPr>
          <a:xfrm>
            <a:off x="280070" y="1653395"/>
            <a:ext cx="8534400" cy="470920"/>
          </a:xfrm>
          <a:prstGeom prst="rect">
            <a:avLst/>
          </a:prstGeom>
        </p:spPr>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US" sz="2000" b="1" dirty="0">
                <a:solidFill>
                  <a:schemeClr val="accent1">
                    <a:lumMod val="75000"/>
                  </a:schemeClr>
                </a:solidFill>
              </a:rPr>
              <a:t>DEPARTMENT OF COMPUTER SCIENCE AND </a:t>
            </a:r>
            <a:r>
              <a:rPr lang="en-US" sz="2000" b="1" dirty="0" smtClean="0">
                <a:solidFill>
                  <a:schemeClr val="accent1">
                    <a:lumMod val="75000"/>
                  </a:schemeClr>
                </a:solidFill>
              </a:rPr>
              <a:t>ENGINEERING</a:t>
            </a:r>
            <a:endParaRPr lang="en-IN" sz="2000" dirty="0">
              <a:solidFill>
                <a:schemeClr val="accent1">
                  <a:lumMod val="7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94" y="188640"/>
            <a:ext cx="1064146" cy="106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203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Future Scope</a:t>
            </a:r>
            <a:endParaRPr lang="en-IN" b="1" dirty="0">
              <a:solidFill>
                <a:srgbClr val="FF0000"/>
              </a:solidFill>
            </a:endParaRPr>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solidFill>
                  <a:srgbClr val="374151"/>
                </a:solidFill>
                <a:latin typeface="Söhne"/>
              </a:rPr>
              <a:t>Future scopes and updates </a:t>
            </a:r>
            <a:r>
              <a:rPr lang="en-US" dirty="0">
                <a:solidFill>
                  <a:srgbClr val="374151"/>
                </a:solidFill>
                <a:latin typeface="Söhne"/>
              </a:rPr>
              <a:t>to the YouTube Transcript Summarizer</a:t>
            </a:r>
            <a:r>
              <a:rPr lang="en-US" dirty="0" smtClean="0">
                <a:solidFill>
                  <a:srgbClr val="374151"/>
                </a:solidFill>
                <a:latin typeface="Söhne"/>
              </a:rPr>
              <a:t>:</a:t>
            </a:r>
          </a:p>
          <a:p>
            <a:pPr>
              <a:buFont typeface="Wingdings" pitchFamily="2" charset="2"/>
              <a:buChar char="q"/>
            </a:pPr>
            <a:endParaRPr lang="en-US" b="1" dirty="0" smtClean="0">
              <a:solidFill>
                <a:schemeClr val="accent1">
                  <a:lumMod val="75000"/>
                </a:schemeClr>
              </a:solidFill>
              <a:latin typeface="Söhne"/>
            </a:endParaRPr>
          </a:p>
          <a:p>
            <a:pPr>
              <a:buFont typeface="Wingdings" pitchFamily="2" charset="2"/>
              <a:buChar char="q"/>
            </a:pPr>
            <a:r>
              <a:rPr lang="en-US" b="1" dirty="0" smtClean="0">
                <a:solidFill>
                  <a:schemeClr val="accent1">
                    <a:lumMod val="75000"/>
                  </a:schemeClr>
                </a:solidFill>
                <a:latin typeface="Söhne"/>
              </a:rPr>
              <a:t>Multilanguage </a:t>
            </a:r>
            <a:r>
              <a:rPr lang="en-US" b="1" dirty="0">
                <a:solidFill>
                  <a:schemeClr val="accent1">
                    <a:lumMod val="75000"/>
                  </a:schemeClr>
                </a:solidFill>
                <a:latin typeface="Söhne"/>
              </a:rPr>
              <a:t>Support</a:t>
            </a:r>
            <a:r>
              <a:rPr lang="en-US" dirty="0">
                <a:solidFill>
                  <a:schemeClr val="accent1">
                    <a:lumMod val="75000"/>
                  </a:schemeClr>
                </a:solidFill>
                <a:latin typeface="Söhne"/>
              </a:rPr>
              <a:t>: </a:t>
            </a:r>
            <a:r>
              <a:rPr lang="en-US" dirty="0" smtClean="0">
                <a:solidFill>
                  <a:srgbClr val="374151"/>
                </a:solidFill>
                <a:latin typeface="Söhne"/>
              </a:rPr>
              <a:t>Extend </a:t>
            </a:r>
            <a:r>
              <a:rPr lang="en-US" dirty="0">
                <a:solidFill>
                  <a:srgbClr val="374151"/>
                </a:solidFill>
                <a:latin typeface="Söhne"/>
              </a:rPr>
              <a:t>the tool </a:t>
            </a:r>
            <a:r>
              <a:rPr lang="en-US" dirty="0" smtClean="0">
                <a:solidFill>
                  <a:srgbClr val="374151"/>
                </a:solidFill>
                <a:latin typeface="Söhne"/>
              </a:rPr>
              <a:t>to provide summary in multiple </a:t>
            </a:r>
            <a:r>
              <a:rPr lang="en-US" dirty="0">
                <a:solidFill>
                  <a:srgbClr val="374151"/>
                </a:solidFill>
                <a:latin typeface="Söhne"/>
              </a:rPr>
              <a:t>languages.</a:t>
            </a:r>
          </a:p>
          <a:p>
            <a:pPr>
              <a:buFont typeface="Wingdings" pitchFamily="2" charset="2"/>
              <a:buChar char="q"/>
            </a:pPr>
            <a:endParaRPr lang="en-US" b="1" dirty="0" smtClean="0">
              <a:solidFill>
                <a:schemeClr val="accent1">
                  <a:lumMod val="75000"/>
                </a:schemeClr>
              </a:solidFill>
              <a:latin typeface="Söhne"/>
            </a:endParaRPr>
          </a:p>
          <a:p>
            <a:pPr>
              <a:buFont typeface="Wingdings" pitchFamily="2" charset="2"/>
              <a:buChar char="q"/>
            </a:pPr>
            <a:r>
              <a:rPr lang="en-US" b="1" dirty="0" smtClean="0">
                <a:solidFill>
                  <a:schemeClr val="accent1">
                    <a:lumMod val="75000"/>
                  </a:schemeClr>
                </a:solidFill>
                <a:latin typeface="Söhne"/>
              </a:rPr>
              <a:t>Integration </a:t>
            </a:r>
            <a:r>
              <a:rPr lang="en-US" b="1" dirty="0">
                <a:solidFill>
                  <a:schemeClr val="accent1">
                    <a:lumMod val="75000"/>
                  </a:schemeClr>
                </a:solidFill>
                <a:latin typeface="Söhne"/>
              </a:rPr>
              <a:t>with Video Platforms</a:t>
            </a:r>
            <a:r>
              <a:rPr lang="en-US" dirty="0">
                <a:solidFill>
                  <a:srgbClr val="374151"/>
                </a:solidFill>
                <a:latin typeface="Söhne"/>
              </a:rPr>
              <a:t>: Expand to support video platforms beyond YouTube.</a:t>
            </a:r>
          </a:p>
          <a:p>
            <a:pPr>
              <a:buFont typeface="Wingdings" pitchFamily="2" charset="2"/>
              <a:buChar char="q"/>
            </a:pPr>
            <a:endParaRPr lang="en-US" b="1" dirty="0" smtClean="0">
              <a:solidFill>
                <a:schemeClr val="accent1">
                  <a:lumMod val="75000"/>
                </a:schemeClr>
              </a:solidFill>
              <a:latin typeface="Söhne"/>
            </a:endParaRPr>
          </a:p>
          <a:p>
            <a:pPr>
              <a:buFont typeface="Wingdings" pitchFamily="2" charset="2"/>
              <a:buChar char="q"/>
            </a:pPr>
            <a:r>
              <a:rPr lang="en-US" b="1" dirty="0" smtClean="0">
                <a:solidFill>
                  <a:schemeClr val="accent1">
                    <a:lumMod val="75000"/>
                  </a:schemeClr>
                </a:solidFill>
                <a:latin typeface="Söhne"/>
              </a:rPr>
              <a:t>User </a:t>
            </a:r>
            <a:r>
              <a:rPr lang="en-US" b="1" dirty="0">
                <a:solidFill>
                  <a:schemeClr val="accent1">
                    <a:lumMod val="75000"/>
                  </a:schemeClr>
                </a:solidFill>
                <a:latin typeface="Söhne"/>
              </a:rPr>
              <a:t>Customization</a:t>
            </a:r>
            <a:r>
              <a:rPr lang="en-US" dirty="0">
                <a:solidFill>
                  <a:srgbClr val="374151"/>
                </a:solidFill>
                <a:latin typeface="Söhne"/>
              </a:rPr>
              <a:t>: Allow users to customize summarization preferences.</a:t>
            </a:r>
          </a:p>
          <a:p>
            <a:pPr marL="0" indent="0">
              <a:buNone/>
            </a:pPr>
            <a:endParaRPr lang="en-US" b="1" dirty="0"/>
          </a:p>
        </p:txBody>
      </p:sp>
    </p:spTree>
    <p:extLst>
      <p:ext uri="{BB962C8B-B14F-4D97-AF65-F5344CB8AC3E}">
        <p14:creationId xmlns:p14="http://schemas.microsoft.com/office/powerpoint/2010/main" val="3994571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Conclusion</a:t>
            </a:r>
            <a:endParaRPr lang="en-IN" b="1" dirty="0">
              <a:solidFill>
                <a:srgbClr val="FF0000"/>
              </a:solidFill>
            </a:endParaRPr>
          </a:p>
        </p:txBody>
      </p:sp>
      <p:sp>
        <p:nvSpPr>
          <p:cNvPr id="3" name="Content Placeholder 2"/>
          <p:cNvSpPr>
            <a:spLocks noGrp="1"/>
          </p:cNvSpPr>
          <p:nvPr>
            <p:ph sz="quarter" idx="1"/>
          </p:nvPr>
        </p:nvSpPr>
        <p:spPr/>
        <p:txBody>
          <a:bodyPr/>
          <a:lstStyle/>
          <a:p>
            <a:r>
              <a:rPr lang="en-US" dirty="0"/>
              <a:t>Transcript summarizers are like magic tools that shrink big stories into short and clear summaries. </a:t>
            </a:r>
            <a:endParaRPr lang="en-US" dirty="0" smtClean="0"/>
          </a:p>
          <a:p>
            <a:r>
              <a:rPr lang="en-US" dirty="0" smtClean="0"/>
              <a:t>They </a:t>
            </a:r>
            <a:r>
              <a:rPr lang="en-US" dirty="0"/>
              <a:t>are helpful when you want to know what's important in a video </a:t>
            </a:r>
            <a:r>
              <a:rPr lang="en-US" dirty="0" smtClean="0"/>
              <a:t>without watching all </a:t>
            </a:r>
            <a:r>
              <a:rPr lang="en-US" dirty="0"/>
              <a:t>of it. </a:t>
            </a:r>
            <a:endParaRPr lang="en-US" dirty="0" smtClean="0"/>
          </a:p>
          <a:p>
            <a:r>
              <a:rPr lang="en-US" dirty="0" smtClean="0"/>
              <a:t>Summaries </a:t>
            </a:r>
            <a:r>
              <a:rPr lang="en-US" dirty="0"/>
              <a:t>are like a friend giving you the most exciting parts of a story, so you don't miss out. </a:t>
            </a:r>
            <a:endParaRPr lang="en-US" dirty="0" smtClean="0"/>
          </a:p>
          <a:p>
            <a:r>
              <a:rPr lang="en-US" dirty="0" smtClean="0"/>
              <a:t>It's </a:t>
            </a:r>
            <a:r>
              <a:rPr lang="en-US" dirty="0"/>
              <a:t>a time-saver and makes learning new things super easy!</a:t>
            </a:r>
            <a:endParaRPr lang="en-IN" dirty="0"/>
          </a:p>
        </p:txBody>
      </p:sp>
    </p:spTree>
    <p:extLst>
      <p:ext uri="{BB962C8B-B14F-4D97-AF65-F5344CB8AC3E}">
        <p14:creationId xmlns:p14="http://schemas.microsoft.com/office/powerpoint/2010/main" val="3337845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THANK YOU</a:t>
            </a:r>
            <a:endParaRPr lang="en-IN" b="1" dirty="0">
              <a:solidFill>
                <a:srgbClr val="FF0000"/>
              </a:solidFill>
            </a:endParaRPr>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smtClean="0"/>
          </a:p>
          <a:p>
            <a:pPr marL="0" indent="0">
              <a:buNone/>
            </a:pPr>
            <a:r>
              <a:rPr lang="en-US" sz="4800" dirty="0" smtClean="0"/>
              <a:t>			</a:t>
            </a:r>
            <a:r>
              <a:rPr lang="en-US" sz="4800" b="1" dirty="0" smtClean="0"/>
              <a:t>Thank </a:t>
            </a:r>
            <a:r>
              <a:rPr lang="en-US" sz="4800" b="1" dirty="0"/>
              <a:t>you </a:t>
            </a:r>
            <a:endParaRPr lang="en-US" sz="4800" b="1" dirty="0" smtClean="0"/>
          </a:p>
          <a:p>
            <a:pPr marL="0" indent="0" algn="ctr">
              <a:buNone/>
            </a:pPr>
            <a:r>
              <a:rPr lang="en-US" sz="4000" dirty="0"/>
              <a:t>A</a:t>
            </a:r>
            <a:r>
              <a:rPr lang="en-US" sz="4000" dirty="0" smtClean="0"/>
              <a:t>ll of you for </a:t>
            </a:r>
            <a:r>
              <a:rPr lang="en-US" sz="4000" dirty="0"/>
              <a:t>your time and attention.</a:t>
            </a:r>
            <a:endParaRPr lang="en-IN" sz="4000" dirty="0"/>
          </a:p>
        </p:txBody>
      </p:sp>
    </p:spTree>
    <p:extLst>
      <p:ext uri="{BB962C8B-B14F-4D97-AF65-F5344CB8AC3E}">
        <p14:creationId xmlns:p14="http://schemas.microsoft.com/office/powerpoint/2010/main" val="49088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b="1" dirty="0" smtClean="0">
                <a:solidFill>
                  <a:srgbClr val="FF0000"/>
                </a:solidFill>
              </a:rPr>
              <a:t>INTRODUCTION</a:t>
            </a:r>
            <a:endParaRPr lang="en-IN" b="1" dirty="0">
              <a:solidFill>
                <a:srgbClr val="FF0000"/>
              </a:solidFill>
            </a:endParaRPr>
          </a:p>
        </p:txBody>
      </p:sp>
      <p:sp>
        <p:nvSpPr>
          <p:cNvPr id="3" name="Content Placeholder 2"/>
          <p:cNvSpPr>
            <a:spLocks noGrp="1"/>
          </p:cNvSpPr>
          <p:nvPr>
            <p:ph sz="quarter" idx="1"/>
          </p:nvPr>
        </p:nvSpPr>
        <p:spPr/>
        <p:txBody>
          <a:bodyPr>
            <a:normAutofit lnSpcReduction="10000"/>
          </a:bodyPr>
          <a:lstStyle/>
          <a:p>
            <a:r>
              <a:rPr lang="en-US" sz="2000" b="1" dirty="0">
                <a:solidFill>
                  <a:schemeClr val="accent1">
                    <a:lumMod val="75000"/>
                  </a:schemeClr>
                </a:solidFill>
                <a:latin typeface="+mj-lt"/>
                <a:ea typeface="+mj-ea"/>
                <a:cs typeface="+mj-cs"/>
              </a:rPr>
              <a:t>AIM</a:t>
            </a:r>
            <a:r>
              <a:rPr lang="en-US" dirty="0" smtClean="0"/>
              <a:t>:-</a:t>
            </a:r>
          </a:p>
          <a:p>
            <a:pPr marL="0" indent="0">
              <a:buNone/>
            </a:pPr>
            <a:r>
              <a:rPr lang="en-US" sz="2800" dirty="0"/>
              <a:t>	</a:t>
            </a:r>
            <a:r>
              <a:rPr lang="en-US" sz="2800" dirty="0" smtClean="0"/>
              <a:t>Project </a:t>
            </a:r>
            <a:r>
              <a:rPr lang="en-US" sz="2800" dirty="0"/>
              <a:t>aim is to developed a </a:t>
            </a:r>
            <a:r>
              <a:rPr lang="en-US" sz="2800" dirty="0" smtClean="0"/>
              <a:t>tool that </a:t>
            </a:r>
            <a:r>
              <a:rPr lang="en-US" sz="2800" dirty="0"/>
              <a:t>can generate a summary </a:t>
            </a:r>
            <a:r>
              <a:rPr lang="en-US" sz="2800" dirty="0" smtClean="0"/>
              <a:t>of </a:t>
            </a:r>
            <a:r>
              <a:rPr lang="en-US" sz="2800" dirty="0"/>
              <a:t>the </a:t>
            </a:r>
            <a:r>
              <a:rPr lang="en-US" sz="2800" dirty="0" err="1"/>
              <a:t>youtube</a:t>
            </a:r>
            <a:r>
              <a:rPr lang="en-US" sz="2800" dirty="0"/>
              <a:t> video in the text format by the </a:t>
            </a:r>
            <a:r>
              <a:rPr lang="en-US" sz="2800" dirty="0" err="1"/>
              <a:t>youtube</a:t>
            </a:r>
            <a:r>
              <a:rPr lang="en-US" sz="2800" dirty="0"/>
              <a:t> link.</a:t>
            </a:r>
          </a:p>
          <a:p>
            <a:endParaRPr lang="en-US" dirty="0" smtClean="0"/>
          </a:p>
          <a:p>
            <a:r>
              <a:rPr lang="en-US" sz="2800" dirty="0" smtClean="0"/>
              <a:t>The</a:t>
            </a:r>
            <a:r>
              <a:rPr lang="en-US" sz="2800" b="1" dirty="0" smtClean="0"/>
              <a:t> “YouTube Transcript Summarizer” </a:t>
            </a:r>
            <a:r>
              <a:rPr lang="en-US" sz="2800" dirty="0" smtClean="0"/>
              <a:t>generate a summary of the YouTube video, by analyzing the transcript(subtitle) of the video content.</a:t>
            </a:r>
          </a:p>
          <a:p>
            <a:pPr marL="0" indent="0">
              <a:buNone/>
            </a:pPr>
            <a:r>
              <a:rPr lang="en-US" dirty="0"/>
              <a:t>	</a:t>
            </a:r>
            <a:r>
              <a:rPr lang="en-US" dirty="0" smtClean="0"/>
              <a:t>		</a:t>
            </a:r>
          </a:p>
        </p:txBody>
      </p:sp>
    </p:spTree>
    <p:extLst>
      <p:ext uri="{BB962C8B-B14F-4D97-AF65-F5344CB8AC3E}">
        <p14:creationId xmlns:p14="http://schemas.microsoft.com/office/powerpoint/2010/main" val="2742884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Objective</a:t>
            </a:r>
            <a:r>
              <a:rPr lang="en-US" b="1" dirty="0" smtClean="0">
                <a:solidFill>
                  <a:srgbClr val="FF0000"/>
                </a:solidFill>
              </a:rPr>
              <a:t>:</a:t>
            </a:r>
            <a:endParaRPr lang="en-IN" dirty="0">
              <a:solidFill>
                <a:srgbClr val="FF0000"/>
              </a:solidFill>
            </a:endParaRPr>
          </a:p>
        </p:txBody>
      </p:sp>
      <p:sp>
        <p:nvSpPr>
          <p:cNvPr id="3" name="Content Placeholder 2"/>
          <p:cNvSpPr>
            <a:spLocks noGrp="1"/>
          </p:cNvSpPr>
          <p:nvPr>
            <p:ph sz="quarter" idx="1"/>
          </p:nvPr>
        </p:nvSpPr>
        <p:spPr/>
        <p:txBody>
          <a:bodyPr/>
          <a:lstStyle/>
          <a:p>
            <a:endParaRPr lang="en-US" dirty="0" smtClean="0"/>
          </a:p>
          <a:p>
            <a:r>
              <a:rPr lang="en-US" dirty="0" smtClean="0"/>
              <a:t>The </a:t>
            </a:r>
            <a:r>
              <a:rPr lang="en-US" dirty="0"/>
              <a:t>primary objective of this project is to </a:t>
            </a:r>
            <a:r>
              <a:rPr lang="en-US" dirty="0" smtClean="0"/>
              <a:t>generate a summary </a:t>
            </a:r>
            <a:r>
              <a:rPr lang="en-US" dirty="0"/>
              <a:t>of YouTube videos by condensing their </a:t>
            </a:r>
            <a:r>
              <a:rPr lang="en-US" dirty="0" smtClean="0"/>
              <a:t>transcript.</a:t>
            </a:r>
          </a:p>
          <a:p>
            <a:endParaRPr lang="en-US" dirty="0"/>
          </a:p>
          <a:p>
            <a:r>
              <a:rPr lang="en-US" dirty="0"/>
              <a:t> The objective of this </a:t>
            </a:r>
            <a:r>
              <a:rPr lang="en-US" dirty="0" smtClean="0"/>
              <a:t>transcript summarizer </a:t>
            </a:r>
            <a:r>
              <a:rPr lang="en-US" dirty="0"/>
              <a:t>is to provide </a:t>
            </a:r>
            <a:r>
              <a:rPr lang="en-US" dirty="0" smtClean="0"/>
              <a:t>a </a:t>
            </a:r>
            <a:r>
              <a:rPr lang="en-US" dirty="0"/>
              <a:t>quick and easy way to understand the main points of a video without having to watch the entire </a:t>
            </a:r>
            <a:r>
              <a:rPr lang="en-US" dirty="0" smtClean="0"/>
              <a:t>video.</a:t>
            </a:r>
            <a:endParaRPr lang="en-IN" dirty="0"/>
          </a:p>
        </p:txBody>
      </p:sp>
    </p:spTree>
    <p:extLst>
      <p:ext uri="{BB962C8B-B14F-4D97-AF65-F5344CB8AC3E}">
        <p14:creationId xmlns:p14="http://schemas.microsoft.com/office/powerpoint/2010/main" val="1078676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0000"/>
                </a:solidFill>
              </a:rPr>
              <a:t>Why YouTube Transcript Summarizer??</a:t>
            </a:r>
            <a:endParaRPr lang="en-IN" b="1" dirty="0">
              <a:solidFill>
                <a:srgbClr val="FF0000"/>
              </a:solidFill>
            </a:endParaRPr>
          </a:p>
        </p:txBody>
      </p:sp>
      <p:sp>
        <p:nvSpPr>
          <p:cNvPr id="3" name="Content Placeholder 2"/>
          <p:cNvSpPr>
            <a:spLocks noGrp="1"/>
          </p:cNvSpPr>
          <p:nvPr>
            <p:ph sz="quarter" idx="1"/>
          </p:nvPr>
        </p:nvSpPr>
        <p:spPr/>
        <p:txBody>
          <a:bodyPr>
            <a:normAutofit fontScale="92500"/>
          </a:bodyPr>
          <a:lstStyle/>
          <a:p>
            <a:r>
              <a:rPr lang="en-US" dirty="0"/>
              <a:t>Enormous number of video recordings are being created and shared on the Internet throughout the day. </a:t>
            </a:r>
            <a:endParaRPr lang="en-US" dirty="0" smtClean="0"/>
          </a:p>
          <a:p>
            <a:r>
              <a:rPr lang="en-US" dirty="0" smtClean="0"/>
              <a:t>It </a:t>
            </a:r>
            <a:r>
              <a:rPr lang="en-US" dirty="0"/>
              <a:t>has become really difficult to spend time watching such videos which may have a longer duration </a:t>
            </a:r>
            <a:r>
              <a:rPr lang="en-US" dirty="0" smtClean="0"/>
              <a:t>and </a:t>
            </a:r>
            <a:r>
              <a:rPr lang="en-US" dirty="0"/>
              <a:t>sometimes our efforts may become futile if we couldn't find relevant information out of it. </a:t>
            </a:r>
            <a:endParaRPr lang="en-US" dirty="0" smtClean="0"/>
          </a:p>
          <a:p>
            <a:r>
              <a:rPr lang="en-US" dirty="0" smtClean="0"/>
              <a:t>Summarizing </a:t>
            </a:r>
            <a:r>
              <a:rPr lang="en-US" dirty="0"/>
              <a:t>transcripts of such videos automatically allows us to quickly lookout for the important patterns in the video and helps us to save time and effort to go through the whole content of the video. </a:t>
            </a:r>
            <a:endParaRPr lang="en-IN" dirty="0"/>
          </a:p>
        </p:txBody>
      </p:sp>
    </p:spTree>
    <p:extLst>
      <p:ext uri="{BB962C8B-B14F-4D97-AF65-F5344CB8AC3E}">
        <p14:creationId xmlns:p14="http://schemas.microsoft.com/office/powerpoint/2010/main" val="12049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Stages in transcript summarizer</a:t>
            </a:r>
            <a:endParaRPr lang="en-IN" b="1" dirty="0">
              <a:solidFill>
                <a:srgbClr val="FF0000"/>
              </a:solidFill>
            </a:endParaRPr>
          </a:p>
        </p:txBody>
      </p:sp>
      <p:sp>
        <p:nvSpPr>
          <p:cNvPr id="3" name="Content Placeholder 2"/>
          <p:cNvSpPr>
            <a:spLocks noGrp="1"/>
          </p:cNvSpPr>
          <p:nvPr>
            <p:ph sz="quarter" idx="1"/>
          </p:nvPr>
        </p:nvSpPr>
        <p:spPr/>
        <p:txBody>
          <a:bodyPr/>
          <a:lstStyle/>
          <a:p>
            <a:pPr marL="514350" indent="-514350">
              <a:buFont typeface="+mj-lt"/>
              <a:buAutoNum type="arabicPeriod"/>
            </a:pPr>
            <a:r>
              <a:rPr lang="en-IN" dirty="0" smtClean="0"/>
              <a:t>First we provide YouTube video link as input that we want to summarize.</a:t>
            </a:r>
          </a:p>
          <a:p>
            <a:pPr marL="514350" indent="-514350">
              <a:buFont typeface="+mj-lt"/>
              <a:buAutoNum type="arabicPeriod"/>
            </a:pPr>
            <a:r>
              <a:rPr lang="en-IN" dirty="0" smtClean="0"/>
              <a:t>YouTube API get the transcript of video with the help of video id that present in video link.</a:t>
            </a:r>
          </a:p>
          <a:p>
            <a:pPr marL="514350" indent="-514350">
              <a:buFont typeface="+mj-lt"/>
              <a:buAutoNum type="arabicPeriod"/>
            </a:pPr>
            <a:r>
              <a:rPr lang="en-US" dirty="0" smtClean="0"/>
              <a:t>Analysis and text summarization produces </a:t>
            </a:r>
            <a:r>
              <a:rPr lang="en-US" dirty="0"/>
              <a:t>a summary containing important </a:t>
            </a:r>
            <a:r>
              <a:rPr lang="en-US" dirty="0" smtClean="0"/>
              <a:t>sentences from the video transcript(subtitle).</a:t>
            </a:r>
          </a:p>
          <a:p>
            <a:pPr marL="514350" indent="-514350">
              <a:buFont typeface="+mj-lt"/>
              <a:buAutoNum type="arabicPeriod"/>
            </a:pPr>
            <a:r>
              <a:rPr lang="en-US" dirty="0" smtClean="0"/>
              <a:t>Summary of a YouTube video is display in a text format.</a:t>
            </a:r>
          </a:p>
          <a:p>
            <a:pPr marL="0" indent="0">
              <a:buNone/>
            </a:pPr>
            <a:endParaRPr lang="en-IN" dirty="0" smtClean="0"/>
          </a:p>
        </p:txBody>
      </p:sp>
    </p:spTree>
    <p:extLst>
      <p:ext uri="{BB962C8B-B14F-4D97-AF65-F5344CB8AC3E}">
        <p14:creationId xmlns:p14="http://schemas.microsoft.com/office/powerpoint/2010/main" val="3338397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 How its work</a:t>
            </a:r>
            <a:endParaRPr lang="en-IN" b="1" dirty="0">
              <a:solidFill>
                <a:srgbClr val="FF0000"/>
              </a:solidFill>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95536" y="1484784"/>
            <a:ext cx="8352928" cy="4680520"/>
          </a:xfrm>
          <a:prstGeom prst="rect">
            <a:avLst/>
          </a:prstGeom>
        </p:spPr>
      </p:pic>
    </p:spTree>
    <p:extLst>
      <p:ext uri="{BB962C8B-B14F-4D97-AF65-F5344CB8AC3E}">
        <p14:creationId xmlns:p14="http://schemas.microsoft.com/office/powerpoint/2010/main" val="2385405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Demo (</a:t>
            </a:r>
            <a:r>
              <a:rPr lang="en-IN" b="1" dirty="0" err="1" smtClean="0">
                <a:solidFill>
                  <a:srgbClr val="FF0000"/>
                </a:solidFill>
              </a:rPr>
              <a:t>ScreenShots</a:t>
            </a:r>
            <a:r>
              <a:rPr lang="en-IN" b="1" dirty="0" smtClean="0">
                <a:solidFill>
                  <a:srgbClr val="FF0000"/>
                </a:solidFill>
              </a:rPr>
              <a:t>)</a:t>
            </a:r>
            <a:endParaRPr lang="en-IN" b="1" dirty="0">
              <a:solidFill>
                <a:srgbClr val="FF0000"/>
              </a:solidFill>
            </a:endParaRPr>
          </a:p>
        </p:txBody>
      </p:sp>
      <p:pic>
        <p:nvPicPr>
          <p:cNvPr id="2050" name="Picture 2" descr="C:\Users\HP\Pictures\Screenshots\Screenshot (180).png"/>
          <p:cNvPicPr>
            <a:picLocks noChangeAspect="1" noChangeArrowheads="1"/>
          </p:cNvPicPr>
          <p:nvPr/>
        </p:nvPicPr>
        <p:blipFill rotWithShape="1">
          <a:blip r:embed="rId2">
            <a:extLst>
              <a:ext uri="{28A0092B-C50C-407E-A947-70E740481C1C}">
                <a14:useLocalDpi xmlns:a14="http://schemas.microsoft.com/office/drawing/2010/main" val="0"/>
              </a:ext>
            </a:extLst>
          </a:blip>
          <a:srcRect t="4259" b="6586"/>
          <a:stretch/>
        </p:blipFill>
        <p:spPr bwMode="auto">
          <a:xfrm>
            <a:off x="203496" y="1981328"/>
            <a:ext cx="8778057" cy="4400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23282" y="1484784"/>
            <a:ext cx="2100846" cy="384721"/>
          </a:xfrm>
          <a:prstGeom prst="rect">
            <a:avLst/>
          </a:prstGeom>
          <a:noFill/>
        </p:spPr>
        <p:txBody>
          <a:bodyPr wrap="square" rtlCol="0">
            <a:spAutoFit/>
          </a:bodyPr>
          <a:lstStyle/>
          <a:p>
            <a:r>
              <a:rPr lang="en-IN" sz="1900" b="1" dirty="0">
                <a:solidFill>
                  <a:schemeClr val="accent1">
                    <a:lumMod val="75000"/>
                  </a:schemeClr>
                </a:solidFill>
              </a:rPr>
              <a:t>Screenshot :- 1</a:t>
            </a:r>
          </a:p>
        </p:txBody>
      </p:sp>
    </p:spTree>
    <p:extLst>
      <p:ext uri="{BB962C8B-B14F-4D97-AF65-F5344CB8AC3E}">
        <p14:creationId xmlns:p14="http://schemas.microsoft.com/office/powerpoint/2010/main" val="2004869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Pictures\Screenshots\Screenshot (181).png"/>
          <p:cNvPicPr>
            <a:picLocks noChangeAspect="1" noChangeArrowheads="1"/>
          </p:cNvPicPr>
          <p:nvPr/>
        </p:nvPicPr>
        <p:blipFill rotWithShape="1">
          <a:blip r:embed="rId2">
            <a:extLst>
              <a:ext uri="{28A0092B-C50C-407E-A947-70E740481C1C}">
                <a14:useLocalDpi xmlns:a14="http://schemas.microsoft.com/office/drawing/2010/main" val="0"/>
              </a:ext>
            </a:extLst>
          </a:blip>
          <a:srcRect l="-128" t="4583" b="10124"/>
          <a:stretch/>
        </p:blipFill>
        <p:spPr bwMode="auto">
          <a:xfrm>
            <a:off x="220625" y="2060848"/>
            <a:ext cx="8784976" cy="45864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6420" y="1497582"/>
            <a:ext cx="2139715" cy="384721"/>
          </a:xfrm>
          <a:prstGeom prst="rect">
            <a:avLst/>
          </a:prstGeom>
          <a:noFill/>
        </p:spPr>
        <p:txBody>
          <a:bodyPr wrap="square" rtlCol="0">
            <a:spAutoFit/>
          </a:bodyPr>
          <a:lstStyle/>
          <a:p>
            <a:r>
              <a:rPr lang="en-IN" sz="1900" b="1" dirty="0">
                <a:solidFill>
                  <a:schemeClr val="accent1">
                    <a:lumMod val="75000"/>
                  </a:schemeClr>
                </a:solidFill>
              </a:rPr>
              <a:t>Screenshot :- 2</a:t>
            </a:r>
          </a:p>
        </p:txBody>
      </p:sp>
    </p:spTree>
    <p:extLst>
      <p:ext uri="{BB962C8B-B14F-4D97-AF65-F5344CB8AC3E}">
        <p14:creationId xmlns:p14="http://schemas.microsoft.com/office/powerpoint/2010/main" val="1734023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Benefits</a:t>
            </a:r>
            <a:endParaRPr lang="en-IN" b="1" dirty="0">
              <a:solidFill>
                <a:srgbClr val="FF0000"/>
              </a:solidFill>
            </a:endParaRPr>
          </a:p>
        </p:txBody>
      </p:sp>
      <p:sp>
        <p:nvSpPr>
          <p:cNvPr id="4" name="Content Placeholder 3"/>
          <p:cNvSpPr>
            <a:spLocks noGrp="1"/>
          </p:cNvSpPr>
          <p:nvPr>
            <p:ph sz="quarter" idx="1"/>
          </p:nvPr>
        </p:nvSpPr>
        <p:spPr>
          <a:xfrm>
            <a:off x="301752" y="1527048"/>
            <a:ext cx="8503920" cy="4782272"/>
          </a:xfrm>
        </p:spPr>
        <p:txBody>
          <a:bodyPr>
            <a:normAutofit fontScale="92500" lnSpcReduction="20000"/>
          </a:bodyPr>
          <a:lstStyle/>
          <a:p>
            <a:pPr marL="0" indent="0">
              <a:buNone/>
            </a:pPr>
            <a:r>
              <a:rPr lang="en-US" sz="2400" dirty="0" smtClean="0"/>
              <a:t>Transcript </a:t>
            </a:r>
            <a:r>
              <a:rPr lang="en-US" sz="2400" dirty="0"/>
              <a:t>summarizers offer several </a:t>
            </a:r>
            <a:r>
              <a:rPr lang="en-US" sz="2400" dirty="0" smtClean="0"/>
              <a:t>benefits</a:t>
            </a:r>
            <a:r>
              <a:rPr lang="en-US" sz="2400" dirty="0"/>
              <a:t> </a:t>
            </a:r>
            <a:r>
              <a:rPr lang="en-US" sz="2400" dirty="0" smtClean="0"/>
              <a:t>that are:- </a:t>
            </a:r>
          </a:p>
          <a:p>
            <a:pPr marL="0" indent="0">
              <a:buNone/>
            </a:pPr>
            <a:endParaRPr lang="en-US" sz="2000" b="1" dirty="0" smtClean="0"/>
          </a:p>
          <a:p>
            <a:pPr>
              <a:buFont typeface="Wingdings" pitchFamily="2" charset="2"/>
              <a:buChar char="q"/>
            </a:pPr>
            <a:r>
              <a:rPr lang="en-US" sz="2000" b="1" dirty="0" smtClean="0">
                <a:solidFill>
                  <a:schemeClr val="accent1">
                    <a:lumMod val="75000"/>
                  </a:schemeClr>
                </a:solidFill>
              </a:rPr>
              <a:t>Time </a:t>
            </a:r>
            <a:r>
              <a:rPr lang="en-US" sz="2000" b="1" dirty="0">
                <a:solidFill>
                  <a:schemeClr val="accent1">
                    <a:lumMod val="75000"/>
                  </a:schemeClr>
                </a:solidFill>
              </a:rPr>
              <a:t>Efficiency</a:t>
            </a:r>
            <a:r>
              <a:rPr lang="en-US" sz="2000" dirty="0">
                <a:solidFill>
                  <a:schemeClr val="accent1">
                    <a:lumMod val="75000"/>
                  </a:schemeClr>
                </a:solidFill>
              </a:rPr>
              <a:t>: </a:t>
            </a:r>
            <a:r>
              <a:rPr lang="en-US" sz="2000" dirty="0" smtClean="0">
                <a:solidFill>
                  <a:schemeClr val="accent1">
                    <a:lumMod val="75000"/>
                  </a:schemeClr>
                </a:solidFill>
              </a:rPr>
              <a:t> </a:t>
            </a:r>
          </a:p>
          <a:p>
            <a:pPr marL="0" indent="0">
              <a:buNone/>
            </a:pPr>
            <a:r>
              <a:rPr lang="en-US" sz="2000" dirty="0" smtClean="0"/>
              <a:t>Summarizers </a:t>
            </a:r>
            <a:r>
              <a:rPr lang="en-US" sz="2000" dirty="0"/>
              <a:t>save time by </a:t>
            </a:r>
            <a:r>
              <a:rPr lang="en-US" sz="2000" dirty="0" smtClean="0"/>
              <a:t>covert transcripts into shorter &amp; meaningful summaries</a:t>
            </a:r>
            <a:r>
              <a:rPr lang="en-US" sz="2000" dirty="0"/>
              <a:t>. </a:t>
            </a:r>
          </a:p>
          <a:p>
            <a:pPr marL="0" indent="0">
              <a:buNone/>
            </a:pPr>
            <a:r>
              <a:rPr lang="en-US" sz="2000" dirty="0" smtClean="0"/>
              <a:t>Users </a:t>
            </a:r>
            <a:r>
              <a:rPr lang="en-US" sz="2000" dirty="0"/>
              <a:t>can quickly grasp </a:t>
            </a:r>
            <a:r>
              <a:rPr lang="en-US" sz="2000" dirty="0" smtClean="0"/>
              <a:t>information </a:t>
            </a:r>
            <a:r>
              <a:rPr lang="en-US" sz="2000" dirty="0"/>
              <a:t>without investing the time </a:t>
            </a:r>
            <a:r>
              <a:rPr lang="en-US" sz="2000" dirty="0" smtClean="0"/>
              <a:t>to </a:t>
            </a:r>
            <a:r>
              <a:rPr lang="en-US" sz="2000" dirty="0"/>
              <a:t>listen to the entire </a:t>
            </a:r>
            <a:r>
              <a:rPr lang="en-US" sz="2000" dirty="0" smtClean="0"/>
              <a:t>video.</a:t>
            </a:r>
          </a:p>
          <a:p>
            <a:pPr marL="0" indent="0">
              <a:buNone/>
            </a:pPr>
            <a:endParaRPr lang="en-US" sz="2000" dirty="0" smtClean="0">
              <a:solidFill>
                <a:schemeClr val="accent1">
                  <a:lumMod val="75000"/>
                </a:schemeClr>
              </a:solidFill>
            </a:endParaRPr>
          </a:p>
          <a:p>
            <a:pPr>
              <a:buFont typeface="Wingdings" pitchFamily="2" charset="2"/>
              <a:buChar char="q"/>
            </a:pPr>
            <a:r>
              <a:rPr lang="en-US" sz="2000" b="1" dirty="0" smtClean="0">
                <a:solidFill>
                  <a:schemeClr val="accent1">
                    <a:lumMod val="75000"/>
                  </a:schemeClr>
                </a:solidFill>
              </a:rPr>
              <a:t>Study </a:t>
            </a:r>
            <a:r>
              <a:rPr lang="en-US" sz="2000" b="1" dirty="0">
                <a:solidFill>
                  <a:schemeClr val="accent1">
                    <a:lumMod val="75000"/>
                  </a:schemeClr>
                </a:solidFill>
              </a:rPr>
              <a:t>and Research</a:t>
            </a:r>
            <a:r>
              <a:rPr lang="en-US" sz="2000" dirty="0">
                <a:solidFill>
                  <a:schemeClr val="accent1">
                    <a:lumMod val="75000"/>
                  </a:schemeClr>
                </a:solidFill>
              </a:rPr>
              <a:t>:</a:t>
            </a:r>
          </a:p>
          <a:p>
            <a:pPr marL="0" indent="0">
              <a:buNone/>
            </a:pPr>
            <a:r>
              <a:rPr lang="en-US" sz="2000" dirty="0"/>
              <a:t>Summarizers assist students, researchers, and professionals in quickly reviewing </a:t>
            </a:r>
            <a:r>
              <a:rPr lang="en-US" sz="2000" dirty="0" smtClean="0"/>
              <a:t>academic </a:t>
            </a:r>
            <a:r>
              <a:rPr lang="en-US" sz="2000" dirty="0"/>
              <a:t>or technical </a:t>
            </a:r>
            <a:r>
              <a:rPr lang="en-US" sz="2000" dirty="0" smtClean="0"/>
              <a:t>content</a:t>
            </a:r>
            <a:r>
              <a:rPr lang="en-US" sz="2000" dirty="0"/>
              <a:t>.</a:t>
            </a:r>
            <a:endParaRPr lang="en-US" sz="2000" dirty="0" smtClean="0"/>
          </a:p>
          <a:p>
            <a:pPr marL="0" indent="0">
              <a:buNone/>
            </a:pPr>
            <a:r>
              <a:rPr lang="en-US" sz="2000" dirty="0"/>
              <a:t>S</a:t>
            </a:r>
            <a:r>
              <a:rPr lang="en-US" sz="2000" dirty="0" smtClean="0"/>
              <a:t>ummary can help review the content without watching entire video.</a:t>
            </a:r>
          </a:p>
          <a:p>
            <a:pPr marL="0" indent="0">
              <a:buNone/>
            </a:pPr>
            <a:endParaRPr lang="en-US" sz="2000" b="1" dirty="0" smtClean="0"/>
          </a:p>
          <a:p>
            <a:pPr>
              <a:buFont typeface="Wingdings" pitchFamily="2" charset="2"/>
              <a:buChar char="q"/>
            </a:pPr>
            <a:r>
              <a:rPr lang="en-US" sz="2000" b="1" dirty="0" smtClean="0">
                <a:solidFill>
                  <a:schemeClr val="accent1">
                    <a:lumMod val="75000"/>
                  </a:schemeClr>
                </a:solidFill>
              </a:rPr>
              <a:t>Enhanced </a:t>
            </a:r>
            <a:r>
              <a:rPr lang="en-US" sz="2000" b="1" dirty="0">
                <a:solidFill>
                  <a:schemeClr val="accent1">
                    <a:lumMod val="75000"/>
                  </a:schemeClr>
                </a:solidFill>
              </a:rPr>
              <a:t>Accessibility</a:t>
            </a:r>
            <a:r>
              <a:rPr lang="en-US" sz="2000" dirty="0">
                <a:solidFill>
                  <a:schemeClr val="accent1">
                    <a:lumMod val="75000"/>
                  </a:schemeClr>
                </a:solidFill>
              </a:rPr>
              <a:t>: </a:t>
            </a:r>
            <a:endParaRPr lang="en-US" sz="2000" dirty="0" smtClean="0">
              <a:solidFill>
                <a:schemeClr val="accent1">
                  <a:lumMod val="75000"/>
                </a:schemeClr>
              </a:solidFill>
            </a:endParaRPr>
          </a:p>
          <a:p>
            <a:pPr marL="0" indent="0">
              <a:buNone/>
            </a:pPr>
            <a:r>
              <a:rPr lang="en-US" sz="2000" dirty="0" smtClean="0"/>
              <a:t>Enables </a:t>
            </a:r>
            <a:r>
              <a:rPr lang="en-US" sz="2000" dirty="0"/>
              <a:t>easier understanding of video content, especially for those with limited time or accessibility issues.</a:t>
            </a:r>
            <a:endParaRPr lang="en-IN" sz="2000" dirty="0"/>
          </a:p>
        </p:txBody>
      </p:sp>
    </p:spTree>
    <p:extLst>
      <p:ext uri="{BB962C8B-B14F-4D97-AF65-F5344CB8AC3E}">
        <p14:creationId xmlns:p14="http://schemas.microsoft.com/office/powerpoint/2010/main" val="11435211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204</TotalTime>
  <Words>453</Words>
  <Application>Microsoft Office PowerPoint</Application>
  <PresentationFormat>On-screen Show (4:3)</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               NRI INSTITUTE OF INFORMATION SCIENCE &amp; TECHNOLOGY - BHOPAL (M.P.)</vt:lpstr>
      <vt:lpstr>INTRODUCTION</vt:lpstr>
      <vt:lpstr>Objective:</vt:lpstr>
      <vt:lpstr>Why YouTube Transcript Summarizer??</vt:lpstr>
      <vt:lpstr>Stages in transcript summarizer</vt:lpstr>
      <vt:lpstr> How its work</vt:lpstr>
      <vt:lpstr>Demo (ScreenShots)</vt:lpstr>
      <vt:lpstr>PowerPoint Presentation</vt:lpstr>
      <vt:lpstr>Benefits</vt:lpstr>
      <vt:lpstr>Future Scope</vt:lpstr>
      <vt:lpstr>Conclusion</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PRSENTATION</dc:title>
  <dc:creator>HP</dc:creator>
  <cp:lastModifiedBy>HP</cp:lastModifiedBy>
  <cp:revision>17</cp:revision>
  <dcterms:created xsi:type="dcterms:W3CDTF">2023-10-12T07:47:34Z</dcterms:created>
  <dcterms:modified xsi:type="dcterms:W3CDTF">2023-10-12T15:15:07Z</dcterms:modified>
</cp:coreProperties>
</file>