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Martel Sans Bold" panose="020B0604020202020204" charset="0"/>
      <p:regular r:id="rId11"/>
    </p:embeddedFont>
    <p:embeddedFont>
      <p:font typeface="Roca One Ultra-Bold" panose="020B0604020202020204" charset="0"/>
      <p:regular r:id="rId12"/>
    </p:embeddedFont>
    <p:embeddedFont>
      <p:font typeface="Roca Two Bold" panose="020B0604020202020204" charset="0"/>
      <p:regular r:id="rId13"/>
    </p:embeddedFont>
    <p:embeddedFont>
      <p:font typeface="Roca Two Ultra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2386" y="9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0.sv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5.sv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8F9">
                <a:alpha val="100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9768" y="6721674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5952779" y="-2335221"/>
            <a:ext cx="4670443" cy="467044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B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288108" y="7491500"/>
            <a:ext cx="2009210" cy="1971537"/>
          </a:xfrm>
          <a:custGeom>
            <a:avLst/>
            <a:gdLst/>
            <a:ahLst/>
            <a:cxnLst/>
            <a:rect l="l" t="t" r="r" b="b"/>
            <a:pathLst>
              <a:path w="2009210" h="1971537">
                <a:moveTo>
                  <a:pt x="0" y="0"/>
                </a:moveTo>
                <a:lnTo>
                  <a:pt x="2009210" y="0"/>
                </a:lnTo>
                <a:lnTo>
                  <a:pt x="2009210" y="1971537"/>
                </a:lnTo>
                <a:lnTo>
                  <a:pt x="0" y="1971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9443463" y="9343374"/>
            <a:ext cx="13018631" cy="1887252"/>
            <a:chOff x="0" y="0"/>
            <a:chExt cx="2803426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03426" cy="406400"/>
            </a:xfrm>
            <a:custGeom>
              <a:avLst/>
              <a:gdLst/>
              <a:ahLst/>
              <a:cxnLst/>
              <a:rect l="l" t="t" r="r" b="b"/>
              <a:pathLst>
                <a:path w="2803426" h="406400">
                  <a:moveTo>
                    <a:pt x="2600226" y="0"/>
                  </a:moveTo>
                  <a:cubicBezTo>
                    <a:pt x="2712450" y="0"/>
                    <a:pt x="2803426" y="90976"/>
                    <a:pt x="2803426" y="203200"/>
                  </a:cubicBezTo>
                  <a:cubicBezTo>
                    <a:pt x="2803426" y="315424"/>
                    <a:pt x="2712450" y="406400"/>
                    <a:pt x="26002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6D4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0342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2631810"/>
            <a:ext cx="18288000" cy="3048000"/>
            <a:chOff x="0" y="0"/>
            <a:chExt cx="24384000" cy="406400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23825"/>
              <a:ext cx="24384000" cy="4187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865545"/>
                  </a:solidFill>
                  <a:latin typeface="Roca One Ultra-Bold"/>
                  <a:ea typeface="Roca One Ultra-Bold"/>
                  <a:cs typeface="Roca One Ultra-Bold"/>
                  <a:sym typeface="Roca One Ultra-Bold"/>
                </a:rPr>
                <a:t>CUSTOMER DATA ANALYSIS AND PREDICTIVE MODELING FOR TERM DEPOSIT </a:t>
              </a:r>
            </a:p>
            <a:p>
              <a:pPr algn="ctr">
                <a:lnSpc>
                  <a:spcPts val="8400"/>
                </a:lnSpc>
              </a:pPr>
              <a:endParaRPr lang="en-US" sz="6000">
                <a:solidFill>
                  <a:srgbClr val="865545"/>
                </a:solidFill>
                <a:latin typeface="Roca One Ultra-Bold"/>
                <a:ea typeface="Roca One Ultra-Bold"/>
                <a:cs typeface="Roca One Ultra-Bold"/>
                <a:sym typeface="Roca One Ultra-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615640"/>
              <a:ext cx="24384000" cy="1343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191919"/>
                  </a:solidFill>
                  <a:latin typeface="Roca One Ultra-Bold"/>
                  <a:ea typeface="Roca One Ultra-Bold"/>
                  <a:cs typeface="Roca One Ultra-Bold"/>
                  <a:sym typeface="Roca One Ultra-Bold"/>
                </a:rPr>
                <a:t>SUBSCRIPTIONS AT A PORTUGUESE BANK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702686" y="9396362"/>
            <a:ext cx="655661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Presented by: Prashant Bisht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6279296" y="7353740"/>
            <a:ext cx="1379027" cy="137902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B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220928" y="9878926"/>
            <a:ext cx="10364928" cy="1887252"/>
            <a:chOff x="0" y="0"/>
            <a:chExt cx="2231979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6D4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530159" y="8254710"/>
            <a:ext cx="1273991" cy="679601"/>
          </a:xfrm>
          <a:custGeom>
            <a:avLst/>
            <a:gdLst/>
            <a:ahLst/>
            <a:cxnLst/>
            <a:rect l="l" t="t" r="r" b="b"/>
            <a:pathLst>
              <a:path w="1273991" h="679601">
                <a:moveTo>
                  <a:pt x="0" y="0"/>
                </a:moveTo>
                <a:lnTo>
                  <a:pt x="1273991" y="0"/>
                </a:lnTo>
                <a:lnTo>
                  <a:pt x="1273991" y="679601"/>
                </a:lnTo>
                <a:lnTo>
                  <a:pt x="0" y="6796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5940479" y="-2057400"/>
            <a:ext cx="4022217" cy="4114800"/>
          </a:xfrm>
          <a:custGeom>
            <a:avLst/>
            <a:gdLst/>
            <a:ahLst/>
            <a:cxnLst/>
            <a:rect l="l" t="t" r="r" b="b"/>
            <a:pathLst>
              <a:path w="4022217" h="4114800">
                <a:moveTo>
                  <a:pt x="0" y="0"/>
                </a:moveTo>
                <a:lnTo>
                  <a:pt x="4022217" y="0"/>
                </a:lnTo>
                <a:lnTo>
                  <a:pt x="40222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335273" y="8043253"/>
            <a:ext cx="2194886" cy="2011065"/>
          </a:xfrm>
          <a:custGeom>
            <a:avLst/>
            <a:gdLst/>
            <a:ahLst/>
            <a:cxnLst/>
            <a:rect l="l" t="t" r="r" b="b"/>
            <a:pathLst>
              <a:path w="2194886" h="2011065">
                <a:moveTo>
                  <a:pt x="0" y="0"/>
                </a:moveTo>
                <a:lnTo>
                  <a:pt x="2194886" y="0"/>
                </a:lnTo>
                <a:lnTo>
                  <a:pt x="2194886" y="2011065"/>
                </a:lnTo>
                <a:lnTo>
                  <a:pt x="0" y="20110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335273" y="1273707"/>
            <a:ext cx="9657458" cy="7984593"/>
          </a:xfrm>
          <a:custGeom>
            <a:avLst/>
            <a:gdLst/>
            <a:ahLst/>
            <a:cxnLst/>
            <a:rect l="l" t="t" r="r" b="b"/>
            <a:pathLst>
              <a:path w="9657458" h="7984593">
                <a:moveTo>
                  <a:pt x="0" y="0"/>
                </a:moveTo>
                <a:lnTo>
                  <a:pt x="9657457" y="0"/>
                </a:lnTo>
                <a:lnTo>
                  <a:pt x="9657457" y="7984593"/>
                </a:lnTo>
                <a:lnTo>
                  <a:pt x="0" y="79845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3535680" y="235482"/>
            <a:ext cx="1121664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865545"/>
                </a:solidFill>
                <a:latin typeface="Roca Two Bold"/>
                <a:ea typeface="Roca Two Bold"/>
                <a:cs typeface="Roca Two Bold"/>
                <a:sym typeface="Roca Two Bold"/>
              </a:rPr>
              <a:t>Analysis of numerical features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92730" y="1513153"/>
            <a:ext cx="7746726" cy="744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youngest client is 18 years old and the oldest one is 95 years old.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90% of clients are less than 56.0 years old.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minimum balance is -8019 euros and the maximum is 102127 euros.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50% of clients have less than 448.5 balance.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90% of clients have a balance of less than 3574 rupees.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minimum number of contacts was performed one time and the maximum is 63 times. 50% of clients were contacted either one or two times.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220928" y="9878926"/>
            <a:ext cx="10364928" cy="1887252"/>
            <a:chOff x="0" y="0"/>
            <a:chExt cx="2231979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6D4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43437" y="8275935"/>
            <a:ext cx="1322275" cy="2011065"/>
          </a:xfrm>
          <a:custGeom>
            <a:avLst/>
            <a:gdLst/>
            <a:ahLst/>
            <a:cxnLst/>
            <a:rect l="l" t="t" r="r" b="b"/>
            <a:pathLst>
              <a:path w="1322275" h="2011065">
                <a:moveTo>
                  <a:pt x="0" y="0"/>
                </a:moveTo>
                <a:lnTo>
                  <a:pt x="1322275" y="0"/>
                </a:lnTo>
                <a:lnTo>
                  <a:pt x="1322275" y="2011065"/>
                </a:lnTo>
                <a:lnTo>
                  <a:pt x="0" y="20110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4752320" y="8072028"/>
            <a:ext cx="1800024" cy="938263"/>
          </a:xfrm>
          <a:custGeom>
            <a:avLst/>
            <a:gdLst/>
            <a:ahLst/>
            <a:cxnLst/>
            <a:rect l="l" t="t" r="r" b="b"/>
            <a:pathLst>
              <a:path w="1800024" h="938263">
                <a:moveTo>
                  <a:pt x="0" y="0"/>
                </a:moveTo>
                <a:lnTo>
                  <a:pt x="1800024" y="0"/>
                </a:lnTo>
                <a:lnTo>
                  <a:pt x="1800024" y="938263"/>
                </a:lnTo>
                <a:lnTo>
                  <a:pt x="0" y="9382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921085" y="-1512978"/>
            <a:ext cx="3950208" cy="4114800"/>
          </a:xfrm>
          <a:custGeom>
            <a:avLst/>
            <a:gdLst/>
            <a:ahLst/>
            <a:cxnLst/>
            <a:rect l="l" t="t" r="r" b="b"/>
            <a:pathLst>
              <a:path w="3950208" h="4114800">
                <a:moveTo>
                  <a:pt x="0" y="0"/>
                </a:moveTo>
                <a:lnTo>
                  <a:pt x="3950208" y="0"/>
                </a:lnTo>
                <a:lnTo>
                  <a:pt x="39502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222288" y="1579345"/>
            <a:ext cx="17843424" cy="3901883"/>
            <a:chOff x="0" y="0"/>
            <a:chExt cx="23791232" cy="52025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711118" cy="5202511"/>
            </a:xfrm>
            <a:custGeom>
              <a:avLst/>
              <a:gdLst/>
              <a:ahLst/>
              <a:cxnLst/>
              <a:rect l="l" t="t" r="r" b="b"/>
              <a:pathLst>
                <a:path w="7711118" h="5202511">
                  <a:moveTo>
                    <a:pt x="0" y="0"/>
                  </a:moveTo>
                  <a:lnTo>
                    <a:pt x="7711118" y="0"/>
                  </a:lnTo>
                  <a:lnTo>
                    <a:pt x="7711118" y="5202511"/>
                  </a:lnTo>
                  <a:lnTo>
                    <a:pt x="0" y="5202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8054018" y="0"/>
              <a:ext cx="7690050" cy="5202511"/>
            </a:xfrm>
            <a:custGeom>
              <a:avLst/>
              <a:gdLst/>
              <a:ahLst/>
              <a:cxnLst/>
              <a:rect l="l" t="t" r="r" b="b"/>
              <a:pathLst>
                <a:path w="7690050" h="5202511">
                  <a:moveTo>
                    <a:pt x="0" y="0"/>
                  </a:moveTo>
                  <a:lnTo>
                    <a:pt x="7690050" y="0"/>
                  </a:lnTo>
                  <a:lnTo>
                    <a:pt x="7690050" y="5202511"/>
                  </a:lnTo>
                  <a:lnTo>
                    <a:pt x="0" y="5202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6086968" y="0"/>
              <a:ext cx="7704264" cy="5202511"/>
            </a:xfrm>
            <a:custGeom>
              <a:avLst/>
              <a:gdLst/>
              <a:ahLst/>
              <a:cxnLst/>
              <a:rect l="l" t="t" r="r" b="b"/>
              <a:pathLst>
                <a:path w="7704264" h="5202511">
                  <a:moveTo>
                    <a:pt x="0" y="0"/>
                  </a:moveTo>
                  <a:lnTo>
                    <a:pt x="7704264" y="0"/>
                  </a:lnTo>
                  <a:lnTo>
                    <a:pt x="7704264" y="5202511"/>
                  </a:lnTo>
                  <a:lnTo>
                    <a:pt x="0" y="5202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35680" y="240768"/>
            <a:ext cx="1121664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865545"/>
                </a:solidFill>
                <a:latin typeface="Roca Two Bold"/>
                <a:ea typeface="Roca Two Bold"/>
                <a:cs typeface="Roca Two Bold"/>
                <a:sym typeface="Roca Two Bold"/>
              </a:rPr>
              <a:t>Analysis of numerical features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2288" y="5893210"/>
            <a:ext cx="17673901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Among 45216 clients, 36956 no of clients were not contacted previously.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some clients, 871 days has been passed since last contacted.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8260 clients, total no of 26255 contact were done before this campaign.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the last contact, minimum duration was 0  sec and maximum was 4918 sec. However, for 90% of clients, it was less than 547.5 sec.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9144000" y="9878926"/>
            <a:ext cx="10364928" cy="1887252"/>
            <a:chOff x="0" y="0"/>
            <a:chExt cx="2231979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E6C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326464" y="8598339"/>
            <a:ext cx="1568630" cy="2011065"/>
          </a:xfrm>
          <a:custGeom>
            <a:avLst/>
            <a:gdLst/>
            <a:ahLst/>
            <a:cxnLst/>
            <a:rect l="l" t="t" r="r" b="b"/>
            <a:pathLst>
              <a:path w="1568630" h="2011065">
                <a:moveTo>
                  <a:pt x="0" y="0"/>
                </a:moveTo>
                <a:lnTo>
                  <a:pt x="1568630" y="0"/>
                </a:lnTo>
                <a:lnTo>
                  <a:pt x="1568630" y="2011064"/>
                </a:lnTo>
                <a:lnTo>
                  <a:pt x="0" y="2011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6113385" y="8912729"/>
            <a:ext cx="1776299" cy="691142"/>
          </a:xfrm>
          <a:custGeom>
            <a:avLst/>
            <a:gdLst/>
            <a:ahLst/>
            <a:cxnLst/>
            <a:rect l="l" t="t" r="r" b="b"/>
            <a:pathLst>
              <a:path w="1776299" h="691142">
                <a:moveTo>
                  <a:pt x="0" y="0"/>
                </a:moveTo>
                <a:lnTo>
                  <a:pt x="1776300" y="0"/>
                </a:lnTo>
                <a:lnTo>
                  <a:pt x="1776300" y="691142"/>
                </a:lnTo>
                <a:lnTo>
                  <a:pt x="0" y="6911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flipH="1">
            <a:off x="-2157151" y="-1484183"/>
            <a:ext cx="4314301" cy="3483798"/>
          </a:xfrm>
          <a:custGeom>
            <a:avLst/>
            <a:gdLst/>
            <a:ahLst/>
            <a:cxnLst/>
            <a:rect l="l" t="t" r="r" b="b"/>
            <a:pathLst>
              <a:path w="4314301" h="3483798">
                <a:moveTo>
                  <a:pt x="4314302" y="0"/>
                </a:moveTo>
                <a:lnTo>
                  <a:pt x="0" y="0"/>
                </a:lnTo>
                <a:lnTo>
                  <a:pt x="0" y="3483798"/>
                </a:lnTo>
                <a:lnTo>
                  <a:pt x="4314302" y="3483798"/>
                </a:lnTo>
                <a:lnTo>
                  <a:pt x="431430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559316" y="1527679"/>
            <a:ext cx="7988156" cy="7258685"/>
          </a:xfrm>
          <a:custGeom>
            <a:avLst/>
            <a:gdLst/>
            <a:ahLst/>
            <a:cxnLst/>
            <a:rect l="l" t="t" r="r" b="b"/>
            <a:pathLst>
              <a:path w="7988156" h="7258685">
                <a:moveTo>
                  <a:pt x="0" y="0"/>
                </a:moveTo>
                <a:lnTo>
                  <a:pt x="7988155" y="0"/>
                </a:lnTo>
                <a:lnTo>
                  <a:pt x="7988155" y="7258685"/>
                </a:lnTo>
                <a:lnTo>
                  <a:pt x="0" y="72586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0" y="324415"/>
            <a:ext cx="1828800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865545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Correlation between Numerical features &amp; target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86944" y="1480054"/>
            <a:ext cx="8902741" cy="743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 and average annual balance are directly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‘day’ and ‘campaign’ are directly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‘day’ and ‘pdays’ are inversely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‘duration’ and ‘campaign’ are inversely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‘campaign’ and ‘pdays’ are inversely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‘pdays’ and ‘previous’ are directly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Likelihood of subscribing to a term deposit increases if: </a:t>
            </a: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Old adults with higher average annual balance are outreached. </a:t>
            </a: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the first week of a month, the number of contacts performed during a campaign and for a client are increased.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6279296" y="7353740"/>
            <a:ext cx="1379027" cy="137902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B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220928" y="9878926"/>
            <a:ext cx="10364928" cy="1887252"/>
            <a:chOff x="0" y="0"/>
            <a:chExt cx="2231979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6D4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871366" y="7353740"/>
            <a:ext cx="2194886" cy="2011065"/>
          </a:xfrm>
          <a:custGeom>
            <a:avLst/>
            <a:gdLst/>
            <a:ahLst/>
            <a:cxnLst/>
            <a:rect l="l" t="t" r="r" b="b"/>
            <a:pathLst>
              <a:path w="2194886" h="2011065">
                <a:moveTo>
                  <a:pt x="0" y="0"/>
                </a:moveTo>
                <a:lnTo>
                  <a:pt x="2194886" y="0"/>
                </a:lnTo>
                <a:lnTo>
                  <a:pt x="2194886" y="2011064"/>
                </a:lnTo>
                <a:lnTo>
                  <a:pt x="0" y="2011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2530159" y="8254710"/>
            <a:ext cx="1273991" cy="679601"/>
          </a:xfrm>
          <a:custGeom>
            <a:avLst/>
            <a:gdLst/>
            <a:ahLst/>
            <a:cxnLst/>
            <a:rect l="l" t="t" r="r" b="b"/>
            <a:pathLst>
              <a:path w="1273991" h="679601">
                <a:moveTo>
                  <a:pt x="0" y="0"/>
                </a:moveTo>
                <a:lnTo>
                  <a:pt x="1273991" y="0"/>
                </a:lnTo>
                <a:lnTo>
                  <a:pt x="1273991" y="679601"/>
                </a:lnTo>
                <a:lnTo>
                  <a:pt x="0" y="6796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5940479" y="-2057400"/>
            <a:ext cx="4022217" cy="4114800"/>
          </a:xfrm>
          <a:custGeom>
            <a:avLst/>
            <a:gdLst/>
            <a:ahLst/>
            <a:cxnLst/>
            <a:rect l="l" t="t" r="r" b="b"/>
            <a:pathLst>
              <a:path w="4022217" h="4114800">
                <a:moveTo>
                  <a:pt x="0" y="0"/>
                </a:moveTo>
                <a:lnTo>
                  <a:pt x="4022217" y="0"/>
                </a:lnTo>
                <a:lnTo>
                  <a:pt x="40222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335273" y="1423940"/>
            <a:ext cx="9388795" cy="8196427"/>
          </a:xfrm>
          <a:custGeom>
            <a:avLst/>
            <a:gdLst/>
            <a:ahLst/>
            <a:cxnLst/>
            <a:rect l="l" t="t" r="r" b="b"/>
            <a:pathLst>
              <a:path w="9388795" h="8196427">
                <a:moveTo>
                  <a:pt x="0" y="0"/>
                </a:moveTo>
                <a:lnTo>
                  <a:pt x="9388795" y="0"/>
                </a:lnTo>
                <a:lnTo>
                  <a:pt x="9388795" y="8196428"/>
                </a:lnTo>
                <a:lnTo>
                  <a:pt x="0" y="81964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85097" y="329200"/>
            <a:ext cx="15755382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865545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Categorical features vs Target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70909" y="1385840"/>
            <a:ext cx="7987413" cy="8359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25130 clients have housing loans. Those without a housing loan subscribed to the term deposit more than those with a housing loan.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7244 clients have personal loans. Those without a personal loan subscribed to the term deposit more than those with a personal loan.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More than half of the clients are married. But single clients subscribed to the term deposit more than divorced clients.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Married clients are least interested to subscribe a term deposit.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may, most of the contacts were happened. But it is the least successful month.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Very less clients are contacted in march, September, October and December. But these are the successful months in terms of term deposit subscription. 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Most of the clients are technician,management and blue-collar. But Students &amp; retired person are more interested for subscription.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645846" y="6964161"/>
            <a:ext cx="4666268" cy="4114800"/>
          </a:xfrm>
          <a:custGeom>
            <a:avLst/>
            <a:gdLst/>
            <a:ahLst/>
            <a:cxnLst/>
            <a:rect l="l" t="t" r="r" b="b"/>
            <a:pathLst>
              <a:path w="4666268" h="4114800">
                <a:moveTo>
                  <a:pt x="0" y="0"/>
                </a:moveTo>
                <a:lnTo>
                  <a:pt x="4666268" y="0"/>
                </a:lnTo>
                <a:lnTo>
                  <a:pt x="46662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001957" y="7298689"/>
            <a:ext cx="3019235" cy="4114800"/>
          </a:xfrm>
          <a:custGeom>
            <a:avLst/>
            <a:gdLst/>
            <a:ahLst/>
            <a:cxnLst/>
            <a:rect l="l" t="t" r="r" b="b"/>
            <a:pathLst>
              <a:path w="3019235" h="4114800">
                <a:moveTo>
                  <a:pt x="0" y="0"/>
                </a:moveTo>
                <a:lnTo>
                  <a:pt x="3019234" y="0"/>
                </a:lnTo>
                <a:lnTo>
                  <a:pt x="30192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497407" y="1961365"/>
            <a:ext cx="9338585" cy="7060195"/>
          </a:xfrm>
          <a:custGeom>
            <a:avLst/>
            <a:gdLst/>
            <a:ahLst/>
            <a:cxnLst/>
            <a:rect l="l" t="t" r="r" b="b"/>
            <a:pathLst>
              <a:path w="9338585" h="7060195">
                <a:moveTo>
                  <a:pt x="0" y="0"/>
                </a:moveTo>
                <a:lnTo>
                  <a:pt x="9338586" y="0"/>
                </a:lnTo>
                <a:lnTo>
                  <a:pt x="9338586" y="7060196"/>
                </a:lnTo>
                <a:lnTo>
                  <a:pt x="0" y="70601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266309" y="254112"/>
            <a:ext cx="15755382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865545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Categorical features vs Target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35993" y="2106411"/>
            <a:ext cx="7423307" cy="691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clients whose credit is not in default are more interested for subscriptions.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More than half of the clients are secondary qualified.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Clients with higher education are more interested to subscribe a term deposit.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Subscriptions are not dependent on contact.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Previous successful campaigns are more effective for subscription a term deposit.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9144000" y="9878926"/>
            <a:ext cx="10364928" cy="1887252"/>
            <a:chOff x="0" y="0"/>
            <a:chExt cx="2231979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E6C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585089" y="8043253"/>
            <a:ext cx="1674211" cy="2011065"/>
          </a:xfrm>
          <a:custGeom>
            <a:avLst/>
            <a:gdLst/>
            <a:ahLst/>
            <a:cxnLst/>
            <a:rect l="l" t="t" r="r" b="b"/>
            <a:pathLst>
              <a:path w="1674211" h="2011065">
                <a:moveTo>
                  <a:pt x="0" y="0"/>
                </a:moveTo>
                <a:lnTo>
                  <a:pt x="1674211" y="0"/>
                </a:lnTo>
                <a:lnTo>
                  <a:pt x="1674211" y="2011065"/>
                </a:lnTo>
                <a:lnTo>
                  <a:pt x="0" y="20110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-1220928" y="9878926"/>
            <a:ext cx="10364928" cy="1887252"/>
            <a:chOff x="0" y="0"/>
            <a:chExt cx="2231979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E6C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612806" y="8043253"/>
            <a:ext cx="2505999" cy="2011065"/>
          </a:xfrm>
          <a:custGeom>
            <a:avLst/>
            <a:gdLst/>
            <a:ahLst/>
            <a:cxnLst/>
            <a:rect l="l" t="t" r="r" b="b"/>
            <a:pathLst>
              <a:path w="2505999" h="2011065">
                <a:moveTo>
                  <a:pt x="0" y="0"/>
                </a:moveTo>
                <a:lnTo>
                  <a:pt x="2505999" y="0"/>
                </a:lnTo>
                <a:lnTo>
                  <a:pt x="2505999" y="2011065"/>
                </a:lnTo>
                <a:lnTo>
                  <a:pt x="0" y="20110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7562649" y="8348554"/>
            <a:ext cx="3162702" cy="1236329"/>
          </a:xfrm>
          <a:custGeom>
            <a:avLst/>
            <a:gdLst/>
            <a:ahLst/>
            <a:cxnLst/>
            <a:rect l="l" t="t" r="r" b="b"/>
            <a:pathLst>
              <a:path w="3162702" h="1236329">
                <a:moveTo>
                  <a:pt x="0" y="0"/>
                </a:moveTo>
                <a:lnTo>
                  <a:pt x="3162702" y="0"/>
                </a:lnTo>
                <a:lnTo>
                  <a:pt x="3162702" y="1236330"/>
                </a:lnTo>
                <a:lnTo>
                  <a:pt x="0" y="12363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028700" y="1851566"/>
            <a:ext cx="7973429" cy="6131323"/>
          </a:xfrm>
          <a:custGeom>
            <a:avLst/>
            <a:gdLst/>
            <a:ahLst/>
            <a:cxnLst/>
            <a:rect l="l" t="t" r="r" b="b"/>
            <a:pathLst>
              <a:path w="7973429" h="6131323">
                <a:moveTo>
                  <a:pt x="0" y="0"/>
                </a:moveTo>
                <a:lnTo>
                  <a:pt x="7973429" y="0"/>
                </a:lnTo>
                <a:lnTo>
                  <a:pt x="7973429" y="6131323"/>
                </a:lnTo>
                <a:lnTo>
                  <a:pt x="0" y="61313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6311265" y="447675"/>
            <a:ext cx="566547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865545"/>
                </a:solidFill>
                <a:latin typeface="Roca Two Bold"/>
                <a:ea typeface="Roca Two Bold"/>
                <a:cs typeface="Roca Two Bold"/>
                <a:sym typeface="Roca Two Bold"/>
              </a:rPr>
              <a:t>Target Analysis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3562350"/>
            <a:ext cx="7626679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11.71%  of clients subscribed a term deposit.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 There is a data imbalance.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34684" y="9258300"/>
            <a:ext cx="13018631" cy="1887252"/>
            <a:chOff x="0" y="0"/>
            <a:chExt cx="2803426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03426" cy="406400"/>
            </a:xfrm>
            <a:custGeom>
              <a:avLst/>
              <a:gdLst/>
              <a:ahLst/>
              <a:cxnLst/>
              <a:rect l="l" t="t" r="r" b="b"/>
              <a:pathLst>
                <a:path w="2803426" h="406400">
                  <a:moveTo>
                    <a:pt x="2600226" y="0"/>
                  </a:moveTo>
                  <a:cubicBezTo>
                    <a:pt x="2712450" y="0"/>
                    <a:pt x="2803426" y="90976"/>
                    <a:pt x="2803426" y="203200"/>
                  </a:cubicBezTo>
                  <a:cubicBezTo>
                    <a:pt x="2803426" y="315424"/>
                    <a:pt x="2712450" y="406400"/>
                    <a:pt x="26002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6D4C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0342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4423" y="332390"/>
            <a:ext cx="3191942" cy="2118289"/>
          </a:xfrm>
          <a:custGeom>
            <a:avLst/>
            <a:gdLst/>
            <a:ahLst/>
            <a:cxnLst/>
            <a:rect l="l" t="t" r="r" b="b"/>
            <a:pathLst>
              <a:path w="3191942" h="2118289">
                <a:moveTo>
                  <a:pt x="0" y="0"/>
                </a:moveTo>
                <a:lnTo>
                  <a:pt x="3191942" y="0"/>
                </a:lnTo>
                <a:lnTo>
                  <a:pt x="3191942" y="2118289"/>
                </a:lnTo>
                <a:lnTo>
                  <a:pt x="0" y="211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-224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H="1">
            <a:off x="14840248" y="332390"/>
            <a:ext cx="3191942" cy="2118289"/>
          </a:xfrm>
          <a:custGeom>
            <a:avLst/>
            <a:gdLst/>
            <a:ahLst/>
            <a:cxnLst/>
            <a:rect l="l" t="t" r="r" b="b"/>
            <a:pathLst>
              <a:path w="3191942" h="2118289">
                <a:moveTo>
                  <a:pt x="3191941" y="0"/>
                </a:moveTo>
                <a:lnTo>
                  <a:pt x="0" y="0"/>
                </a:lnTo>
                <a:lnTo>
                  <a:pt x="0" y="2118289"/>
                </a:lnTo>
                <a:lnTo>
                  <a:pt x="3191941" y="2118289"/>
                </a:lnTo>
                <a:lnTo>
                  <a:pt x="31919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8439511" y="8023582"/>
            <a:ext cx="1408978" cy="2263418"/>
          </a:xfrm>
          <a:custGeom>
            <a:avLst/>
            <a:gdLst/>
            <a:ahLst/>
            <a:cxnLst/>
            <a:rect l="l" t="t" r="r" b="b"/>
            <a:pathLst>
              <a:path w="1408978" h="2263418">
                <a:moveTo>
                  <a:pt x="0" y="0"/>
                </a:moveTo>
                <a:lnTo>
                  <a:pt x="1408978" y="0"/>
                </a:lnTo>
                <a:lnTo>
                  <a:pt x="1408978" y="2263418"/>
                </a:lnTo>
                <a:lnTo>
                  <a:pt x="0" y="226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7618418" y="8567434"/>
            <a:ext cx="821093" cy="1719566"/>
          </a:xfrm>
          <a:custGeom>
            <a:avLst/>
            <a:gdLst/>
            <a:ahLst/>
            <a:cxnLst/>
            <a:rect l="l" t="t" r="r" b="b"/>
            <a:pathLst>
              <a:path w="821093" h="1719566">
                <a:moveTo>
                  <a:pt x="0" y="0"/>
                </a:moveTo>
                <a:lnTo>
                  <a:pt x="821093" y="0"/>
                </a:lnTo>
                <a:lnTo>
                  <a:pt x="821093" y="1719566"/>
                </a:lnTo>
                <a:lnTo>
                  <a:pt x="0" y="17195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6423560" y="3178197"/>
            <a:ext cx="5440880" cy="153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4"/>
              </a:lnSpc>
            </a:pPr>
            <a:r>
              <a:rPr lang="en-US" sz="8931">
                <a:solidFill>
                  <a:srgbClr val="865545"/>
                </a:solidFill>
                <a:latin typeface="Roca One Ultra-Bold"/>
                <a:ea typeface="Roca One Ultra-Bold"/>
                <a:cs typeface="Roca One Ultra-Bold"/>
                <a:sym typeface="Roca One Ultra-Bold"/>
              </a:rPr>
              <a:t>THANK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65693" y="4533934"/>
            <a:ext cx="6556614" cy="153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4"/>
              </a:lnSpc>
            </a:pPr>
            <a:r>
              <a:rPr lang="en-US" sz="8931">
                <a:solidFill>
                  <a:srgbClr val="191919"/>
                </a:solidFill>
                <a:latin typeface="Roca One Ultra-Bold"/>
                <a:ea typeface="Roca One Ultra-Bold"/>
                <a:cs typeface="Roca One Ultra-Bold"/>
                <a:sym typeface="Roca One Ultra-Bold"/>
              </a:rPr>
              <a:t>YOU</a:t>
            </a:r>
          </a:p>
        </p:txBody>
      </p:sp>
      <p:sp>
        <p:nvSpPr>
          <p:cNvPr id="12" name="Freeform 12"/>
          <p:cNvSpPr/>
          <p:nvPr/>
        </p:nvSpPr>
        <p:spPr>
          <a:xfrm>
            <a:off x="9848489" y="8567434"/>
            <a:ext cx="821093" cy="1719566"/>
          </a:xfrm>
          <a:custGeom>
            <a:avLst/>
            <a:gdLst/>
            <a:ahLst/>
            <a:cxnLst/>
            <a:rect l="l" t="t" r="r" b="b"/>
            <a:pathLst>
              <a:path w="821093" h="1719566">
                <a:moveTo>
                  <a:pt x="0" y="0"/>
                </a:moveTo>
                <a:lnTo>
                  <a:pt x="821093" y="0"/>
                </a:lnTo>
                <a:lnTo>
                  <a:pt x="821093" y="1719566"/>
                </a:lnTo>
                <a:lnTo>
                  <a:pt x="0" y="17195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Canva Sans</vt:lpstr>
      <vt:lpstr>Calibri</vt:lpstr>
      <vt:lpstr>Arial</vt:lpstr>
      <vt:lpstr>Roca One Ultra-Bold</vt:lpstr>
      <vt:lpstr>Roca Two Bold</vt:lpstr>
      <vt:lpstr>Martel Sans Bold</vt:lpstr>
      <vt:lpstr>Roca Two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Brown Geometric Modern Thesis Defense Presentation</dc:title>
  <cp:lastModifiedBy>Prashant</cp:lastModifiedBy>
  <cp:revision>2</cp:revision>
  <dcterms:created xsi:type="dcterms:W3CDTF">2006-08-16T00:00:00Z</dcterms:created>
  <dcterms:modified xsi:type="dcterms:W3CDTF">2024-08-25T11:11:27Z</dcterms:modified>
  <dc:identifier>DAGM9jPoqoA</dc:identifier>
</cp:coreProperties>
</file>