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Oswald" panose="00000500000000000000" pitchFamily="2" charset="0"/>
      <p:regular r:id="rId36"/>
      <p:bold r:id="rId37"/>
    </p:embeddedFont>
    <p:embeddedFont>
      <p:font typeface="Playfair Display"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guide orient="horz" pos="1620"/>
        <p:guide pos="2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684821f5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7684821f5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684821f5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7684821f5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684821f5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684821f5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684821f5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684821f5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7684821f5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7684821f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684821f5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7684821f5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7684821f50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7684821f5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4266515a0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4266515a0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4266515a0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4266515a0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266515a0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266515a0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266515a0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4266515a0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4266515a0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4266515a0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266515a0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4266515a0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4266515a0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4266515a0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4266515a0c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4266515a0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266515a0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266515a0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4266515a0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4266515a0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684821f5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7684821f5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ee8a49d6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5ee8a49d6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highlight>
                  <a:schemeClr val="dk1"/>
                </a:highlight>
              </a:defRPr>
            </a:lvl1pPr>
          </a:lstStyle>
          <a:p>
            <a:endParaRPr/>
          </a:p>
        </p:txBody>
      </p:sp>
      <p:sp>
        <p:nvSpPr>
          <p:cNvPr id="49" name="Google Shape;49;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999925"/>
            <a:ext cx="8520600" cy="214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2" name="Google Shape;52;p12"/>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highlight>
                  <a:schemeClr val="dk1"/>
                </a:highlight>
              </a:defRPr>
            </a:lvl1pPr>
            <a:lvl2pPr marL="914400" lvl="1" indent="-317500" algn="ctr">
              <a:lnSpc>
                <a:spcPct val="115000"/>
              </a:lnSpc>
              <a:spcBef>
                <a:spcPts val="1600"/>
              </a:spcBef>
              <a:spcAft>
                <a:spcPts val="0"/>
              </a:spcAft>
              <a:buSzPts val="1400"/>
              <a:buChar char="○"/>
              <a:defRPr>
                <a:highlight>
                  <a:schemeClr val="dk1"/>
                </a:highlight>
              </a:defRPr>
            </a:lvl2pPr>
            <a:lvl3pPr marL="1371600" lvl="2" indent="-317500" algn="ctr">
              <a:lnSpc>
                <a:spcPct val="115000"/>
              </a:lnSpc>
              <a:spcBef>
                <a:spcPts val="1600"/>
              </a:spcBef>
              <a:spcAft>
                <a:spcPts val="0"/>
              </a:spcAft>
              <a:buSzPts val="1400"/>
              <a:buChar char="■"/>
              <a:defRPr>
                <a:highlight>
                  <a:schemeClr val="dk1"/>
                </a:highlight>
              </a:defRPr>
            </a:lvl3pPr>
            <a:lvl4pPr marL="1828800" lvl="3" indent="-317500" algn="ctr">
              <a:lnSpc>
                <a:spcPct val="115000"/>
              </a:lnSpc>
              <a:spcBef>
                <a:spcPts val="1600"/>
              </a:spcBef>
              <a:spcAft>
                <a:spcPts val="0"/>
              </a:spcAft>
              <a:buSzPts val="1400"/>
              <a:buChar char="●"/>
              <a:defRPr>
                <a:highlight>
                  <a:schemeClr val="dk1"/>
                </a:highlight>
              </a:defRPr>
            </a:lvl4pPr>
            <a:lvl5pPr marL="2286000" lvl="4" indent="-317500" algn="ctr">
              <a:lnSpc>
                <a:spcPct val="115000"/>
              </a:lnSpc>
              <a:spcBef>
                <a:spcPts val="1600"/>
              </a:spcBef>
              <a:spcAft>
                <a:spcPts val="0"/>
              </a:spcAft>
              <a:buSzPts val="1400"/>
              <a:buChar char="○"/>
              <a:defRPr>
                <a:highlight>
                  <a:schemeClr val="dk1"/>
                </a:highlight>
              </a:defRPr>
            </a:lvl5pPr>
            <a:lvl6pPr marL="2743200" lvl="5" indent="-317500" algn="ctr">
              <a:lnSpc>
                <a:spcPct val="115000"/>
              </a:lnSpc>
              <a:spcBef>
                <a:spcPts val="1600"/>
              </a:spcBef>
              <a:spcAft>
                <a:spcPts val="0"/>
              </a:spcAft>
              <a:buSzPts val="1400"/>
              <a:buChar char="■"/>
              <a:defRPr>
                <a:highlight>
                  <a:schemeClr val="dk1"/>
                </a:highlight>
              </a:defRPr>
            </a:lvl6pPr>
            <a:lvl7pPr marL="3200400" lvl="6" indent="-317500" algn="ctr">
              <a:lnSpc>
                <a:spcPct val="115000"/>
              </a:lnSpc>
              <a:spcBef>
                <a:spcPts val="1600"/>
              </a:spcBef>
              <a:spcAft>
                <a:spcPts val="0"/>
              </a:spcAft>
              <a:buSzPts val="1400"/>
              <a:buChar char="●"/>
              <a:defRPr>
                <a:highlight>
                  <a:schemeClr val="dk1"/>
                </a:highlight>
              </a:defRPr>
            </a:lvl7pPr>
            <a:lvl8pPr marL="3657600" lvl="7" indent="-317500" algn="ctr">
              <a:lnSpc>
                <a:spcPct val="115000"/>
              </a:lnSpc>
              <a:spcBef>
                <a:spcPts val="1600"/>
              </a:spcBef>
              <a:spcAft>
                <a:spcPts val="0"/>
              </a:spcAft>
              <a:buSzPts val="1400"/>
              <a:buChar char="○"/>
              <a:defRPr>
                <a:highlight>
                  <a:schemeClr val="dk1"/>
                </a:highlight>
              </a:defRPr>
            </a:lvl8pPr>
            <a:lvl9pPr marL="4114800" lvl="8" indent="-317500" algn="ctr">
              <a:lnSpc>
                <a:spcPct val="115000"/>
              </a:lnSpc>
              <a:spcBef>
                <a:spcPts val="1600"/>
              </a:spcBef>
              <a:spcAft>
                <a:spcPts val="1600"/>
              </a:spcAft>
              <a:buSzPts val="1400"/>
              <a:buChar char="■"/>
              <a:defRPr>
                <a:highlight>
                  <a:schemeClr val="dk1"/>
                </a:highlight>
              </a:defRPr>
            </a:lvl9pPr>
          </a:lstStyle>
          <a:p>
            <a:endParaRPr/>
          </a:p>
        </p:txBody>
      </p:sp>
      <p:sp>
        <p:nvSpPr>
          <p:cNvPr id="53" name="Google Shape;53;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13" name="Google Shape;13;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
        <p:cNvGrpSpPr/>
        <p:nvPr/>
      </p:nvGrpSpPr>
      <p:grpSpPr>
        <a:xfrm>
          <a:off x="0" y="0"/>
          <a:ext cx="0" cy="0"/>
          <a:chOff x="0" y="0"/>
          <a:chExt cx="0" cy="0"/>
        </a:xfrm>
      </p:grpSpPr>
      <p:sp>
        <p:nvSpPr>
          <p:cNvPr id="15" name="Google Shape;15;p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 name="Google Shape;16;p4"/>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17" name="Google Shape;17;p4"/>
          <p:cNvSpPr txBox="1">
            <a:spLocks noGrp="1"/>
          </p:cNvSpPr>
          <p:nvPr>
            <p:ph type="title"/>
          </p:nvPr>
        </p:nvSpPr>
        <p:spPr>
          <a:xfrm>
            <a:off x="265500" y="10816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8" name="Google Shape;18;p4"/>
          <p:cNvSpPr txBox="1">
            <a:spLocks noGrp="1"/>
          </p:cNvSpPr>
          <p:nvPr>
            <p:ph type="subTitle" idx="1"/>
          </p:nvPr>
        </p:nvSpPr>
        <p:spPr>
          <a:xfrm>
            <a:off x="265500" y="29214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9" name="Google Shape;19;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highlight>
                  <a:schemeClr val="lt1"/>
                </a:highlight>
              </a:defRPr>
            </a:lvl1pPr>
            <a:lvl2pPr marL="914400" lvl="1" indent="-317500" algn="l">
              <a:lnSpc>
                <a:spcPct val="115000"/>
              </a:lnSpc>
              <a:spcBef>
                <a:spcPts val="1600"/>
              </a:spcBef>
              <a:spcAft>
                <a:spcPts val="0"/>
              </a:spcAft>
              <a:buSzPts val="1400"/>
              <a:buChar char="○"/>
              <a:defRPr>
                <a:highlight>
                  <a:schemeClr val="lt1"/>
                </a:highlight>
              </a:defRPr>
            </a:lvl2pPr>
            <a:lvl3pPr marL="1371600" lvl="2" indent="-317500" algn="l">
              <a:lnSpc>
                <a:spcPct val="115000"/>
              </a:lnSpc>
              <a:spcBef>
                <a:spcPts val="1600"/>
              </a:spcBef>
              <a:spcAft>
                <a:spcPts val="0"/>
              </a:spcAft>
              <a:buSzPts val="1400"/>
              <a:buChar char="■"/>
              <a:defRPr>
                <a:highlight>
                  <a:schemeClr val="lt1"/>
                </a:highlight>
              </a:defRPr>
            </a:lvl3pPr>
            <a:lvl4pPr marL="1828800" lvl="3" indent="-317500" algn="l">
              <a:lnSpc>
                <a:spcPct val="115000"/>
              </a:lnSpc>
              <a:spcBef>
                <a:spcPts val="1600"/>
              </a:spcBef>
              <a:spcAft>
                <a:spcPts val="0"/>
              </a:spcAft>
              <a:buSzPts val="1400"/>
              <a:buChar char="●"/>
              <a:defRPr>
                <a:highlight>
                  <a:schemeClr val="lt1"/>
                </a:highlight>
              </a:defRPr>
            </a:lvl4pPr>
            <a:lvl5pPr marL="2286000" lvl="4" indent="-317500" algn="l">
              <a:lnSpc>
                <a:spcPct val="115000"/>
              </a:lnSpc>
              <a:spcBef>
                <a:spcPts val="1600"/>
              </a:spcBef>
              <a:spcAft>
                <a:spcPts val="0"/>
              </a:spcAft>
              <a:buSzPts val="1400"/>
              <a:buChar char="○"/>
              <a:defRPr>
                <a:highlight>
                  <a:schemeClr val="lt1"/>
                </a:highlight>
              </a:defRPr>
            </a:lvl5pPr>
            <a:lvl6pPr marL="2743200" lvl="5" indent="-317500" algn="l">
              <a:lnSpc>
                <a:spcPct val="115000"/>
              </a:lnSpc>
              <a:spcBef>
                <a:spcPts val="1600"/>
              </a:spcBef>
              <a:spcAft>
                <a:spcPts val="0"/>
              </a:spcAft>
              <a:buSzPts val="1400"/>
              <a:buChar char="■"/>
              <a:defRPr>
                <a:highlight>
                  <a:schemeClr val="lt1"/>
                </a:highlight>
              </a:defRPr>
            </a:lvl6pPr>
            <a:lvl7pPr marL="3200400" lvl="6" indent="-317500" algn="l">
              <a:lnSpc>
                <a:spcPct val="115000"/>
              </a:lnSpc>
              <a:spcBef>
                <a:spcPts val="1600"/>
              </a:spcBef>
              <a:spcAft>
                <a:spcPts val="0"/>
              </a:spcAft>
              <a:buSzPts val="1400"/>
              <a:buChar char="●"/>
              <a:defRPr>
                <a:highlight>
                  <a:schemeClr val="lt1"/>
                </a:highlight>
              </a:defRPr>
            </a:lvl7pPr>
            <a:lvl8pPr marL="3657600" lvl="7" indent="-317500" algn="l">
              <a:lnSpc>
                <a:spcPct val="115000"/>
              </a:lnSpc>
              <a:spcBef>
                <a:spcPts val="1600"/>
              </a:spcBef>
              <a:spcAft>
                <a:spcPts val="0"/>
              </a:spcAft>
              <a:buSzPts val="1400"/>
              <a:buChar char="○"/>
              <a:defRPr>
                <a:highlight>
                  <a:schemeClr val="lt1"/>
                </a:highlight>
              </a:defRPr>
            </a:lvl8pPr>
            <a:lvl9pPr marL="4114800" lvl="8" indent="-317500" algn="l">
              <a:lnSpc>
                <a:spcPct val="115000"/>
              </a:lnSpc>
              <a:spcBef>
                <a:spcPts val="1600"/>
              </a:spcBef>
              <a:spcAft>
                <a:spcPts val="1600"/>
              </a:spcAft>
              <a:buSzPts val="1400"/>
              <a:buChar char="■"/>
              <a:defRPr>
                <a:highlight>
                  <a:schemeClr val="lt1"/>
                </a:highlight>
              </a:defRPr>
            </a:lvl9pPr>
          </a:lstStyle>
          <a:p>
            <a:endParaRPr/>
          </a:p>
        </p:txBody>
      </p:sp>
      <p:sp>
        <p:nvSpPr>
          <p:cNvPr id="20" name="Google Shape;20;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1"/>
        <p:cNvGrpSpPr/>
        <p:nvPr/>
      </p:nvGrpSpPr>
      <p:grpSpPr>
        <a:xfrm>
          <a:off x="0" y="0"/>
          <a:ext cx="0" cy="0"/>
          <a:chOff x="0" y="0"/>
          <a:chExt cx="0" cy="0"/>
        </a:xfrm>
      </p:grpSpPr>
      <p:sp>
        <p:nvSpPr>
          <p:cNvPr id="22" name="Google Shape;22;p5"/>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ctrTitle"/>
          </p:nvPr>
        </p:nvSpPr>
        <p:spPr>
          <a:xfrm>
            <a:off x="344250" y="1403850"/>
            <a:ext cx="8455500" cy="2146800"/>
          </a:xfrm>
          <a:prstGeom prst="rect">
            <a:avLst/>
          </a:prstGeom>
          <a:solidFill>
            <a:srgbClr val="FFFFFF"/>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25" name="Google Shape;25;p5"/>
          <p:cNvSpPr txBox="1">
            <a:spLocks noGrp="1"/>
          </p:cNvSpPr>
          <p:nvPr>
            <p:ph type="subTitle" idx="1"/>
          </p:nvPr>
        </p:nvSpPr>
        <p:spPr>
          <a:xfrm>
            <a:off x="344250" y="3550650"/>
            <a:ext cx="4910100" cy="577800"/>
          </a:xfrm>
          <a:prstGeom prst="rect">
            <a:avLst/>
          </a:prstGeom>
          <a:solidFill>
            <a:schemeClr val="dk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27"/>
        <p:cNvGrpSpPr/>
        <p:nvPr/>
      </p:nvGrpSpPr>
      <p:grpSpPr>
        <a:xfrm>
          <a:off x="0" y="0"/>
          <a:ext cx="0" cy="0"/>
          <a:chOff x="0" y="0"/>
          <a:chExt cx="0" cy="0"/>
        </a:xfrm>
      </p:grpSpPr>
      <p:sp>
        <p:nvSpPr>
          <p:cNvPr id="28" name="Google Shape;28;p6"/>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txBox="1">
            <a:spLocks noGrp="1"/>
          </p:cNvSpPr>
          <p:nvPr>
            <p:ph type="title"/>
          </p:nvPr>
        </p:nvSpPr>
        <p:spPr>
          <a:xfrm>
            <a:off x="344250" y="1403850"/>
            <a:ext cx="8455500" cy="2146800"/>
          </a:xfrm>
          <a:prstGeom prst="rect">
            <a:avLst/>
          </a:prstGeom>
          <a:solidFill>
            <a:srgbClr val="FFFFFF"/>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7"/>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4" name="Google Shape;34;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7" name="Google Shape;37;p8"/>
          <p:cNvSpPr txBox="1">
            <a:spLocks noGrp="1"/>
          </p:cNvSpPr>
          <p:nvPr>
            <p:ph type="body" idx="1"/>
          </p:nvPr>
        </p:nvSpPr>
        <p:spPr>
          <a:xfrm>
            <a:off x="311700" y="1234050"/>
            <a:ext cx="3999900" cy="33348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8"/>
          <p:cNvSpPr txBox="1">
            <a:spLocks noGrp="1"/>
          </p:cNvSpPr>
          <p:nvPr>
            <p:ph type="body" idx="2"/>
          </p:nvPr>
        </p:nvSpPr>
        <p:spPr>
          <a:xfrm>
            <a:off x="4832400" y="1234050"/>
            <a:ext cx="3999900" cy="33348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2" name="Google Shape;42;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 name="Google Shape;45;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Playfair Display"/>
              <a:buChar char="●"/>
              <a:defRPr sz="1800" b="0" i="0" u="none" strike="noStrike" cap="none">
                <a:solidFill>
                  <a:schemeClr val="dk2"/>
                </a:solidFill>
                <a:latin typeface="Playfair Display"/>
                <a:ea typeface="Playfair Display"/>
                <a:cs typeface="Playfair Display"/>
                <a:sym typeface="Playfair Display"/>
              </a:defRPr>
            </a:lvl1pPr>
            <a:lvl2pPr marL="914400" marR="0" lvl="1"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2pPr>
            <a:lvl3pPr marL="1371600" marR="0" lvl="2"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3pPr>
            <a:lvl4pPr marL="1828800" marR="0" lvl="3"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4pPr>
            <a:lvl5pPr marL="2286000" marR="0" lvl="4"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5pPr>
            <a:lvl6pPr marL="2743200" marR="0" lvl="5"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6pPr>
            <a:lvl7pPr marL="3200400" marR="0" lvl="6"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7pPr>
            <a:lvl8pPr marL="3657600" marR="0" lvl="7" indent="-317500" algn="l" rtl="0">
              <a:lnSpc>
                <a:spcPct val="115000"/>
              </a:lnSpc>
              <a:spcBef>
                <a:spcPts val="1600"/>
              </a:spcBef>
              <a:spcAft>
                <a:spcPts val="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8pPr>
            <a:lvl9pPr marL="4114800" marR="0" lvl="8" indent="-317500" algn="l" rtl="0">
              <a:lnSpc>
                <a:spcPct val="115000"/>
              </a:lnSpc>
              <a:spcBef>
                <a:spcPts val="1600"/>
              </a:spcBef>
              <a:spcAft>
                <a:spcPts val="1600"/>
              </a:spcAft>
              <a:buClr>
                <a:schemeClr val="dk2"/>
              </a:buClr>
              <a:buSzPts val="1400"/>
              <a:buFont typeface="Playfair Display"/>
              <a:buChar char="■"/>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idx="4294967295"/>
          </p:nvPr>
        </p:nvSpPr>
        <p:spPr>
          <a:xfrm>
            <a:off x="614100" y="1684950"/>
            <a:ext cx="6886200" cy="167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4800">
                <a:solidFill>
                  <a:schemeClr val="accent1"/>
                </a:solidFill>
                <a:highlight>
                  <a:srgbClr val="000000"/>
                </a:highlight>
              </a:rPr>
              <a:t>IMPACT OF CAR FEATURES</a:t>
            </a:r>
            <a:endParaRPr sz="4800">
              <a:solidFill>
                <a:schemeClr val="accent1"/>
              </a:solidFill>
              <a:highlight>
                <a:srgbClr val="000000"/>
              </a:highlight>
            </a:endParaRPr>
          </a:p>
        </p:txBody>
      </p:sp>
      <p:sp>
        <p:nvSpPr>
          <p:cNvPr id="59" name="Google Shape;59;p13"/>
          <p:cNvSpPr txBox="1">
            <a:spLocks noGrp="1"/>
          </p:cNvSpPr>
          <p:nvPr>
            <p:ph type="subTitle" idx="4294967295"/>
          </p:nvPr>
        </p:nvSpPr>
        <p:spPr>
          <a:xfrm>
            <a:off x="5836250" y="4224225"/>
            <a:ext cx="3204000" cy="472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Playfair Display"/>
              <a:buNone/>
            </a:pPr>
            <a:r>
              <a:rPr lang="en" sz="1800" b="0" i="0" u="none" strike="noStrike" cap="none">
                <a:solidFill>
                  <a:schemeClr val="lt1"/>
                </a:solidFill>
                <a:latin typeface="Playfair Display"/>
                <a:ea typeface="Playfair Display"/>
                <a:cs typeface="Playfair Display"/>
                <a:sym typeface="Playfair Display"/>
              </a:rPr>
              <a:t>MOGULAGANI PRASHANTH</a:t>
            </a:r>
            <a:endParaRPr sz="1800" b="0" i="0" u="none" strike="noStrike" cap="none">
              <a:solidFill>
                <a:schemeClr val="dk2"/>
              </a:solidFill>
              <a:latin typeface="Playfair Display"/>
              <a:ea typeface="Playfair Display"/>
              <a:cs typeface="Playfair Display"/>
              <a:sym typeface="Playfair Display"/>
            </a:endParaRPr>
          </a:p>
        </p:txBody>
      </p:sp>
      <p:sp>
        <p:nvSpPr>
          <p:cNvPr id="60" name="Google Shape;60;p13"/>
          <p:cNvSpPr txBox="1"/>
          <p:nvPr/>
        </p:nvSpPr>
        <p:spPr>
          <a:xfrm>
            <a:off x="457850" y="483200"/>
            <a:ext cx="2175300" cy="47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i="0" u="none" strike="noStrike" cap="none">
                <a:solidFill>
                  <a:schemeClr val="lt2"/>
                </a:solidFill>
              </a:rPr>
              <a:t>TRAINITY</a:t>
            </a:r>
            <a:endParaRPr sz="2700" i="0" u="none" strike="noStrike" cap="none">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p:nvPr/>
        </p:nvSpPr>
        <p:spPr>
          <a:xfrm>
            <a:off x="199475" y="120625"/>
            <a:ext cx="7536300" cy="70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Insight Required:</a:t>
            </a:r>
            <a:r>
              <a:rPr lang="en" sz="1100">
                <a:solidFill>
                  <a:schemeClr val="dk2"/>
                </a:solidFill>
              </a:rPr>
              <a:t> How does the average price of a car vary across different manufacturers?</a:t>
            </a:r>
            <a:endParaRPr sz="1100">
              <a:solidFill>
                <a:schemeClr val="dk2"/>
              </a:solidFill>
            </a:endParaRPr>
          </a:p>
          <a:p>
            <a:pPr marL="0" marR="0" lvl="0" indent="0" algn="l" rtl="0">
              <a:lnSpc>
                <a:spcPct val="100000"/>
              </a:lnSpc>
              <a:spcBef>
                <a:spcPts val="1200"/>
              </a:spcBef>
              <a:spcAft>
                <a:spcPts val="0"/>
              </a:spcAft>
              <a:buClr>
                <a:srgbClr val="000000"/>
              </a:buClr>
              <a:buSzPts val="1500"/>
              <a:buFont typeface="Arial"/>
              <a:buNone/>
            </a:pPr>
            <a:endParaRPr sz="1100" b="1">
              <a:solidFill>
                <a:srgbClr val="8492A6"/>
              </a:solidFill>
              <a:highlight>
                <a:srgbClr val="FFFFFF"/>
              </a:highlight>
            </a:endParaRPr>
          </a:p>
        </p:txBody>
      </p:sp>
      <p:sp>
        <p:nvSpPr>
          <p:cNvPr id="134" name="Google Shape;134;p22"/>
          <p:cNvSpPr txBox="1"/>
          <p:nvPr/>
        </p:nvSpPr>
        <p:spPr>
          <a:xfrm>
            <a:off x="412725" y="3968275"/>
            <a:ext cx="2788200" cy="1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2"/>
          <p:cNvSpPr txBox="1"/>
          <p:nvPr/>
        </p:nvSpPr>
        <p:spPr>
          <a:xfrm>
            <a:off x="120375" y="694900"/>
            <a:ext cx="8103600" cy="8346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4.A:</a:t>
            </a:r>
            <a:r>
              <a:rPr lang="en" sz="1100">
                <a:solidFill>
                  <a:schemeClr val="dk2"/>
                </a:solidFill>
              </a:rPr>
              <a:t> Create a pivot table that shows the average price of cars for each manufacturer.</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4.B:</a:t>
            </a:r>
            <a:r>
              <a:rPr lang="en" sz="1100">
                <a:solidFill>
                  <a:schemeClr val="dk2"/>
                </a:solidFill>
              </a:rPr>
              <a:t> Create a bar chart or a horizontal stacked bar chart that visualizes the relationship between manufacturer and average price. </a:t>
            </a:r>
            <a:endParaRPr>
              <a:latin typeface="Playfair Display"/>
              <a:ea typeface="Playfair Display"/>
              <a:cs typeface="Playfair Display"/>
              <a:sym typeface="Playfair Display"/>
            </a:endParaRPr>
          </a:p>
        </p:txBody>
      </p:sp>
      <p:pic>
        <p:nvPicPr>
          <p:cNvPr id="136" name="Google Shape;136;p22"/>
          <p:cNvPicPr preferRelativeResize="0"/>
          <p:nvPr/>
        </p:nvPicPr>
        <p:blipFill>
          <a:blip r:embed="rId3">
            <a:alphaModFix/>
          </a:blip>
          <a:stretch>
            <a:fillRect/>
          </a:stretch>
        </p:blipFill>
        <p:spPr>
          <a:xfrm>
            <a:off x="412725" y="1697825"/>
            <a:ext cx="2047875" cy="3267075"/>
          </a:xfrm>
          <a:prstGeom prst="rect">
            <a:avLst/>
          </a:prstGeom>
          <a:noFill/>
          <a:ln>
            <a:noFill/>
          </a:ln>
        </p:spPr>
      </p:pic>
      <p:pic>
        <p:nvPicPr>
          <p:cNvPr id="137" name="Google Shape;137;p22"/>
          <p:cNvPicPr preferRelativeResize="0"/>
          <p:nvPr/>
        </p:nvPicPr>
        <p:blipFill>
          <a:blip r:embed="rId4">
            <a:alphaModFix/>
          </a:blip>
          <a:stretch>
            <a:fillRect/>
          </a:stretch>
        </p:blipFill>
        <p:spPr>
          <a:xfrm>
            <a:off x="3834775" y="1954550"/>
            <a:ext cx="3618799" cy="2198475"/>
          </a:xfrm>
          <a:prstGeom prst="rect">
            <a:avLst/>
          </a:prstGeom>
          <a:noFill/>
          <a:ln>
            <a:noFill/>
          </a:ln>
        </p:spPr>
      </p:pic>
      <p:sp>
        <p:nvSpPr>
          <p:cNvPr id="138" name="Google Shape;138;p22"/>
          <p:cNvSpPr txBox="1"/>
          <p:nvPr/>
        </p:nvSpPr>
        <p:spPr>
          <a:xfrm>
            <a:off x="3289025" y="4265650"/>
            <a:ext cx="53922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"Bugatti takes the crown with the highest average retail price in the market!" 💰👑</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p:nvPr/>
        </p:nvSpPr>
        <p:spPr>
          <a:xfrm>
            <a:off x="793500" y="301725"/>
            <a:ext cx="1083300" cy="377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INSIGHTS</a:t>
            </a:r>
            <a:endParaRPr b="1"/>
          </a:p>
        </p:txBody>
      </p:sp>
      <p:sp>
        <p:nvSpPr>
          <p:cNvPr id="144" name="Google Shape;144;p23"/>
          <p:cNvSpPr txBox="1"/>
          <p:nvPr/>
        </p:nvSpPr>
        <p:spPr>
          <a:xfrm>
            <a:off x="440375" y="959725"/>
            <a:ext cx="8120400" cy="618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Manufacturer Price Comparison</a:t>
            </a:r>
            <a:r>
              <a:rPr lang="en" sz="1200">
                <a:solidFill>
                  <a:srgbClr val="374151"/>
                </a:solidFill>
                <a:highlight>
                  <a:srgbClr val="F7F7F8"/>
                </a:highlight>
                <a:latin typeface="Roboto"/>
                <a:ea typeface="Roboto"/>
                <a:cs typeface="Roboto"/>
                <a:sym typeface="Roboto"/>
              </a:rPr>
              <a:t>: The pivot table allows for a quick comparison of average car prices among different manufacturers, revealing potential pricing disparities.</a:t>
            </a:r>
            <a:endParaRPr>
              <a:latin typeface="Playfair Display"/>
              <a:ea typeface="Playfair Display"/>
              <a:cs typeface="Playfair Display"/>
              <a:sym typeface="Playfair Display"/>
            </a:endParaRPr>
          </a:p>
        </p:txBody>
      </p:sp>
      <p:sp>
        <p:nvSpPr>
          <p:cNvPr id="145" name="Google Shape;145;p23"/>
          <p:cNvSpPr txBox="1"/>
          <p:nvPr/>
        </p:nvSpPr>
        <p:spPr>
          <a:xfrm>
            <a:off x="440375" y="1665825"/>
            <a:ext cx="7815600" cy="585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Market Positioning</a:t>
            </a:r>
            <a:r>
              <a:rPr lang="en" sz="1200">
                <a:solidFill>
                  <a:srgbClr val="374151"/>
                </a:solidFill>
                <a:highlight>
                  <a:srgbClr val="F7F7F8"/>
                </a:highlight>
                <a:latin typeface="Roboto"/>
                <a:ea typeface="Roboto"/>
                <a:cs typeface="Roboto"/>
                <a:sym typeface="Roboto"/>
              </a:rPr>
              <a:t>: Manufacturers can gauge their market positioning based on the average prices of their cars relative to competitors.</a:t>
            </a:r>
            <a:endParaRPr>
              <a:latin typeface="Playfair Display"/>
              <a:ea typeface="Playfair Display"/>
              <a:cs typeface="Playfair Display"/>
              <a:sym typeface="Playfair Display"/>
            </a:endParaRPr>
          </a:p>
        </p:txBody>
      </p:sp>
      <p:sp>
        <p:nvSpPr>
          <p:cNvPr id="146" name="Google Shape;146;p23"/>
          <p:cNvSpPr txBox="1"/>
          <p:nvPr/>
        </p:nvSpPr>
        <p:spPr>
          <a:xfrm>
            <a:off x="416375" y="2468250"/>
            <a:ext cx="7863600" cy="618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Pricing Strategy</a:t>
            </a:r>
            <a:r>
              <a:rPr lang="en" sz="1200">
                <a:solidFill>
                  <a:srgbClr val="374151"/>
                </a:solidFill>
                <a:highlight>
                  <a:srgbClr val="F7F7F8"/>
                </a:highlight>
                <a:latin typeface="Roboto"/>
                <a:ea typeface="Roboto"/>
                <a:cs typeface="Roboto"/>
                <a:sym typeface="Roboto"/>
              </a:rPr>
              <a:t>: This data aids in developing or adjusting pricing strategies to align with market trends and consumer preferences.</a:t>
            </a:r>
            <a:endParaRPr>
              <a:latin typeface="Playfair Display"/>
              <a:ea typeface="Playfair Display"/>
              <a:cs typeface="Playfair Display"/>
              <a:sym typeface="Playfair Display"/>
            </a:endParaRPr>
          </a:p>
        </p:txBody>
      </p:sp>
      <p:sp>
        <p:nvSpPr>
          <p:cNvPr id="147" name="Google Shape;147;p23"/>
          <p:cNvSpPr txBox="1"/>
          <p:nvPr/>
        </p:nvSpPr>
        <p:spPr>
          <a:xfrm>
            <a:off x="440375" y="3206500"/>
            <a:ext cx="7815600" cy="6741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Identifying Opportunities</a:t>
            </a:r>
            <a:r>
              <a:rPr lang="en" sz="1200">
                <a:solidFill>
                  <a:srgbClr val="374151"/>
                </a:solidFill>
                <a:highlight>
                  <a:srgbClr val="F7F7F8"/>
                </a:highlight>
                <a:latin typeface="Roboto"/>
                <a:ea typeface="Roboto"/>
                <a:cs typeface="Roboto"/>
                <a:sym typeface="Roboto"/>
              </a:rPr>
              <a:t>: Manufacturers can identify opportunities to optimize pricing and product offerings based on the average prices within the industry.</a:t>
            </a:r>
            <a:endParaRPr>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3041125" y="2371725"/>
            <a:ext cx="1866900" cy="400050"/>
          </a:xfrm>
          <a:prstGeom prst="rect">
            <a:avLst/>
          </a:prstGeom>
          <a:noFill/>
          <a:ln>
            <a:noFill/>
          </a:ln>
        </p:spPr>
      </p:pic>
      <p:pic>
        <p:nvPicPr>
          <p:cNvPr id="153" name="Google Shape;153;p24"/>
          <p:cNvPicPr preferRelativeResize="0"/>
          <p:nvPr/>
        </p:nvPicPr>
        <p:blipFill>
          <a:blip r:embed="rId4">
            <a:alphaModFix/>
          </a:blip>
          <a:stretch>
            <a:fillRect/>
          </a:stretch>
        </p:blipFill>
        <p:spPr>
          <a:xfrm>
            <a:off x="152400" y="3249750"/>
            <a:ext cx="8991601" cy="845983"/>
          </a:xfrm>
          <a:prstGeom prst="rect">
            <a:avLst/>
          </a:prstGeom>
          <a:noFill/>
          <a:ln>
            <a:noFill/>
          </a:ln>
        </p:spPr>
      </p:pic>
      <p:sp>
        <p:nvSpPr>
          <p:cNvPr id="154" name="Google Shape;154;p24"/>
          <p:cNvSpPr txBox="1"/>
          <p:nvPr/>
        </p:nvSpPr>
        <p:spPr>
          <a:xfrm>
            <a:off x="287975" y="165300"/>
            <a:ext cx="8337000" cy="3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Insight Required:</a:t>
            </a:r>
            <a:r>
              <a:rPr lang="en" sz="1100">
                <a:solidFill>
                  <a:schemeClr val="dk2"/>
                </a:solidFill>
              </a:rPr>
              <a:t> What is the relationship between fuel efficiency and the number of cylinders in a car's engine?</a:t>
            </a:r>
            <a:endParaRPr>
              <a:latin typeface="Playfair Display"/>
              <a:ea typeface="Playfair Display"/>
              <a:cs typeface="Playfair Display"/>
              <a:sym typeface="Playfair Display"/>
            </a:endParaRPr>
          </a:p>
        </p:txBody>
      </p:sp>
      <p:sp>
        <p:nvSpPr>
          <p:cNvPr id="155" name="Google Shape;155;p24"/>
          <p:cNvSpPr txBox="1"/>
          <p:nvPr/>
        </p:nvSpPr>
        <p:spPr>
          <a:xfrm>
            <a:off x="238950" y="598600"/>
            <a:ext cx="8666100" cy="11790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5.A:</a:t>
            </a:r>
            <a:r>
              <a:rPr lang="en" sz="1100">
                <a:solidFill>
                  <a:schemeClr val="dk2"/>
                </a:solidFill>
              </a:rPr>
              <a:t> Create a scatter plot with the number of cylinders on the x-axis and highway MPG on the y-axis. Then create a trendline on the scatter plot to visually estimate the slope of the relationship and assess its significance.</a:t>
            </a:r>
            <a:endParaRPr sz="1100">
              <a:solidFill>
                <a:schemeClr val="dk2"/>
              </a:solidFill>
            </a:endParaRPr>
          </a:p>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5.B: </a:t>
            </a:r>
            <a:r>
              <a:rPr lang="en" sz="1100">
                <a:solidFill>
                  <a:schemeClr val="dk2"/>
                </a:solidFill>
              </a:rPr>
              <a:t>Calculate the correlation coefficient between the number of cylinders and highway MPG to quantify the strength and direction of the relationship.</a:t>
            </a:r>
            <a:endParaRPr sz="1100">
              <a:solidFill>
                <a:schemeClr val="dk2"/>
              </a:solidFill>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156" name="Google Shape;156;p24"/>
          <p:cNvSpPr txBox="1"/>
          <p:nvPr/>
        </p:nvSpPr>
        <p:spPr>
          <a:xfrm>
            <a:off x="416375" y="1786200"/>
            <a:ext cx="1709100" cy="329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FORMULA USED </a:t>
            </a:r>
            <a:endParaRPr b="1"/>
          </a:p>
        </p:txBody>
      </p:sp>
      <p:pic>
        <p:nvPicPr>
          <p:cNvPr id="157" name="Google Shape;157;p24"/>
          <p:cNvPicPr preferRelativeResize="0"/>
          <p:nvPr/>
        </p:nvPicPr>
        <p:blipFill>
          <a:blip r:embed="rId5">
            <a:alphaModFix/>
          </a:blip>
          <a:stretch>
            <a:fillRect/>
          </a:stretch>
        </p:blipFill>
        <p:spPr>
          <a:xfrm>
            <a:off x="2312550" y="1817408"/>
            <a:ext cx="2028825" cy="26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1853525" y="738175"/>
            <a:ext cx="4600575" cy="2752725"/>
          </a:xfrm>
          <a:prstGeom prst="rect">
            <a:avLst/>
          </a:prstGeom>
          <a:noFill/>
          <a:ln>
            <a:noFill/>
          </a:ln>
        </p:spPr>
      </p:pic>
      <p:sp>
        <p:nvSpPr>
          <p:cNvPr id="163" name="Google Shape;163;p25"/>
          <p:cNvSpPr txBox="1"/>
          <p:nvPr/>
        </p:nvSpPr>
        <p:spPr>
          <a:xfrm>
            <a:off x="320075" y="181350"/>
            <a:ext cx="1661100" cy="377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SCATTER PLOT</a:t>
            </a:r>
            <a:endParaRPr b="1"/>
          </a:p>
        </p:txBody>
      </p:sp>
      <p:pic>
        <p:nvPicPr>
          <p:cNvPr id="164" name="Google Shape;164;p25"/>
          <p:cNvPicPr preferRelativeResize="0"/>
          <p:nvPr/>
        </p:nvPicPr>
        <p:blipFill>
          <a:blip r:embed="rId4">
            <a:alphaModFix/>
          </a:blip>
          <a:stretch>
            <a:fillRect/>
          </a:stretch>
        </p:blipFill>
        <p:spPr>
          <a:xfrm>
            <a:off x="112300" y="3867975"/>
            <a:ext cx="8839201" cy="5988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408350" y="221475"/>
            <a:ext cx="1179600" cy="385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INSIGHTS</a:t>
            </a:r>
            <a:endParaRPr b="1"/>
          </a:p>
        </p:txBody>
      </p:sp>
      <p:sp>
        <p:nvSpPr>
          <p:cNvPr id="170" name="Google Shape;170;p26"/>
          <p:cNvSpPr txBox="1"/>
          <p:nvPr/>
        </p:nvSpPr>
        <p:spPr>
          <a:xfrm>
            <a:off x="408350" y="895500"/>
            <a:ext cx="80805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Task 5A - Visual Insight</a:t>
            </a:r>
            <a:r>
              <a:rPr lang="en" sz="1200">
                <a:solidFill>
                  <a:srgbClr val="374151"/>
                </a:solidFill>
                <a:highlight>
                  <a:srgbClr val="F7F7F8"/>
                </a:highlight>
                <a:latin typeface="Roboto"/>
                <a:ea typeface="Roboto"/>
                <a:cs typeface="Roboto"/>
                <a:sym typeface="Roboto"/>
              </a:rPr>
              <a:t>: The dynamic scatter plot with a trendline allows us to visually grasp how the number of cylinders impacts highway MPG, providing an engaging exploration of the data.</a:t>
            </a:r>
            <a:endParaRPr>
              <a:latin typeface="Playfair Display"/>
              <a:ea typeface="Playfair Display"/>
              <a:cs typeface="Playfair Display"/>
              <a:sym typeface="Playfair Display"/>
            </a:endParaRPr>
          </a:p>
        </p:txBody>
      </p:sp>
      <p:sp>
        <p:nvSpPr>
          <p:cNvPr id="171" name="Google Shape;171;p26"/>
          <p:cNvSpPr txBox="1"/>
          <p:nvPr/>
        </p:nvSpPr>
        <p:spPr>
          <a:xfrm>
            <a:off x="424400" y="1625700"/>
            <a:ext cx="8048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Task 5B - Data Precision</a:t>
            </a:r>
            <a:r>
              <a:rPr lang="en" sz="1200">
                <a:solidFill>
                  <a:srgbClr val="374151"/>
                </a:solidFill>
                <a:highlight>
                  <a:srgbClr val="F7F7F8"/>
                </a:highlight>
                <a:latin typeface="Roboto"/>
                <a:ea typeface="Roboto"/>
                <a:cs typeface="Roboto"/>
                <a:sym typeface="Roboto"/>
              </a:rPr>
              <a:t>: Calculating the correlation coefficient gives us a precise, numeric measure of the strength and direction of the relationship. It's like having a "fuel efficiency score" for different engine configurations.</a:t>
            </a:r>
            <a:endParaRPr>
              <a:latin typeface="Playfair Display"/>
              <a:ea typeface="Playfair Display"/>
              <a:cs typeface="Playfair Display"/>
              <a:sym typeface="Playfair Display"/>
            </a:endParaRPr>
          </a:p>
        </p:txBody>
      </p:sp>
      <p:sp>
        <p:nvSpPr>
          <p:cNvPr id="172" name="Google Shape;172;p26"/>
          <p:cNvSpPr txBox="1"/>
          <p:nvPr/>
        </p:nvSpPr>
        <p:spPr>
          <a:xfrm>
            <a:off x="424400" y="2327000"/>
            <a:ext cx="801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Design and Efficiency</a:t>
            </a:r>
            <a:r>
              <a:rPr lang="en" sz="1200">
                <a:solidFill>
                  <a:srgbClr val="374151"/>
                </a:solidFill>
                <a:highlight>
                  <a:srgbClr val="F7F7F8"/>
                </a:highlight>
                <a:latin typeface="Roboto"/>
                <a:ea typeface="Roboto"/>
                <a:cs typeface="Roboto"/>
                <a:sym typeface="Roboto"/>
              </a:rPr>
              <a:t>: These insights are essential for automakers to strike the right balance between engine power and fuel efficiency in their vehicle designs.</a:t>
            </a:r>
            <a:endParaRPr/>
          </a:p>
        </p:txBody>
      </p:sp>
      <p:sp>
        <p:nvSpPr>
          <p:cNvPr id="173" name="Google Shape;173;p26"/>
          <p:cNvSpPr txBox="1"/>
          <p:nvPr/>
        </p:nvSpPr>
        <p:spPr>
          <a:xfrm>
            <a:off x="472550" y="3109000"/>
            <a:ext cx="79521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Consumer Decision Support</a:t>
            </a:r>
            <a:r>
              <a:rPr lang="en" sz="1200">
                <a:solidFill>
                  <a:srgbClr val="374151"/>
                </a:solidFill>
                <a:highlight>
                  <a:srgbClr val="F7F7F8"/>
                </a:highlight>
                <a:latin typeface="Roboto"/>
                <a:ea typeface="Roboto"/>
                <a:cs typeface="Roboto"/>
                <a:sym typeface="Roboto"/>
              </a:rPr>
              <a:t>: Understanding this relationship helps consumers make informed choices when selecting vehicles based on their MPG preferences and engine configurations.</a:t>
            </a:r>
            <a:endParaRPr>
              <a:latin typeface="Playfair Display"/>
              <a:ea typeface="Playfair Display"/>
              <a:cs typeface="Playfair Display"/>
              <a:sym typeface="Playfair Display"/>
            </a:endParaRPr>
          </a:p>
        </p:txBody>
      </p:sp>
      <p:sp>
        <p:nvSpPr>
          <p:cNvPr id="174" name="Google Shape;174;p26"/>
          <p:cNvSpPr txBox="1"/>
          <p:nvPr/>
        </p:nvSpPr>
        <p:spPr>
          <a:xfrm>
            <a:off x="576850" y="4032950"/>
            <a:ext cx="78477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In summary, Tasks 5A and 5B provide both visual and numerical insights into the critical connection between the number of cylinders and highway MPG, benefiting both manufacturers and consumers in the automotive industry.</a:t>
            </a:r>
            <a:endParaRPr>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408350" y="349850"/>
            <a:ext cx="2856600" cy="3933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BUILDING THE DASHBOARDS</a:t>
            </a:r>
            <a:endParaRPr b="1">
              <a:latin typeface="Playfair Display"/>
              <a:ea typeface="Playfair Display"/>
              <a:cs typeface="Playfair Display"/>
              <a:sym typeface="Playfair Display"/>
            </a:endParaRPr>
          </a:p>
        </p:txBody>
      </p:sp>
      <p:sp>
        <p:nvSpPr>
          <p:cNvPr id="180" name="Google Shape;180;p27"/>
          <p:cNvSpPr txBox="1"/>
          <p:nvPr/>
        </p:nvSpPr>
        <p:spPr>
          <a:xfrm>
            <a:off x="376225" y="1064025"/>
            <a:ext cx="8289000" cy="47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Now for the Next portion of the Project, we need to create the Interactive Dashboard. </a:t>
            </a:r>
            <a:endParaRPr sz="1100">
              <a:solidFill>
                <a:schemeClr val="dk2"/>
              </a:solidFill>
            </a:endParaRPr>
          </a:p>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We need to use filters and slicers to make the chart interactive. The client has requested these questions given below:</a:t>
            </a:r>
            <a:endParaRPr sz="1100">
              <a:solidFill>
                <a:schemeClr val="dk2"/>
              </a:solidFill>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181" name="Google Shape;181;p27"/>
          <p:cNvSpPr txBox="1"/>
          <p:nvPr/>
        </p:nvSpPr>
        <p:spPr>
          <a:xfrm>
            <a:off x="488575" y="1738050"/>
            <a:ext cx="914700" cy="3933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TASK 1</a:t>
            </a:r>
            <a:endParaRPr b="1"/>
          </a:p>
        </p:txBody>
      </p:sp>
      <p:sp>
        <p:nvSpPr>
          <p:cNvPr id="182" name="Google Shape;182;p27"/>
          <p:cNvSpPr txBox="1"/>
          <p:nvPr/>
        </p:nvSpPr>
        <p:spPr>
          <a:xfrm>
            <a:off x="175725" y="2331975"/>
            <a:ext cx="6451500" cy="33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Task 1:</a:t>
            </a:r>
            <a:r>
              <a:rPr lang="en" sz="1100">
                <a:solidFill>
                  <a:schemeClr val="dk2"/>
                </a:solidFill>
              </a:rPr>
              <a:t> How does the distribution of car prices vary by brand and body style?</a:t>
            </a:r>
            <a:endParaRPr>
              <a:latin typeface="Playfair Display"/>
              <a:ea typeface="Playfair Display"/>
              <a:cs typeface="Playfair Display"/>
              <a:sym typeface="Playfair Display"/>
            </a:endParaRPr>
          </a:p>
        </p:txBody>
      </p:sp>
      <p:sp>
        <p:nvSpPr>
          <p:cNvPr id="183" name="Google Shape;183;p27"/>
          <p:cNvSpPr txBox="1"/>
          <p:nvPr/>
        </p:nvSpPr>
        <p:spPr>
          <a:xfrm>
            <a:off x="103425" y="2585792"/>
            <a:ext cx="9211800" cy="33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200" b="1">
                <a:solidFill>
                  <a:srgbClr val="374151"/>
                </a:solidFill>
                <a:highlight>
                  <a:srgbClr val="F7F7F8"/>
                </a:highlight>
                <a:latin typeface="Roboto"/>
                <a:ea typeface="Roboto"/>
                <a:cs typeface="Roboto"/>
                <a:sym typeface="Roboto"/>
              </a:rPr>
              <a:t>Data Magic with Pivot Table</a:t>
            </a:r>
            <a:r>
              <a:rPr lang="en" sz="1200">
                <a:solidFill>
                  <a:srgbClr val="374151"/>
                </a:solidFill>
                <a:highlight>
                  <a:srgbClr val="F7F7F8"/>
                </a:highlight>
                <a:latin typeface="Roboto"/>
                <a:ea typeface="Roboto"/>
                <a:cs typeface="Roboto"/>
                <a:sym typeface="Roboto"/>
              </a:rPr>
              <a:t>: I'd whip up a Pivot Table to crunch the numbers, calculating total MSRP for each brand and body style.</a:t>
            </a:r>
            <a:endParaRPr sz="1200">
              <a:solidFill>
                <a:srgbClr val="374151"/>
              </a:solidFill>
              <a:highlight>
                <a:srgbClr val="F7F7F8"/>
              </a:highlight>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highlight>
                <a:srgbClr val="F7F7F8"/>
              </a:highlight>
              <a:latin typeface="Roboto"/>
              <a:ea typeface="Roboto"/>
              <a:cs typeface="Roboto"/>
              <a:sym typeface="Roboto"/>
            </a:endParaRPr>
          </a:p>
        </p:txBody>
      </p:sp>
      <p:sp>
        <p:nvSpPr>
          <p:cNvPr id="184" name="Google Shape;184;p27"/>
          <p:cNvSpPr txBox="1"/>
          <p:nvPr/>
        </p:nvSpPr>
        <p:spPr>
          <a:xfrm>
            <a:off x="103425" y="3174936"/>
            <a:ext cx="88026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2"/>
                </a:solidFill>
                <a:highlight>
                  <a:srgbClr val="F7F7F8"/>
                </a:highlight>
                <a:latin typeface="Roboto"/>
                <a:ea typeface="Roboto"/>
                <a:cs typeface="Roboto"/>
                <a:sym typeface="Roboto"/>
              </a:rPr>
              <a:t>Slick Slicers for Interaction</a:t>
            </a:r>
            <a:r>
              <a:rPr lang="en" sz="1200" dirty="0">
                <a:solidFill>
                  <a:srgbClr val="374151"/>
                </a:solidFill>
                <a:highlight>
                  <a:srgbClr val="F7F7F8"/>
                </a:highlight>
                <a:latin typeface="Roboto"/>
                <a:ea typeface="Roboto"/>
                <a:cs typeface="Roboto"/>
                <a:sym typeface="Roboto"/>
              </a:rPr>
              <a:t>: I'd add slicers to make the chart dynamic. Users can slice and dice data with a click.</a:t>
            </a:r>
            <a:endParaRPr dirty="0">
              <a:latin typeface="Playfair Display"/>
              <a:ea typeface="Playfair Display"/>
              <a:cs typeface="Playfair Display"/>
              <a:sym typeface="Playfair Display"/>
            </a:endParaRPr>
          </a:p>
        </p:txBody>
      </p:sp>
      <p:sp>
        <p:nvSpPr>
          <p:cNvPr id="185" name="Google Shape;185;p27"/>
          <p:cNvSpPr txBox="1"/>
          <p:nvPr/>
        </p:nvSpPr>
        <p:spPr>
          <a:xfrm>
            <a:off x="134761" y="3679425"/>
            <a:ext cx="866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2"/>
                </a:solidFill>
                <a:highlight>
                  <a:srgbClr val="F7F7F8"/>
                </a:highlight>
                <a:latin typeface="Roboto"/>
                <a:ea typeface="Roboto"/>
                <a:cs typeface="Roboto"/>
                <a:sym typeface="Roboto"/>
              </a:rPr>
              <a:t>Vivid Stacked Chart</a:t>
            </a:r>
            <a:r>
              <a:rPr lang="en" sz="1200" b="1">
                <a:solidFill>
                  <a:srgbClr val="374151"/>
                </a:solidFill>
                <a:highlight>
                  <a:srgbClr val="F7F7F8"/>
                </a:highlight>
                <a:latin typeface="Roboto"/>
                <a:ea typeface="Roboto"/>
                <a:cs typeface="Roboto"/>
                <a:sym typeface="Roboto"/>
              </a:rPr>
              <a:t>:</a:t>
            </a:r>
            <a:r>
              <a:rPr lang="en" sz="1200">
                <a:solidFill>
                  <a:srgbClr val="374151"/>
                </a:solidFill>
                <a:highlight>
                  <a:srgbClr val="F7F7F8"/>
                </a:highlight>
                <a:latin typeface="Roboto"/>
                <a:ea typeface="Roboto"/>
                <a:cs typeface="Roboto"/>
                <a:sym typeface="Roboto"/>
              </a:rPr>
              <a:t> Crafting a dynamic stacked column chart, where brand columns reveal body style segments, showcasing price distribution.</a:t>
            </a:r>
            <a:endParaRPr>
              <a:latin typeface="Playfair Display"/>
              <a:ea typeface="Playfair Display"/>
              <a:cs typeface="Playfair Display"/>
              <a:sym typeface="Playfair Display"/>
            </a:endParaRPr>
          </a:p>
        </p:txBody>
      </p:sp>
      <p:sp>
        <p:nvSpPr>
          <p:cNvPr id="186" name="Google Shape;186;p27"/>
          <p:cNvSpPr txBox="1"/>
          <p:nvPr/>
        </p:nvSpPr>
        <p:spPr>
          <a:xfrm>
            <a:off x="155575" y="4354536"/>
            <a:ext cx="8593800" cy="2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highlight>
                  <a:srgbClr val="F7F7F8"/>
                </a:highlight>
                <a:latin typeface="Roboto"/>
                <a:ea typeface="Roboto"/>
                <a:cs typeface="Roboto"/>
                <a:sym typeface="Roboto"/>
              </a:rPr>
              <a:t>Insightful Exploration</a:t>
            </a:r>
            <a:r>
              <a:rPr lang="en" sz="1200">
                <a:solidFill>
                  <a:srgbClr val="374151"/>
                </a:solidFill>
                <a:highlight>
                  <a:srgbClr val="F7F7F8"/>
                </a:highlight>
                <a:latin typeface="Roboto"/>
                <a:ea typeface="Roboto"/>
                <a:cs typeface="Roboto"/>
                <a:sym typeface="Roboto"/>
              </a:rPr>
              <a:t>: Users play with slicers to unlock pricing insights, spotting trends and patterns with ease. 🚗💲</a:t>
            </a:r>
            <a:endParaRPr>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3909450" y="152400"/>
            <a:ext cx="3813975" cy="2301125"/>
          </a:xfrm>
          <a:prstGeom prst="rect">
            <a:avLst/>
          </a:prstGeom>
          <a:noFill/>
          <a:ln>
            <a:noFill/>
          </a:ln>
        </p:spPr>
      </p:pic>
      <p:pic>
        <p:nvPicPr>
          <p:cNvPr id="192" name="Google Shape;192;p28"/>
          <p:cNvPicPr preferRelativeResize="0"/>
          <p:nvPr/>
        </p:nvPicPr>
        <p:blipFill>
          <a:blip r:embed="rId4">
            <a:alphaModFix/>
          </a:blip>
          <a:stretch>
            <a:fillRect/>
          </a:stretch>
        </p:blipFill>
        <p:spPr>
          <a:xfrm>
            <a:off x="3952525" y="2453525"/>
            <a:ext cx="3963470" cy="2385175"/>
          </a:xfrm>
          <a:prstGeom prst="rect">
            <a:avLst/>
          </a:prstGeom>
          <a:noFill/>
          <a:ln>
            <a:noFill/>
          </a:ln>
        </p:spPr>
      </p:pic>
      <p:pic>
        <p:nvPicPr>
          <p:cNvPr id="193" name="Google Shape;193;p28"/>
          <p:cNvPicPr preferRelativeResize="0"/>
          <p:nvPr/>
        </p:nvPicPr>
        <p:blipFill>
          <a:blip r:embed="rId5">
            <a:alphaModFix/>
          </a:blip>
          <a:stretch>
            <a:fillRect/>
          </a:stretch>
        </p:blipFill>
        <p:spPr>
          <a:xfrm>
            <a:off x="152400" y="152400"/>
            <a:ext cx="3398974" cy="30480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p:nvPr/>
        </p:nvSpPr>
        <p:spPr>
          <a:xfrm>
            <a:off x="400325" y="317775"/>
            <a:ext cx="1195500" cy="3852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INSIGHTS</a:t>
            </a:r>
            <a:endParaRPr b="1"/>
          </a:p>
        </p:txBody>
      </p:sp>
      <p:sp>
        <p:nvSpPr>
          <p:cNvPr id="199" name="Google Shape;199;p29"/>
          <p:cNvSpPr txBox="1"/>
          <p:nvPr/>
        </p:nvSpPr>
        <p:spPr>
          <a:xfrm>
            <a:off x="239825" y="1152275"/>
            <a:ext cx="775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Data Brilliance</a:t>
            </a:r>
            <a:r>
              <a:rPr lang="en" sz="1200">
                <a:solidFill>
                  <a:srgbClr val="374151"/>
                </a:solidFill>
                <a:highlight>
                  <a:srgbClr val="F7F7F8"/>
                </a:highlight>
                <a:latin typeface="Roboto"/>
                <a:ea typeface="Roboto"/>
                <a:cs typeface="Roboto"/>
                <a:sym typeface="Roboto"/>
              </a:rPr>
              <a:t>: Using a Pivot Table, I've crafted an insightful view of car prices by brand and body style.</a:t>
            </a:r>
            <a:endParaRPr>
              <a:latin typeface="Playfair Display"/>
              <a:ea typeface="Playfair Display"/>
              <a:cs typeface="Playfair Display"/>
              <a:sym typeface="Playfair Display"/>
            </a:endParaRPr>
          </a:p>
        </p:txBody>
      </p:sp>
      <p:sp>
        <p:nvSpPr>
          <p:cNvPr id="200" name="Google Shape;200;p29"/>
          <p:cNvSpPr txBox="1"/>
          <p:nvPr/>
        </p:nvSpPr>
        <p:spPr>
          <a:xfrm>
            <a:off x="239825" y="1754100"/>
            <a:ext cx="8393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Slicers Unleash Power</a:t>
            </a:r>
            <a:r>
              <a:rPr lang="en" sz="1200">
                <a:solidFill>
                  <a:srgbClr val="374151"/>
                </a:solidFill>
                <a:highlight>
                  <a:srgbClr val="F7F7F8"/>
                </a:highlight>
                <a:latin typeface="Roboto"/>
                <a:ea typeface="Roboto"/>
                <a:cs typeface="Roboto"/>
                <a:sym typeface="Roboto"/>
              </a:rPr>
              <a:t>: Interactive slicers put users in control, allowing them to explore pricing dynamics effortlessly.</a:t>
            </a:r>
            <a:endParaRPr>
              <a:latin typeface="Playfair Display"/>
              <a:ea typeface="Playfair Display"/>
              <a:cs typeface="Playfair Display"/>
              <a:sym typeface="Playfair Display"/>
            </a:endParaRPr>
          </a:p>
        </p:txBody>
      </p:sp>
      <p:sp>
        <p:nvSpPr>
          <p:cNvPr id="201" name="Google Shape;201;p29"/>
          <p:cNvSpPr txBox="1"/>
          <p:nvPr/>
        </p:nvSpPr>
        <p:spPr>
          <a:xfrm>
            <a:off x="279950" y="2355925"/>
            <a:ext cx="83934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Visual Price Story</a:t>
            </a:r>
            <a:r>
              <a:rPr lang="en" sz="1200">
                <a:solidFill>
                  <a:srgbClr val="374151"/>
                </a:solidFill>
                <a:highlight>
                  <a:srgbClr val="F7F7F8"/>
                </a:highlight>
                <a:latin typeface="Roboto"/>
                <a:ea typeface="Roboto"/>
                <a:cs typeface="Roboto"/>
                <a:sym typeface="Roboto"/>
              </a:rPr>
              <a:t>: The dynamic stacked chart visually narrates how prices unfold, empowering quick insights.</a:t>
            </a:r>
            <a:endParaRPr>
              <a:latin typeface="Playfair Display"/>
              <a:ea typeface="Playfair Display"/>
              <a:cs typeface="Playfair Display"/>
              <a:sym typeface="Playfair Display"/>
            </a:endParaRPr>
          </a:p>
        </p:txBody>
      </p:sp>
      <p:sp>
        <p:nvSpPr>
          <p:cNvPr id="202" name="Google Shape;202;p29"/>
          <p:cNvSpPr txBox="1"/>
          <p:nvPr/>
        </p:nvSpPr>
        <p:spPr>
          <a:xfrm>
            <a:off x="341325" y="2925350"/>
            <a:ext cx="80001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Analytical Playground</a:t>
            </a:r>
            <a:r>
              <a:rPr lang="en" sz="1200">
                <a:solidFill>
                  <a:srgbClr val="374151"/>
                </a:solidFill>
                <a:highlight>
                  <a:srgbClr val="F7F7F8"/>
                </a:highlight>
                <a:latin typeface="Roboto"/>
                <a:ea typeface="Roboto"/>
                <a:cs typeface="Roboto"/>
                <a:sym typeface="Roboto"/>
              </a:rPr>
              <a:t>: Users can dive in, uncovering trends and patterns with a click for smart decision-making.</a:t>
            </a:r>
            <a:endParaRPr>
              <a:latin typeface="Playfair Display"/>
              <a:ea typeface="Playfair Display"/>
              <a:cs typeface="Playfair Display"/>
              <a:sym typeface="Playfair Display"/>
            </a:endParaRPr>
          </a:p>
        </p:txBody>
      </p:sp>
      <p:sp>
        <p:nvSpPr>
          <p:cNvPr id="203" name="Google Shape;203;p29"/>
          <p:cNvSpPr txBox="1"/>
          <p:nvPr/>
        </p:nvSpPr>
        <p:spPr>
          <a:xfrm>
            <a:off x="384275" y="3551500"/>
            <a:ext cx="1123500" cy="3369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SUMMARY</a:t>
            </a:r>
            <a:endParaRPr b="1"/>
          </a:p>
        </p:txBody>
      </p:sp>
      <p:sp>
        <p:nvSpPr>
          <p:cNvPr id="204" name="Google Shape;204;p29"/>
          <p:cNvSpPr txBox="1"/>
          <p:nvPr/>
        </p:nvSpPr>
        <p:spPr>
          <a:xfrm>
            <a:off x="392300" y="4217525"/>
            <a:ext cx="79491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Interactive Pivot Table and slicers provide dynamic visuals, making pricing analysis effortless and insightful for users.</a:t>
            </a:r>
            <a:endParaRPr>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464500" y="77025"/>
            <a:ext cx="874500" cy="385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TASK 2</a:t>
            </a:r>
            <a:endParaRPr b="1" i="1"/>
          </a:p>
        </p:txBody>
      </p:sp>
      <p:sp>
        <p:nvSpPr>
          <p:cNvPr id="210" name="Google Shape;210;p30"/>
          <p:cNvSpPr txBox="1"/>
          <p:nvPr/>
        </p:nvSpPr>
        <p:spPr>
          <a:xfrm>
            <a:off x="464500" y="542425"/>
            <a:ext cx="7895700" cy="43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dk2"/>
                </a:solidFill>
              </a:rPr>
              <a:t>Task 2:</a:t>
            </a:r>
            <a:r>
              <a:rPr lang="en" sz="1100">
                <a:solidFill>
                  <a:schemeClr val="dk2"/>
                </a:solidFill>
              </a:rPr>
              <a:t> Which car brands have the highest and lowest average MSRPs, and how does this vary by body style?</a:t>
            </a:r>
            <a:endParaRPr>
              <a:latin typeface="Playfair Display"/>
              <a:ea typeface="Playfair Display"/>
              <a:cs typeface="Playfair Display"/>
              <a:sym typeface="Playfair Display"/>
            </a:endParaRPr>
          </a:p>
        </p:txBody>
      </p:sp>
      <p:pic>
        <p:nvPicPr>
          <p:cNvPr id="211" name="Google Shape;211;p30"/>
          <p:cNvPicPr preferRelativeResize="0"/>
          <p:nvPr/>
        </p:nvPicPr>
        <p:blipFill>
          <a:blip r:embed="rId3">
            <a:alphaModFix/>
          </a:blip>
          <a:stretch>
            <a:fillRect/>
          </a:stretch>
        </p:blipFill>
        <p:spPr>
          <a:xfrm>
            <a:off x="464500" y="1055825"/>
            <a:ext cx="2664050" cy="2910951"/>
          </a:xfrm>
          <a:prstGeom prst="rect">
            <a:avLst/>
          </a:prstGeom>
          <a:noFill/>
          <a:ln>
            <a:noFill/>
          </a:ln>
        </p:spPr>
      </p:pic>
      <p:pic>
        <p:nvPicPr>
          <p:cNvPr id="212" name="Google Shape;212;p30"/>
          <p:cNvPicPr preferRelativeResize="0"/>
          <p:nvPr/>
        </p:nvPicPr>
        <p:blipFill>
          <a:blip r:embed="rId4">
            <a:alphaModFix/>
          </a:blip>
          <a:stretch>
            <a:fillRect/>
          </a:stretch>
        </p:blipFill>
        <p:spPr>
          <a:xfrm>
            <a:off x="3916375" y="975625"/>
            <a:ext cx="4528550" cy="1934000"/>
          </a:xfrm>
          <a:prstGeom prst="rect">
            <a:avLst/>
          </a:prstGeom>
          <a:noFill/>
          <a:ln>
            <a:noFill/>
          </a:ln>
        </p:spPr>
      </p:pic>
      <p:pic>
        <p:nvPicPr>
          <p:cNvPr id="213" name="Google Shape;213;p30"/>
          <p:cNvPicPr preferRelativeResize="0"/>
          <p:nvPr/>
        </p:nvPicPr>
        <p:blipFill>
          <a:blip r:embed="rId5">
            <a:alphaModFix/>
          </a:blip>
          <a:stretch>
            <a:fillRect/>
          </a:stretch>
        </p:blipFill>
        <p:spPr>
          <a:xfrm>
            <a:off x="4071475" y="2959550"/>
            <a:ext cx="1508500" cy="2124575"/>
          </a:xfrm>
          <a:prstGeom prst="rect">
            <a:avLst/>
          </a:prstGeom>
          <a:noFill/>
          <a:ln>
            <a:noFill/>
          </a:ln>
        </p:spPr>
      </p:pic>
      <p:pic>
        <p:nvPicPr>
          <p:cNvPr id="214" name="Google Shape;214;p30"/>
          <p:cNvPicPr preferRelativeResize="0"/>
          <p:nvPr/>
        </p:nvPicPr>
        <p:blipFill>
          <a:blip r:embed="rId6">
            <a:alphaModFix/>
          </a:blip>
          <a:stretch>
            <a:fillRect/>
          </a:stretch>
        </p:blipFill>
        <p:spPr>
          <a:xfrm>
            <a:off x="5998748" y="2972273"/>
            <a:ext cx="1508500" cy="20991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304025" y="141225"/>
            <a:ext cx="1115400" cy="4092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PROCESS</a:t>
            </a:r>
            <a:endParaRPr b="1"/>
          </a:p>
        </p:txBody>
      </p:sp>
      <p:sp>
        <p:nvSpPr>
          <p:cNvPr id="220" name="Google Shape;220;p31"/>
          <p:cNvSpPr txBox="1"/>
          <p:nvPr/>
        </p:nvSpPr>
        <p:spPr>
          <a:xfrm>
            <a:off x="328100" y="839325"/>
            <a:ext cx="48708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Prepared Data</a:t>
            </a:r>
            <a:r>
              <a:rPr lang="en" sz="1200">
                <a:solidFill>
                  <a:srgbClr val="374151"/>
                </a:solidFill>
                <a:highlight>
                  <a:srgbClr val="F7F7F8"/>
                </a:highlight>
                <a:latin typeface="Roboto"/>
                <a:ea typeface="Roboto"/>
                <a:cs typeface="Roboto"/>
                <a:sym typeface="Roboto"/>
              </a:rPr>
              <a:t>: Begin with your car data.</a:t>
            </a:r>
            <a:endParaRPr>
              <a:latin typeface="Playfair Display"/>
              <a:ea typeface="Playfair Display"/>
              <a:cs typeface="Playfair Display"/>
              <a:sym typeface="Playfair Display"/>
            </a:endParaRPr>
          </a:p>
        </p:txBody>
      </p:sp>
      <p:sp>
        <p:nvSpPr>
          <p:cNvPr id="221" name="Google Shape;221;p31"/>
          <p:cNvSpPr txBox="1"/>
          <p:nvPr/>
        </p:nvSpPr>
        <p:spPr>
          <a:xfrm>
            <a:off x="328100" y="1176225"/>
            <a:ext cx="72459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Utilized Pivot Tables</a:t>
            </a:r>
            <a:r>
              <a:rPr lang="en" sz="1200">
                <a:solidFill>
                  <a:srgbClr val="374151"/>
                </a:solidFill>
                <a:highlight>
                  <a:srgbClr val="F7F7F8"/>
                </a:highlight>
                <a:latin typeface="Roboto"/>
                <a:ea typeface="Roboto"/>
                <a:cs typeface="Roboto"/>
                <a:sym typeface="Roboto"/>
              </a:rPr>
              <a:t>: Employed Pivot Tables to compute average MSRPs by brand and body style.</a:t>
            </a:r>
            <a:endParaRPr>
              <a:latin typeface="Playfair Display"/>
              <a:ea typeface="Playfair Display"/>
              <a:cs typeface="Playfair Display"/>
              <a:sym typeface="Playfair Display"/>
            </a:endParaRPr>
          </a:p>
        </p:txBody>
      </p:sp>
      <p:sp>
        <p:nvSpPr>
          <p:cNvPr id="222" name="Google Shape;222;p31"/>
          <p:cNvSpPr txBox="1"/>
          <p:nvPr/>
        </p:nvSpPr>
        <p:spPr>
          <a:xfrm>
            <a:off x="328100" y="1553425"/>
            <a:ext cx="6603900" cy="2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Generated Dynamic Chart</a:t>
            </a:r>
            <a:r>
              <a:rPr lang="en" sz="1200">
                <a:solidFill>
                  <a:srgbClr val="374151"/>
                </a:solidFill>
                <a:highlight>
                  <a:srgbClr val="F7F7F8"/>
                </a:highlight>
                <a:latin typeface="Roboto"/>
                <a:ea typeface="Roboto"/>
                <a:cs typeface="Roboto"/>
                <a:sym typeface="Roboto"/>
              </a:rPr>
              <a:t>: Created an interactive chart for visual analysis.</a:t>
            </a:r>
            <a:endParaRPr>
              <a:latin typeface="Playfair Display"/>
              <a:ea typeface="Playfair Display"/>
              <a:cs typeface="Playfair Display"/>
              <a:sym typeface="Playfair Display"/>
            </a:endParaRPr>
          </a:p>
        </p:txBody>
      </p:sp>
      <p:sp>
        <p:nvSpPr>
          <p:cNvPr id="223" name="Google Shape;223;p31"/>
          <p:cNvSpPr txBox="1"/>
          <p:nvPr/>
        </p:nvSpPr>
        <p:spPr>
          <a:xfrm>
            <a:off x="361350" y="1930625"/>
            <a:ext cx="80403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Uncovered Insights</a:t>
            </a:r>
            <a:r>
              <a:rPr lang="en" sz="1200">
                <a:solidFill>
                  <a:srgbClr val="374151"/>
                </a:solidFill>
                <a:highlight>
                  <a:srgbClr val="F7F7F8"/>
                </a:highlight>
                <a:latin typeface="Roboto"/>
                <a:ea typeface="Roboto"/>
                <a:cs typeface="Roboto"/>
                <a:sym typeface="Roboto"/>
              </a:rPr>
              <a:t>: Discovered which brands command the highest and lowest average MSRPs and examined the variations across body styles. 🚗💰</a:t>
            </a:r>
            <a:endParaRPr>
              <a:latin typeface="Playfair Display"/>
              <a:ea typeface="Playfair Display"/>
              <a:cs typeface="Playfair Display"/>
              <a:sym typeface="Playfair Display"/>
            </a:endParaRPr>
          </a:p>
        </p:txBody>
      </p:sp>
      <p:sp>
        <p:nvSpPr>
          <p:cNvPr id="224" name="Google Shape;224;p31"/>
          <p:cNvSpPr txBox="1"/>
          <p:nvPr/>
        </p:nvSpPr>
        <p:spPr>
          <a:xfrm>
            <a:off x="440450" y="2580575"/>
            <a:ext cx="1059300" cy="336900"/>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INSIGHTS</a:t>
            </a:r>
            <a:endParaRPr b="1" i="1"/>
          </a:p>
        </p:txBody>
      </p:sp>
      <p:sp>
        <p:nvSpPr>
          <p:cNvPr id="225" name="Google Shape;225;p31"/>
          <p:cNvSpPr txBox="1"/>
          <p:nvPr/>
        </p:nvSpPr>
        <p:spPr>
          <a:xfrm>
            <a:off x="472525" y="3094125"/>
            <a:ext cx="79290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Price Variations</a:t>
            </a:r>
            <a:r>
              <a:rPr lang="en" sz="1200">
                <a:solidFill>
                  <a:srgbClr val="374151"/>
                </a:solidFill>
                <a:highlight>
                  <a:srgbClr val="F7F7F8"/>
                </a:highlight>
                <a:latin typeface="Roboto"/>
                <a:ea typeface="Roboto"/>
                <a:cs typeface="Roboto"/>
                <a:sym typeface="Roboto"/>
              </a:rPr>
              <a:t>: The analysis unveiled striking price disparities among car brands and body styles.</a:t>
            </a:r>
            <a:endParaRPr>
              <a:latin typeface="Playfair Display"/>
              <a:ea typeface="Playfair Display"/>
              <a:cs typeface="Playfair Display"/>
              <a:sym typeface="Playfair Display"/>
            </a:endParaRPr>
          </a:p>
        </p:txBody>
      </p:sp>
      <p:sp>
        <p:nvSpPr>
          <p:cNvPr id="226" name="Google Shape;226;p31"/>
          <p:cNvSpPr txBox="1"/>
          <p:nvPr/>
        </p:nvSpPr>
        <p:spPr>
          <a:xfrm>
            <a:off x="460375" y="3519400"/>
            <a:ext cx="7953300" cy="36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Brand Priciness</a:t>
            </a:r>
            <a:r>
              <a:rPr lang="en" sz="1200">
                <a:solidFill>
                  <a:srgbClr val="374151"/>
                </a:solidFill>
                <a:highlight>
                  <a:srgbClr val="F7F7F8"/>
                </a:highlight>
                <a:latin typeface="Roboto"/>
                <a:ea typeface="Roboto"/>
                <a:cs typeface="Roboto"/>
                <a:sym typeface="Roboto"/>
              </a:rPr>
              <a:t>: It pinpointed which car brands boast the loftiest and most budget-friendly average MSRPs.</a:t>
            </a:r>
            <a:endParaRPr>
              <a:latin typeface="Playfair Display"/>
              <a:ea typeface="Playfair Display"/>
              <a:cs typeface="Playfair Display"/>
              <a:sym typeface="Playfair Display"/>
            </a:endParaRPr>
          </a:p>
        </p:txBody>
      </p:sp>
      <p:sp>
        <p:nvSpPr>
          <p:cNvPr id="227" name="Google Shape;227;p31"/>
          <p:cNvSpPr txBox="1"/>
          <p:nvPr/>
        </p:nvSpPr>
        <p:spPr>
          <a:xfrm>
            <a:off x="472525" y="3976775"/>
            <a:ext cx="81444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Body Style Impact</a:t>
            </a:r>
            <a:r>
              <a:rPr lang="en" sz="1200">
                <a:solidFill>
                  <a:srgbClr val="374151"/>
                </a:solidFill>
                <a:highlight>
                  <a:srgbClr val="F7F7F8"/>
                </a:highlight>
                <a:latin typeface="Roboto"/>
                <a:ea typeface="Roboto"/>
                <a:cs typeface="Roboto"/>
                <a:sym typeface="Roboto"/>
              </a:rPr>
              <a:t>: The data illuminated how your choice of body style within different brands can significantly influence car prices.</a:t>
            </a:r>
            <a:endParaRPr>
              <a:latin typeface="Playfair Display"/>
              <a:ea typeface="Playfair Display"/>
              <a:cs typeface="Playfair Display"/>
              <a:sym typeface="Playfair Display"/>
            </a:endParaRPr>
          </a:p>
        </p:txBody>
      </p:sp>
      <p:sp>
        <p:nvSpPr>
          <p:cNvPr id="228" name="Google Shape;228;p31"/>
          <p:cNvSpPr txBox="1"/>
          <p:nvPr/>
        </p:nvSpPr>
        <p:spPr>
          <a:xfrm>
            <a:off x="460375" y="4610700"/>
            <a:ext cx="79533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Interactive Exploration</a:t>
            </a:r>
            <a:r>
              <a:rPr lang="en" sz="1200">
                <a:solidFill>
                  <a:srgbClr val="374151"/>
                </a:solidFill>
                <a:highlight>
                  <a:srgbClr val="F7F7F8"/>
                </a:highlight>
                <a:latin typeface="Roboto"/>
                <a:ea typeface="Roboto"/>
                <a:cs typeface="Roboto"/>
                <a:sym typeface="Roboto"/>
              </a:rPr>
              <a:t>: Dynamic charts empowered users to stylishly delve into and grasp these intriguing pricing dynamics.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4294967295"/>
          </p:nvPr>
        </p:nvSpPr>
        <p:spPr>
          <a:xfrm>
            <a:off x="178425" y="1690000"/>
            <a:ext cx="4978200" cy="3296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600" i="1" dirty="0">
                <a:solidFill>
                  <a:srgbClr val="374151"/>
                </a:solidFill>
                <a:highlight>
                  <a:srgbClr val="F7F7F8"/>
                </a:highlight>
                <a:latin typeface="Roboto"/>
                <a:ea typeface="Roboto"/>
                <a:cs typeface="Roboto"/>
                <a:sym typeface="Roboto"/>
              </a:rPr>
              <a:t>The automotive industry is evolving rapidly, emphasizing fuel efficiency, sustainability, and innovation. To optimize pricing and product development decisions, analyze the relationship between car features, market categories, and pricing. Use techniques like regression analysis and market segmentation to balance consumer demand and profitability, guiding future product development and enhancing market competitiveness.</a:t>
            </a:r>
            <a:endParaRPr sz="2700" i="1" dirty="0">
              <a:solidFill>
                <a:schemeClr val="accent1"/>
              </a:solidFill>
              <a:latin typeface="Verdana"/>
              <a:ea typeface="Verdana"/>
              <a:cs typeface="Verdana"/>
              <a:sym typeface="Verdana"/>
            </a:endParaRPr>
          </a:p>
        </p:txBody>
      </p:sp>
      <p:sp>
        <p:nvSpPr>
          <p:cNvPr id="66" name="Google Shape;66;p14"/>
          <p:cNvSpPr txBox="1"/>
          <p:nvPr/>
        </p:nvSpPr>
        <p:spPr>
          <a:xfrm>
            <a:off x="451375" y="377900"/>
            <a:ext cx="5101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PROJECT DESCRIPTION</a:t>
            </a:r>
            <a:endParaRPr sz="2400" b="1" i="0" u="none" strike="noStrike" cap="none">
              <a:solidFill>
                <a:srgbClr val="000000"/>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5228800" y="1485550"/>
            <a:ext cx="3682575" cy="23280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p:nvPr/>
        </p:nvSpPr>
        <p:spPr>
          <a:xfrm>
            <a:off x="215750" y="157275"/>
            <a:ext cx="963000" cy="401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TASK 3</a:t>
            </a:r>
            <a:endParaRPr b="1" i="1"/>
          </a:p>
        </p:txBody>
      </p:sp>
      <p:sp>
        <p:nvSpPr>
          <p:cNvPr id="234" name="Google Shape;234;p32"/>
          <p:cNvSpPr txBox="1"/>
          <p:nvPr/>
        </p:nvSpPr>
        <p:spPr>
          <a:xfrm>
            <a:off x="247850" y="767125"/>
            <a:ext cx="7590900" cy="33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Task 3:</a:t>
            </a:r>
            <a:r>
              <a:rPr lang="en" sz="1100">
                <a:solidFill>
                  <a:schemeClr val="dk2"/>
                </a:solidFill>
              </a:rPr>
              <a:t> How do the different feature such as transmission type affect the MSRP, and how does this vary by body style?</a:t>
            </a:r>
            <a:endParaRPr>
              <a:latin typeface="Playfair Display"/>
              <a:ea typeface="Playfair Display"/>
              <a:cs typeface="Playfair Display"/>
              <a:sym typeface="Playfair Display"/>
            </a:endParaRPr>
          </a:p>
        </p:txBody>
      </p:sp>
      <p:sp>
        <p:nvSpPr>
          <p:cNvPr id="235" name="Google Shape;235;p32"/>
          <p:cNvSpPr txBox="1"/>
          <p:nvPr/>
        </p:nvSpPr>
        <p:spPr>
          <a:xfrm>
            <a:off x="247850" y="1248575"/>
            <a:ext cx="1211700" cy="4011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PROCESS</a:t>
            </a:r>
            <a:endParaRPr b="1" i="1"/>
          </a:p>
        </p:txBody>
      </p:sp>
      <p:sp>
        <p:nvSpPr>
          <p:cNvPr id="236" name="Google Shape;236;p32"/>
          <p:cNvSpPr txBox="1"/>
          <p:nvPr/>
        </p:nvSpPr>
        <p:spPr>
          <a:xfrm>
            <a:off x="296000" y="1842350"/>
            <a:ext cx="78075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Data Prep</a:t>
            </a:r>
            <a:r>
              <a:rPr lang="en" sz="1200">
                <a:solidFill>
                  <a:srgbClr val="374151"/>
                </a:solidFill>
                <a:highlight>
                  <a:srgbClr val="F7F7F8"/>
                </a:highlight>
                <a:latin typeface="Roboto"/>
                <a:ea typeface="Roboto"/>
                <a:cs typeface="Roboto"/>
                <a:sym typeface="Roboto"/>
              </a:rPr>
              <a:t>: Start with your car data.</a:t>
            </a:r>
            <a:endParaRPr>
              <a:latin typeface="Playfair Display"/>
              <a:ea typeface="Playfair Display"/>
              <a:cs typeface="Playfair Display"/>
              <a:sym typeface="Playfair Display"/>
            </a:endParaRPr>
          </a:p>
        </p:txBody>
      </p:sp>
      <p:sp>
        <p:nvSpPr>
          <p:cNvPr id="237" name="Google Shape;237;p32"/>
          <p:cNvSpPr txBox="1"/>
          <p:nvPr/>
        </p:nvSpPr>
        <p:spPr>
          <a:xfrm>
            <a:off x="296000" y="2275663"/>
            <a:ext cx="86340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Pivot Power</a:t>
            </a:r>
            <a:r>
              <a:rPr lang="en" sz="1200">
                <a:solidFill>
                  <a:srgbClr val="374151"/>
                </a:solidFill>
                <a:highlight>
                  <a:srgbClr val="F7F7F8"/>
                </a:highlight>
                <a:latin typeface="Roboto"/>
                <a:ea typeface="Roboto"/>
                <a:cs typeface="Roboto"/>
                <a:sym typeface="Roboto"/>
              </a:rPr>
              <a:t>: Utilize Pivot Tables to analyze how different transmission types impact MSRP, considering variations by body style.</a:t>
            </a:r>
            <a:endParaRPr>
              <a:latin typeface="Playfair Display"/>
              <a:ea typeface="Playfair Display"/>
              <a:cs typeface="Playfair Display"/>
              <a:sym typeface="Playfair Display"/>
            </a:endParaRPr>
          </a:p>
        </p:txBody>
      </p:sp>
      <p:sp>
        <p:nvSpPr>
          <p:cNvPr id="238" name="Google Shape;238;p32"/>
          <p:cNvSpPr txBox="1"/>
          <p:nvPr/>
        </p:nvSpPr>
        <p:spPr>
          <a:xfrm>
            <a:off x="324200" y="2805250"/>
            <a:ext cx="8634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Slicers for Control</a:t>
            </a:r>
            <a:r>
              <a:rPr lang="en" sz="1200">
                <a:solidFill>
                  <a:srgbClr val="374151"/>
                </a:solidFill>
                <a:highlight>
                  <a:srgbClr val="F7F7F8"/>
                </a:highlight>
                <a:latin typeface="Roboto"/>
                <a:ea typeface="Roboto"/>
                <a:cs typeface="Roboto"/>
                <a:sym typeface="Roboto"/>
              </a:rPr>
              <a:t>: Incorporate interactive slicers for users to choose specific transmission types and body styles, customizing their analysis.</a:t>
            </a:r>
            <a:endParaRPr>
              <a:latin typeface="Playfair Display"/>
              <a:ea typeface="Playfair Display"/>
              <a:cs typeface="Playfair Display"/>
              <a:sym typeface="Playfair Display"/>
            </a:endParaRPr>
          </a:p>
        </p:txBody>
      </p:sp>
      <p:sp>
        <p:nvSpPr>
          <p:cNvPr id="239" name="Google Shape;239;p32"/>
          <p:cNvSpPr txBox="1"/>
          <p:nvPr/>
        </p:nvSpPr>
        <p:spPr>
          <a:xfrm>
            <a:off x="324200" y="3447325"/>
            <a:ext cx="7952100" cy="4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highlight>
                  <a:srgbClr val="F7F7F8"/>
                </a:highlight>
                <a:latin typeface="Roboto"/>
                <a:ea typeface="Roboto"/>
                <a:cs typeface="Roboto"/>
                <a:sym typeface="Roboto"/>
              </a:rPr>
              <a:t>Pricing Patterns</a:t>
            </a:r>
            <a:r>
              <a:rPr lang="en" sz="1200">
                <a:solidFill>
                  <a:srgbClr val="374151"/>
                </a:solidFill>
                <a:highlight>
                  <a:srgbClr val="F7F7F8"/>
                </a:highlight>
                <a:latin typeface="Roboto"/>
                <a:ea typeface="Roboto"/>
                <a:cs typeface="Roboto"/>
                <a:sym typeface="Roboto"/>
              </a:rPr>
              <a:t>: Dive into the Pivot Table to uncover how transmission choices influence car prices within various body styles. 🚗💲</a:t>
            </a:r>
            <a:endParaRPr>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152400" y="152400"/>
            <a:ext cx="6630349" cy="1505400"/>
          </a:xfrm>
          <a:prstGeom prst="rect">
            <a:avLst/>
          </a:prstGeom>
          <a:noFill/>
          <a:ln>
            <a:noFill/>
          </a:ln>
        </p:spPr>
      </p:pic>
      <p:pic>
        <p:nvPicPr>
          <p:cNvPr id="245" name="Google Shape;245;p33"/>
          <p:cNvPicPr preferRelativeResize="0"/>
          <p:nvPr/>
        </p:nvPicPr>
        <p:blipFill>
          <a:blip r:embed="rId4">
            <a:alphaModFix/>
          </a:blip>
          <a:stretch>
            <a:fillRect/>
          </a:stretch>
        </p:blipFill>
        <p:spPr>
          <a:xfrm>
            <a:off x="6916800" y="152400"/>
            <a:ext cx="1828800" cy="2162175"/>
          </a:xfrm>
          <a:prstGeom prst="rect">
            <a:avLst/>
          </a:prstGeom>
          <a:noFill/>
          <a:ln>
            <a:noFill/>
          </a:ln>
        </p:spPr>
      </p:pic>
      <p:pic>
        <p:nvPicPr>
          <p:cNvPr id="246" name="Google Shape;246;p33"/>
          <p:cNvPicPr preferRelativeResize="0"/>
          <p:nvPr/>
        </p:nvPicPr>
        <p:blipFill>
          <a:blip r:embed="rId5">
            <a:alphaModFix/>
          </a:blip>
          <a:stretch>
            <a:fillRect/>
          </a:stretch>
        </p:blipFill>
        <p:spPr>
          <a:xfrm>
            <a:off x="112325" y="2255175"/>
            <a:ext cx="7126350" cy="233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p:nvPr/>
        </p:nvSpPr>
        <p:spPr>
          <a:xfrm>
            <a:off x="384275" y="357875"/>
            <a:ext cx="1139400" cy="3771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INSIGHTS</a:t>
            </a:r>
            <a:endParaRPr b="1" i="1"/>
          </a:p>
        </p:txBody>
      </p:sp>
      <p:sp>
        <p:nvSpPr>
          <p:cNvPr id="252" name="Google Shape;252;p34"/>
          <p:cNvSpPr txBox="1"/>
          <p:nvPr/>
        </p:nvSpPr>
        <p:spPr>
          <a:xfrm>
            <a:off x="392300" y="1256600"/>
            <a:ext cx="7671000" cy="5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Transmission Impact</a:t>
            </a:r>
            <a:r>
              <a:rPr lang="en" sz="1200">
                <a:solidFill>
                  <a:srgbClr val="374151"/>
                </a:solidFill>
                <a:highlight>
                  <a:srgbClr val="F7F7F8"/>
                </a:highlight>
                <a:latin typeface="Roboto"/>
                <a:ea typeface="Roboto"/>
                <a:cs typeface="Roboto"/>
                <a:sym typeface="Roboto"/>
              </a:rPr>
              <a:t>: The analysis elegantly unveils how various transmission types sway car prices (MSRP).</a:t>
            </a:r>
            <a:endParaRPr>
              <a:latin typeface="Playfair Display"/>
              <a:ea typeface="Playfair Display"/>
              <a:cs typeface="Playfair Display"/>
              <a:sym typeface="Playfair Display"/>
            </a:endParaRPr>
          </a:p>
        </p:txBody>
      </p:sp>
      <p:sp>
        <p:nvSpPr>
          <p:cNvPr id="253" name="Google Shape;253;p34"/>
          <p:cNvSpPr txBox="1"/>
          <p:nvPr/>
        </p:nvSpPr>
        <p:spPr>
          <a:xfrm>
            <a:off x="408350" y="2171350"/>
            <a:ext cx="76872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Body Style Variation</a:t>
            </a:r>
            <a:r>
              <a:rPr lang="en" sz="1200">
                <a:solidFill>
                  <a:srgbClr val="374151"/>
                </a:solidFill>
                <a:highlight>
                  <a:srgbClr val="F7F7F8"/>
                </a:highlight>
                <a:latin typeface="Roboto"/>
                <a:ea typeface="Roboto"/>
                <a:cs typeface="Roboto"/>
                <a:sym typeface="Roboto"/>
              </a:rPr>
              <a:t>: It vividly illustrates that the influence of transmission type on MSRP can dramatically shift across different car body styles.</a:t>
            </a:r>
            <a:endParaRPr>
              <a:latin typeface="Playfair Display"/>
              <a:ea typeface="Playfair Display"/>
              <a:cs typeface="Playfair Display"/>
              <a:sym typeface="Playfair Display"/>
            </a:endParaRPr>
          </a:p>
        </p:txBody>
      </p:sp>
      <p:sp>
        <p:nvSpPr>
          <p:cNvPr id="254" name="Google Shape;254;p34"/>
          <p:cNvSpPr txBox="1"/>
          <p:nvPr/>
        </p:nvSpPr>
        <p:spPr>
          <a:xfrm>
            <a:off x="432425" y="3166350"/>
            <a:ext cx="77433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Customized Exploration</a:t>
            </a:r>
            <a:r>
              <a:rPr lang="en" sz="1200">
                <a:solidFill>
                  <a:srgbClr val="374151"/>
                </a:solidFill>
                <a:highlight>
                  <a:srgbClr val="F7F7F8"/>
                </a:highlight>
                <a:latin typeface="Roboto"/>
                <a:ea typeface="Roboto"/>
                <a:cs typeface="Roboto"/>
                <a:sym typeface="Roboto"/>
              </a:rPr>
              <a:t>: With interactive slicers, users can stylishly tailor their analysis to delve into specific transmission types and body styles.</a:t>
            </a:r>
            <a:endParaRPr>
              <a:latin typeface="Playfair Display"/>
              <a:ea typeface="Playfair Display"/>
              <a:cs typeface="Playfair Display"/>
              <a:sym typeface="Playfair Display"/>
            </a:endParaRPr>
          </a:p>
        </p:txBody>
      </p:sp>
      <p:sp>
        <p:nvSpPr>
          <p:cNvPr id="255" name="Google Shape;255;p34"/>
          <p:cNvSpPr txBox="1"/>
          <p:nvPr/>
        </p:nvSpPr>
        <p:spPr>
          <a:xfrm>
            <a:off x="440450" y="4233575"/>
            <a:ext cx="7727400" cy="5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Smart Decision-Making</a:t>
            </a:r>
            <a:r>
              <a:rPr lang="en" sz="1200">
                <a:solidFill>
                  <a:srgbClr val="374151"/>
                </a:solidFill>
                <a:highlight>
                  <a:srgbClr val="F7F7F8"/>
                </a:highlight>
                <a:latin typeface="Roboto"/>
                <a:ea typeface="Roboto"/>
                <a:cs typeface="Roboto"/>
                <a:sym typeface="Roboto"/>
              </a:rPr>
              <a:t>: These insights empower decision-makers to stylishly navigate transmission choices and their pricing dynamics within diverse body styles. 💰🚗</a:t>
            </a:r>
            <a:endParaRPr>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392300" y="221475"/>
            <a:ext cx="938700" cy="385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TASK 4</a:t>
            </a:r>
            <a:endParaRPr b="1" i="1"/>
          </a:p>
        </p:txBody>
      </p:sp>
      <p:sp>
        <p:nvSpPr>
          <p:cNvPr id="261" name="Google Shape;261;p35"/>
          <p:cNvSpPr txBox="1"/>
          <p:nvPr/>
        </p:nvSpPr>
        <p:spPr>
          <a:xfrm>
            <a:off x="432425" y="879450"/>
            <a:ext cx="6323100" cy="42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Task 4:</a:t>
            </a:r>
            <a:r>
              <a:rPr lang="en" sz="1100">
                <a:solidFill>
                  <a:schemeClr val="dk2"/>
                </a:solidFill>
              </a:rPr>
              <a:t> How does the fuel efficiency of cars vary across different body styles and model years? </a:t>
            </a:r>
            <a:endParaRPr sz="1100">
              <a:solidFill>
                <a:schemeClr val="dk2"/>
              </a:solidFill>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262" name="Google Shape;262;p35"/>
          <p:cNvSpPr txBox="1"/>
          <p:nvPr/>
        </p:nvSpPr>
        <p:spPr>
          <a:xfrm>
            <a:off x="448450" y="1465225"/>
            <a:ext cx="1147500" cy="4254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PROCESS</a:t>
            </a:r>
            <a:endParaRPr b="1" i="1"/>
          </a:p>
        </p:txBody>
      </p:sp>
      <p:sp>
        <p:nvSpPr>
          <p:cNvPr id="263" name="Google Shape;263;p35"/>
          <p:cNvSpPr txBox="1"/>
          <p:nvPr/>
        </p:nvSpPr>
        <p:spPr>
          <a:xfrm>
            <a:off x="448450" y="2267650"/>
            <a:ext cx="4252800" cy="3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Data Prep</a:t>
            </a:r>
            <a:r>
              <a:rPr lang="en" sz="1200">
                <a:solidFill>
                  <a:srgbClr val="374151"/>
                </a:solidFill>
                <a:highlight>
                  <a:srgbClr val="F7F7F8"/>
                </a:highlight>
                <a:latin typeface="Roboto"/>
                <a:ea typeface="Roboto"/>
                <a:cs typeface="Roboto"/>
                <a:sym typeface="Roboto"/>
              </a:rPr>
              <a:t>: Begin with your car data.</a:t>
            </a:r>
            <a:endParaRPr>
              <a:latin typeface="Playfair Display"/>
              <a:ea typeface="Playfair Display"/>
              <a:cs typeface="Playfair Display"/>
              <a:sym typeface="Playfair Display"/>
            </a:endParaRPr>
          </a:p>
        </p:txBody>
      </p:sp>
      <p:sp>
        <p:nvSpPr>
          <p:cNvPr id="264" name="Google Shape;264;p35"/>
          <p:cNvSpPr txBox="1"/>
          <p:nvPr/>
        </p:nvSpPr>
        <p:spPr>
          <a:xfrm>
            <a:off x="448450" y="2949700"/>
            <a:ext cx="7871700" cy="4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Pivot Mastery</a:t>
            </a:r>
            <a:r>
              <a:rPr lang="en" sz="1200">
                <a:solidFill>
                  <a:srgbClr val="374151"/>
                </a:solidFill>
                <a:highlight>
                  <a:srgbClr val="F7F7F8"/>
                </a:highlight>
                <a:latin typeface="Roboto"/>
                <a:ea typeface="Roboto"/>
                <a:cs typeface="Roboto"/>
                <a:sym typeface="Roboto"/>
              </a:rPr>
              <a:t>: Leverage Pivot Tables to expertly dissect fuel efficiency variations across diverse body styles and model years.</a:t>
            </a:r>
            <a:endParaRPr>
              <a:latin typeface="Playfair Display"/>
              <a:ea typeface="Playfair Display"/>
              <a:cs typeface="Playfair Display"/>
              <a:sym typeface="Playfair Display"/>
            </a:endParaRPr>
          </a:p>
        </p:txBody>
      </p:sp>
      <p:sp>
        <p:nvSpPr>
          <p:cNvPr id="265" name="Google Shape;265;p35"/>
          <p:cNvSpPr txBox="1"/>
          <p:nvPr/>
        </p:nvSpPr>
        <p:spPr>
          <a:xfrm>
            <a:off x="488575" y="3792225"/>
            <a:ext cx="761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Slicers for Precision</a:t>
            </a:r>
            <a:r>
              <a:rPr lang="en" sz="1200">
                <a:solidFill>
                  <a:srgbClr val="374151"/>
                </a:solidFill>
                <a:highlight>
                  <a:srgbClr val="F7F7F8"/>
                </a:highlight>
                <a:latin typeface="Roboto"/>
                <a:ea typeface="Roboto"/>
                <a:cs typeface="Roboto"/>
                <a:sym typeface="Roboto"/>
              </a:rPr>
              <a:t>: Introduce interactive slicers, giving users the stylish ability to fine-tune their analysis.</a:t>
            </a:r>
            <a:endParaRPr>
              <a:latin typeface="Playfair Display"/>
              <a:ea typeface="Playfair Display"/>
              <a:cs typeface="Playfair Display"/>
              <a:sym typeface="Playfair Display"/>
            </a:endParaRPr>
          </a:p>
        </p:txBody>
      </p:sp>
      <p:sp>
        <p:nvSpPr>
          <p:cNvPr id="266" name="Google Shape;266;p35"/>
          <p:cNvSpPr txBox="1"/>
          <p:nvPr/>
        </p:nvSpPr>
        <p:spPr>
          <a:xfrm>
            <a:off x="448450" y="4522425"/>
            <a:ext cx="7935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Fuel Efficiency Insights</a:t>
            </a:r>
            <a:r>
              <a:rPr lang="en" sz="1200">
                <a:solidFill>
                  <a:srgbClr val="374151"/>
                </a:solidFill>
                <a:highlight>
                  <a:srgbClr val="F7F7F8"/>
                </a:highlight>
                <a:latin typeface="Roboto"/>
                <a:ea typeface="Roboto"/>
                <a:cs typeface="Roboto"/>
                <a:sym typeface="Roboto"/>
              </a:rPr>
              <a:t>: Explore the Pivot Table to uncover elegant patterns in car fuel efficiency, tied to body styles and model years.</a:t>
            </a:r>
            <a:endParaRPr>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6"/>
          <p:cNvPicPr preferRelativeResize="0"/>
          <p:nvPr/>
        </p:nvPicPr>
        <p:blipFill>
          <a:blip r:embed="rId3">
            <a:alphaModFix/>
          </a:blip>
          <a:stretch>
            <a:fillRect/>
          </a:stretch>
        </p:blipFill>
        <p:spPr>
          <a:xfrm>
            <a:off x="152400" y="152400"/>
            <a:ext cx="5096275" cy="2660144"/>
          </a:xfrm>
          <a:prstGeom prst="rect">
            <a:avLst/>
          </a:prstGeom>
          <a:noFill/>
          <a:ln>
            <a:noFill/>
          </a:ln>
        </p:spPr>
      </p:pic>
      <p:pic>
        <p:nvPicPr>
          <p:cNvPr id="272" name="Google Shape;272;p36"/>
          <p:cNvPicPr preferRelativeResize="0"/>
          <p:nvPr/>
        </p:nvPicPr>
        <p:blipFill>
          <a:blip r:embed="rId4">
            <a:alphaModFix/>
          </a:blip>
          <a:stretch>
            <a:fillRect/>
          </a:stretch>
        </p:blipFill>
        <p:spPr>
          <a:xfrm>
            <a:off x="208575" y="3107700"/>
            <a:ext cx="4242501" cy="1971675"/>
          </a:xfrm>
          <a:prstGeom prst="rect">
            <a:avLst/>
          </a:prstGeom>
          <a:noFill/>
          <a:ln>
            <a:noFill/>
          </a:ln>
        </p:spPr>
      </p:pic>
      <p:pic>
        <p:nvPicPr>
          <p:cNvPr id="273" name="Google Shape;273;p36"/>
          <p:cNvPicPr preferRelativeResize="0"/>
          <p:nvPr/>
        </p:nvPicPr>
        <p:blipFill>
          <a:blip r:embed="rId5">
            <a:alphaModFix/>
          </a:blip>
          <a:stretch>
            <a:fillRect/>
          </a:stretch>
        </p:blipFill>
        <p:spPr>
          <a:xfrm>
            <a:off x="5248675" y="2853575"/>
            <a:ext cx="3486150" cy="228992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p:nvPr/>
        </p:nvSpPr>
        <p:spPr>
          <a:xfrm>
            <a:off x="312050" y="261600"/>
            <a:ext cx="1091400" cy="3852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INSIGHTS</a:t>
            </a:r>
            <a:endParaRPr b="1" i="1"/>
          </a:p>
        </p:txBody>
      </p:sp>
      <p:sp>
        <p:nvSpPr>
          <p:cNvPr id="279" name="Google Shape;279;p37"/>
          <p:cNvSpPr txBox="1"/>
          <p:nvPr/>
        </p:nvSpPr>
        <p:spPr>
          <a:xfrm>
            <a:off x="336125" y="1088075"/>
            <a:ext cx="7799400" cy="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Fuel Efficiency Variations</a:t>
            </a:r>
            <a:r>
              <a:rPr lang="en" sz="1200">
                <a:solidFill>
                  <a:srgbClr val="374151"/>
                </a:solidFill>
                <a:highlight>
                  <a:srgbClr val="F7F7F8"/>
                </a:highlight>
                <a:latin typeface="Roboto"/>
                <a:ea typeface="Roboto"/>
                <a:cs typeface="Roboto"/>
                <a:sym typeface="Roboto"/>
              </a:rPr>
              <a:t>: The analysis elegantly uncovers the spectrum of fuel efficiency (MPG) across diverse car body styles and model years.</a:t>
            </a:r>
            <a:endParaRPr>
              <a:latin typeface="Playfair Display"/>
              <a:ea typeface="Playfair Display"/>
              <a:cs typeface="Playfair Display"/>
              <a:sym typeface="Playfair Display"/>
            </a:endParaRPr>
          </a:p>
        </p:txBody>
      </p:sp>
      <p:sp>
        <p:nvSpPr>
          <p:cNvPr id="280" name="Google Shape;280;p37"/>
          <p:cNvSpPr txBox="1"/>
          <p:nvPr/>
        </p:nvSpPr>
        <p:spPr>
          <a:xfrm>
            <a:off x="376250" y="2067025"/>
            <a:ext cx="7799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Dynamic Chart</a:t>
            </a:r>
            <a:r>
              <a:rPr lang="en" sz="1200">
                <a:solidFill>
                  <a:srgbClr val="374151"/>
                </a:solidFill>
                <a:highlight>
                  <a:srgbClr val="F7F7F8"/>
                </a:highlight>
                <a:latin typeface="Roboto"/>
                <a:ea typeface="Roboto"/>
                <a:cs typeface="Roboto"/>
                <a:sym typeface="Roboto"/>
              </a:rPr>
              <a:t>: The insights are beautifully visualized in a dynamic chart, allowing users to grasp trends in fuel efficiency effortlessly.</a:t>
            </a:r>
            <a:endParaRPr>
              <a:latin typeface="Playfair Display"/>
              <a:ea typeface="Playfair Display"/>
              <a:cs typeface="Playfair Display"/>
              <a:sym typeface="Playfair Display"/>
            </a:endParaRPr>
          </a:p>
        </p:txBody>
      </p:sp>
      <p:sp>
        <p:nvSpPr>
          <p:cNvPr id="281" name="Google Shape;281;p37"/>
          <p:cNvSpPr txBox="1"/>
          <p:nvPr/>
        </p:nvSpPr>
        <p:spPr>
          <a:xfrm>
            <a:off x="376250" y="2805275"/>
            <a:ext cx="7478400" cy="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Trends Over Time</a:t>
            </a:r>
            <a:r>
              <a:rPr lang="en" sz="1200">
                <a:solidFill>
                  <a:srgbClr val="374151"/>
                </a:solidFill>
                <a:highlight>
                  <a:srgbClr val="F7F7F8"/>
                </a:highlight>
                <a:latin typeface="Roboto"/>
                <a:ea typeface="Roboto"/>
                <a:cs typeface="Roboto"/>
                <a:sym typeface="Roboto"/>
              </a:rPr>
              <a:t>: The chart stylishly depicts how fuel efficiency has evolved across different model years, offering a journey through automotive progress.</a:t>
            </a:r>
            <a:endParaRPr>
              <a:latin typeface="Playfair Display"/>
              <a:ea typeface="Playfair Display"/>
              <a:cs typeface="Playfair Display"/>
              <a:sym typeface="Playfair Display"/>
            </a:endParaRPr>
          </a:p>
        </p:txBody>
      </p:sp>
      <p:sp>
        <p:nvSpPr>
          <p:cNvPr id="282" name="Google Shape;282;p37"/>
          <p:cNvSpPr txBox="1"/>
          <p:nvPr/>
        </p:nvSpPr>
        <p:spPr>
          <a:xfrm>
            <a:off x="376250" y="3744100"/>
            <a:ext cx="7944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Body Style Impact</a:t>
            </a:r>
            <a:r>
              <a:rPr lang="en" sz="1200">
                <a:solidFill>
                  <a:srgbClr val="374151"/>
                </a:solidFill>
                <a:highlight>
                  <a:srgbClr val="F7F7F8"/>
                </a:highlight>
                <a:latin typeface="Roboto"/>
                <a:ea typeface="Roboto"/>
                <a:cs typeface="Roboto"/>
                <a:sym typeface="Roboto"/>
              </a:rPr>
              <a:t>: It vividly showcases how different body styles influence fuel efficiency, empowering consumers and manufacturers with knowledge for savvy choices and design decisions.</a:t>
            </a:r>
            <a:endParaRPr>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p:nvPr/>
        </p:nvSpPr>
        <p:spPr>
          <a:xfrm>
            <a:off x="400325" y="245550"/>
            <a:ext cx="1059300" cy="401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TASK 1</a:t>
            </a:r>
            <a:endParaRPr b="1" i="1"/>
          </a:p>
        </p:txBody>
      </p:sp>
      <p:sp>
        <p:nvSpPr>
          <p:cNvPr id="288" name="Google Shape;288;p38"/>
          <p:cNvSpPr txBox="1"/>
          <p:nvPr/>
        </p:nvSpPr>
        <p:spPr>
          <a:xfrm>
            <a:off x="416375" y="823275"/>
            <a:ext cx="7021200" cy="40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Task 5:</a:t>
            </a:r>
            <a:r>
              <a:rPr lang="en" sz="1100">
                <a:solidFill>
                  <a:schemeClr val="dk2"/>
                </a:solidFill>
              </a:rPr>
              <a:t> How does the car's horsepower, MPG, and price vary across different Brands?</a:t>
            </a:r>
            <a:endParaRPr sz="1100">
              <a:solidFill>
                <a:schemeClr val="dk2"/>
              </a:solidFill>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289" name="Google Shape;289;p38"/>
          <p:cNvSpPr txBox="1"/>
          <p:nvPr/>
        </p:nvSpPr>
        <p:spPr>
          <a:xfrm>
            <a:off x="416375" y="1401000"/>
            <a:ext cx="1123500" cy="4011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PROCESS</a:t>
            </a:r>
            <a:endParaRPr b="1" i="1"/>
          </a:p>
        </p:txBody>
      </p:sp>
      <p:sp>
        <p:nvSpPr>
          <p:cNvPr id="290" name="Google Shape;290;p38"/>
          <p:cNvSpPr txBox="1"/>
          <p:nvPr/>
        </p:nvSpPr>
        <p:spPr>
          <a:xfrm>
            <a:off x="400325" y="1978725"/>
            <a:ext cx="462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Data Prep</a:t>
            </a:r>
            <a:r>
              <a:rPr lang="en" sz="1200">
                <a:solidFill>
                  <a:srgbClr val="374151"/>
                </a:solidFill>
                <a:highlight>
                  <a:srgbClr val="F7F7F8"/>
                </a:highlight>
                <a:latin typeface="Roboto"/>
                <a:ea typeface="Roboto"/>
                <a:cs typeface="Roboto"/>
                <a:sym typeface="Roboto"/>
              </a:rPr>
              <a:t>: Begin with your car data.</a:t>
            </a:r>
            <a:endParaRPr>
              <a:latin typeface="Playfair Display"/>
              <a:ea typeface="Playfair Display"/>
              <a:cs typeface="Playfair Display"/>
              <a:sym typeface="Playfair Display"/>
            </a:endParaRPr>
          </a:p>
        </p:txBody>
      </p:sp>
      <p:sp>
        <p:nvSpPr>
          <p:cNvPr id="291" name="Google Shape;291;p38"/>
          <p:cNvSpPr txBox="1"/>
          <p:nvPr/>
        </p:nvSpPr>
        <p:spPr>
          <a:xfrm>
            <a:off x="443550" y="2452200"/>
            <a:ext cx="8256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Pivot Mastery</a:t>
            </a:r>
            <a:r>
              <a:rPr lang="en" sz="1200">
                <a:solidFill>
                  <a:srgbClr val="374151"/>
                </a:solidFill>
                <a:highlight>
                  <a:srgbClr val="F7F7F8"/>
                </a:highlight>
                <a:latin typeface="Roboto"/>
                <a:ea typeface="Roboto"/>
                <a:cs typeface="Roboto"/>
                <a:sym typeface="Roboto"/>
              </a:rPr>
              <a:t>: Skillfully employ Pivot Tables to dissect variations in horsepower, MPG, and price across diverse car brands.</a:t>
            </a:r>
            <a:endParaRPr>
              <a:latin typeface="Playfair Display"/>
              <a:ea typeface="Playfair Display"/>
              <a:cs typeface="Playfair Display"/>
              <a:sym typeface="Playfair Display"/>
            </a:endParaRPr>
          </a:p>
        </p:txBody>
      </p:sp>
      <p:sp>
        <p:nvSpPr>
          <p:cNvPr id="292" name="Google Shape;292;p38"/>
          <p:cNvSpPr txBox="1"/>
          <p:nvPr/>
        </p:nvSpPr>
        <p:spPr>
          <a:xfrm>
            <a:off x="440500" y="3029675"/>
            <a:ext cx="8032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Bubble Chart Brilliance</a:t>
            </a:r>
            <a:r>
              <a:rPr lang="en" sz="1200">
                <a:solidFill>
                  <a:srgbClr val="374151"/>
                </a:solidFill>
                <a:highlight>
                  <a:srgbClr val="F7F7F8"/>
                </a:highlight>
                <a:latin typeface="Roboto"/>
                <a:ea typeface="Roboto"/>
                <a:cs typeface="Roboto"/>
                <a:sym typeface="Roboto"/>
              </a:rPr>
              <a:t>: Transforming insights into an engaging Bubble Chart, where each bubble represents a brand, and its size and position elegantly visualize how horsepower, MPG, and price interact, offering a comprehensive view.</a:t>
            </a:r>
            <a:endParaRPr>
              <a:latin typeface="Playfair Display"/>
              <a:ea typeface="Playfair Display"/>
              <a:cs typeface="Playfair Display"/>
              <a:sym typeface="Playfair Display"/>
            </a:endParaRPr>
          </a:p>
        </p:txBody>
      </p:sp>
      <p:sp>
        <p:nvSpPr>
          <p:cNvPr id="293" name="Google Shape;293;p38"/>
          <p:cNvSpPr txBox="1"/>
          <p:nvPr/>
        </p:nvSpPr>
        <p:spPr>
          <a:xfrm>
            <a:off x="421500" y="3768575"/>
            <a:ext cx="792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Interactive Exploration</a:t>
            </a:r>
            <a:r>
              <a:rPr lang="en" sz="1200">
                <a:solidFill>
                  <a:srgbClr val="374151"/>
                </a:solidFill>
                <a:highlight>
                  <a:srgbClr val="F7F7F8"/>
                </a:highlight>
                <a:latin typeface="Roboto"/>
                <a:ea typeface="Roboto"/>
                <a:cs typeface="Roboto"/>
                <a:sym typeface="Roboto"/>
              </a:rPr>
              <a:t>: With slicers, users gain the stylish ability to fine-tune their analysis, diving deep into the bubble chart for brand-specific insights.</a:t>
            </a:r>
            <a:endParaRPr>
              <a:latin typeface="Playfair Display"/>
              <a:ea typeface="Playfair Display"/>
              <a:cs typeface="Playfair Display"/>
              <a:sym typeface="Playfair Display"/>
            </a:endParaRPr>
          </a:p>
        </p:txBody>
      </p:sp>
      <p:sp>
        <p:nvSpPr>
          <p:cNvPr id="294" name="Google Shape;294;p38"/>
          <p:cNvSpPr txBox="1"/>
          <p:nvPr/>
        </p:nvSpPr>
        <p:spPr>
          <a:xfrm>
            <a:off x="496600" y="4361950"/>
            <a:ext cx="788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Brand Insights</a:t>
            </a:r>
            <a:r>
              <a:rPr lang="en" sz="1200">
                <a:solidFill>
                  <a:srgbClr val="374151"/>
                </a:solidFill>
                <a:highlight>
                  <a:srgbClr val="F7F7F8"/>
                </a:highlight>
                <a:latin typeface="Roboto"/>
                <a:ea typeface="Roboto"/>
                <a:cs typeface="Roboto"/>
                <a:sym typeface="Roboto"/>
              </a:rPr>
              <a:t>: Delve into the Pivot Table and Bubble Chart to reveal how car attributes evolve across different brands, providing valuable information for informed decisions.</a:t>
            </a:r>
            <a:endParaRPr>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9"/>
          <p:cNvPicPr preferRelativeResize="0"/>
          <p:nvPr/>
        </p:nvPicPr>
        <p:blipFill>
          <a:blip r:embed="rId3">
            <a:alphaModFix/>
          </a:blip>
          <a:stretch>
            <a:fillRect/>
          </a:stretch>
        </p:blipFill>
        <p:spPr>
          <a:xfrm>
            <a:off x="152400" y="152400"/>
            <a:ext cx="4229099" cy="2599223"/>
          </a:xfrm>
          <a:prstGeom prst="rect">
            <a:avLst/>
          </a:prstGeom>
          <a:noFill/>
          <a:ln>
            <a:noFill/>
          </a:ln>
        </p:spPr>
      </p:pic>
      <p:pic>
        <p:nvPicPr>
          <p:cNvPr id="300" name="Google Shape;300;p39"/>
          <p:cNvPicPr preferRelativeResize="0"/>
          <p:nvPr/>
        </p:nvPicPr>
        <p:blipFill>
          <a:blip r:embed="rId4">
            <a:alphaModFix/>
          </a:blip>
          <a:stretch>
            <a:fillRect/>
          </a:stretch>
        </p:blipFill>
        <p:spPr>
          <a:xfrm>
            <a:off x="5095599" y="152400"/>
            <a:ext cx="1819275" cy="2505075"/>
          </a:xfrm>
          <a:prstGeom prst="rect">
            <a:avLst/>
          </a:prstGeom>
          <a:noFill/>
          <a:ln>
            <a:noFill/>
          </a:ln>
        </p:spPr>
      </p:pic>
      <p:pic>
        <p:nvPicPr>
          <p:cNvPr id="301" name="Google Shape;301;p39"/>
          <p:cNvPicPr preferRelativeResize="0"/>
          <p:nvPr/>
        </p:nvPicPr>
        <p:blipFill>
          <a:blip r:embed="rId5">
            <a:alphaModFix/>
          </a:blip>
          <a:stretch>
            <a:fillRect/>
          </a:stretch>
        </p:blipFill>
        <p:spPr>
          <a:xfrm>
            <a:off x="1115300" y="2912050"/>
            <a:ext cx="6017299" cy="2087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p:nvPr/>
        </p:nvSpPr>
        <p:spPr>
          <a:xfrm>
            <a:off x="400325" y="205425"/>
            <a:ext cx="1131300" cy="4332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INSIGHTS</a:t>
            </a:r>
            <a:endParaRPr b="1" i="1"/>
          </a:p>
        </p:txBody>
      </p:sp>
      <p:sp>
        <p:nvSpPr>
          <p:cNvPr id="307" name="Google Shape;307;p40"/>
          <p:cNvSpPr txBox="1"/>
          <p:nvPr/>
        </p:nvSpPr>
        <p:spPr>
          <a:xfrm>
            <a:off x="400325" y="927625"/>
            <a:ext cx="8088300" cy="6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Performance vs. Efficiency</a:t>
            </a:r>
            <a:r>
              <a:rPr lang="en" sz="1200">
                <a:solidFill>
                  <a:srgbClr val="374151"/>
                </a:solidFill>
                <a:highlight>
                  <a:srgbClr val="F7F7F8"/>
                </a:highlight>
                <a:latin typeface="Roboto"/>
                <a:ea typeface="Roboto"/>
                <a:cs typeface="Roboto"/>
                <a:sym typeface="Roboto"/>
              </a:rPr>
              <a:t>: The analysis reveals a trade-off between horsepower and MPG across car brands, beautifully represented in the engaging Bubble Chart.</a:t>
            </a:r>
            <a:endParaRPr>
              <a:latin typeface="Playfair Display"/>
              <a:ea typeface="Playfair Display"/>
              <a:cs typeface="Playfair Display"/>
              <a:sym typeface="Playfair Display"/>
            </a:endParaRPr>
          </a:p>
        </p:txBody>
      </p:sp>
      <p:sp>
        <p:nvSpPr>
          <p:cNvPr id="308" name="Google Shape;308;p40"/>
          <p:cNvSpPr txBox="1"/>
          <p:nvPr/>
        </p:nvSpPr>
        <p:spPr>
          <a:xfrm>
            <a:off x="416375" y="1617675"/>
            <a:ext cx="8056200" cy="4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Price Range</a:t>
            </a:r>
            <a:r>
              <a:rPr lang="en" sz="1200">
                <a:solidFill>
                  <a:srgbClr val="374151"/>
                </a:solidFill>
                <a:highlight>
                  <a:srgbClr val="F7F7F8"/>
                </a:highlight>
                <a:latin typeface="Roboto"/>
                <a:ea typeface="Roboto"/>
                <a:cs typeface="Roboto"/>
                <a:sym typeface="Roboto"/>
              </a:rPr>
              <a:t>: Different brands offer a wide range of prices, elegantly visualized within the same chart.</a:t>
            </a:r>
            <a:endParaRPr>
              <a:latin typeface="Playfair Display"/>
              <a:ea typeface="Playfair Display"/>
              <a:cs typeface="Playfair Display"/>
              <a:sym typeface="Playfair Display"/>
            </a:endParaRPr>
          </a:p>
        </p:txBody>
      </p:sp>
      <p:sp>
        <p:nvSpPr>
          <p:cNvPr id="309" name="Google Shape;309;p40"/>
          <p:cNvSpPr txBox="1"/>
          <p:nvPr/>
        </p:nvSpPr>
        <p:spPr>
          <a:xfrm>
            <a:off x="445650" y="2179350"/>
            <a:ext cx="7871700" cy="6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Brand Attributes</a:t>
            </a:r>
            <a:r>
              <a:rPr lang="en" sz="1200">
                <a:solidFill>
                  <a:srgbClr val="374151"/>
                </a:solidFill>
                <a:highlight>
                  <a:srgbClr val="F7F7F8"/>
                </a:highlight>
                <a:latin typeface="Roboto"/>
                <a:ea typeface="Roboto"/>
                <a:cs typeface="Roboto"/>
                <a:sym typeface="Roboto"/>
              </a:rPr>
              <a:t>: It highlights how each brand's unique attributes in terms of horsepower, MPG, and price contribute to its distinct market positioning.</a:t>
            </a:r>
            <a:endParaRPr>
              <a:latin typeface="Playfair Display"/>
              <a:ea typeface="Playfair Display"/>
              <a:cs typeface="Playfair Display"/>
              <a:sym typeface="Playfair Display"/>
            </a:endParaRPr>
          </a:p>
        </p:txBody>
      </p:sp>
      <p:sp>
        <p:nvSpPr>
          <p:cNvPr id="310" name="Google Shape;310;p40"/>
          <p:cNvSpPr txBox="1"/>
          <p:nvPr/>
        </p:nvSpPr>
        <p:spPr>
          <a:xfrm>
            <a:off x="480550" y="3816300"/>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311" name="Google Shape;311;p40"/>
          <p:cNvSpPr txBox="1"/>
          <p:nvPr/>
        </p:nvSpPr>
        <p:spPr>
          <a:xfrm>
            <a:off x="480550" y="3029925"/>
            <a:ext cx="71496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 </a:t>
            </a:r>
            <a:r>
              <a:rPr lang="en" sz="1200">
                <a:solidFill>
                  <a:schemeClr val="dk2"/>
                </a:solidFill>
                <a:highlight>
                  <a:srgbClr val="F7F7F8"/>
                </a:highlight>
                <a:latin typeface="Roboto"/>
                <a:ea typeface="Roboto"/>
                <a:cs typeface="Roboto"/>
                <a:sym typeface="Roboto"/>
              </a:rPr>
              <a:t>Visual Understanding</a:t>
            </a:r>
            <a:r>
              <a:rPr lang="en" sz="1200">
                <a:solidFill>
                  <a:srgbClr val="374151"/>
                </a:solidFill>
                <a:highlight>
                  <a:srgbClr val="F7F7F8"/>
                </a:highlight>
                <a:latin typeface="Roboto"/>
                <a:ea typeface="Roboto"/>
                <a:cs typeface="Roboto"/>
                <a:sym typeface="Roboto"/>
              </a:rPr>
              <a:t>: The Bubble Chart not only provides insights but also engages users, making it easier for them to grasp the complex interplay between these attributes in a single glance. 🏁🚗💡</a:t>
            </a:r>
            <a:endParaRPr>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p:nvPr/>
        </p:nvSpPr>
        <p:spPr>
          <a:xfrm>
            <a:off x="328100" y="205425"/>
            <a:ext cx="1019100" cy="3690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t>RESULT</a:t>
            </a:r>
            <a:endParaRPr b="1" i="1"/>
          </a:p>
        </p:txBody>
      </p:sp>
      <p:sp>
        <p:nvSpPr>
          <p:cNvPr id="317" name="Google Shape;317;p41"/>
          <p:cNvSpPr txBox="1"/>
          <p:nvPr/>
        </p:nvSpPr>
        <p:spPr>
          <a:xfrm>
            <a:off x="287975" y="751050"/>
            <a:ext cx="8064300" cy="13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I became acquainted with new EXCEL features, lingo, and methods. By obtaining the appropriate insights from the problem description, practical problems can be resolved. Thanks to the concepts, I was able to comprehend the description of the problem. This project has improved my problem-solving skills and taught me how to apply the theoretical concepts I learned in training to actual-world circumstances.</a:t>
            </a:r>
            <a:endParaRPr i="1" dirty="0"/>
          </a:p>
        </p:txBody>
      </p:sp>
      <p:pic>
        <p:nvPicPr>
          <p:cNvPr id="318" name="Google Shape;318;p41"/>
          <p:cNvPicPr preferRelativeResize="0"/>
          <p:nvPr/>
        </p:nvPicPr>
        <p:blipFill>
          <a:blip r:embed="rId3">
            <a:alphaModFix/>
          </a:blip>
          <a:stretch>
            <a:fillRect/>
          </a:stretch>
        </p:blipFill>
        <p:spPr>
          <a:xfrm>
            <a:off x="2649197" y="3162329"/>
            <a:ext cx="2985552" cy="1847855"/>
          </a:xfrm>
          <a:prstGeom prst="rect">
            <a:avLst/>
          </a:prstGeom>
          <a:noFill/>
          <a:ln>
            <a:noFill/>
          </a:ln>
        </p:spPr>
      </p:pic>
      <p:sp>
        <p:nvSpPr>
          <p:cNvPr id="319" name="Google Shape;319;p41"/>
          <p:cNvSpPr txBox="1"/>
          <p:nvPr/>
        </p:nvSpPr>
        <p:spPr>
          <a:xfrm>
            <a:off x="287975" y="2067025"/>
            <a:ext cx="1941900" cy="3690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i="1"/>
              <a:t>LINK FOR EXCEL FILE</a:t>
            </a:r>
            <a:endParaRPr sz="1200" b="1" i="1"/>
          </a:p>
        </p:txBody>
      </p:sp>
      <p:sp>
        <p:nvSpPr>
          <p:cNvPr id="2" name="TextBox 1">
            <a:extLst>
              <a:ext uri="{FF2B5EF4-FFF2-40B4-BE49-F238E27FC236}">
                <a16:creationId xmlns:a16="http://schemas.microsoft.com/office/drawing/2014/main" id="{B7CB15E2-31D9-48E4-96E2-0E5A17162ADF}"/>
              </a:ext>
            </a:extLst>
          </p:cNvPr>
          <p:cNvSpPr txBox="1"/>
          <p:nvPr/>
        </p:nvSpPr>
        <p:spPr>
          <a:xfrm>
            <a:off x="111096" y="2571750"/>
            <a:ext cx="8725255" cy="523220"/>
          </a:xfrm>
          <a:prstGeom prst="rect">
            <a:avLst/>
          </a:prstGeom>
          <a:noFill/>
        </p:spPr>
        <p:txBody>
          <a:bodyPr wrap="square" rtlCol="0">
            <a:spAutoFit/>
          </a:bodyPr>
          <a:lstStyle/>
          <a:p>
            <a:r>
              <a:rPr lang="en-US" dirty="0">
                <a:hlinkClick r:id="rId4" action="ppaction://hlinksldjump"/>
              </a:rPr>
              <a:t>https://docs.google.com/spreadsheets/d/1CY0sP2DtBNcfkHOHew2hNAZZ8gCxmA6B/edit?usp=drive_link&amp;ouid=108547673521600619650&amp;rtpof=true&amp;sd=true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0500" y="3285550"/>
            <a:ext cx="571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layfair Display"/>
              <a:ea typeface="Playfair Display"/>
              <a:cs typeface="Playfair Display"/>
              <a:sym typeface="Playfair Display"/>
            </a:endParaRPr>
          </a:p>
        </p:txBody>
      </p:sp>
      <p:sp>
        <p:nvSpPr>
          <p:cNvPr id="73" name="Google Shape;73;p15"/>
          <p:cNvSpPr txBox="1"/>
          <p:nvPr/>
        </p:nvSpPr>
        <p:spPr>
          <a:xfrm>
            <a:off x="151814" y="1656650"/>
            <a:ext cx="4302300" cy="21303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chemeClr val="lt1"/>
              </a:buClr>
              <a:buSzPts val="1600"/>
              <a:buFont typeface="Playfair Display"/>
              <a:buAutoNum type="arabicPeriod"/>
            </a:pPr>
            <a:r>
              <a:rPr lang="en" sz="1600" b="0" i="1" u="none" strike="noStrike" cap="none" dirty="0">
                <a:solidFill>
                  <a:schemeClr val="lt1"/>
                </a:solidFill>
                <a:latin typeface="Playfair Display"/>
                <a:ea typeface="Playfair Display"/>
                <a:cs typeface="Playfair Display"/>
                <a:sym typeface="Playfair Display"/>
              </a:rPr>
              <a:t>We are using MS excel to solve the problems.</a:t>
            </a:r>
            <a:endParaRPr sz="1600" b="0" i="1" u="none" strike="noStrike" cap="none" dirty="0">
              <a:solidFill>
                <a:schemeClr val="lt1"/>
              </a:solidFill>
              <a:latin typeface="Playfair Display"/>
              <a:ea typeface="Playfair Display"/>
              <a:cs typeface="Playfair Display"/>
              <a:sym typeface="Playfair Display"/>
            </a:endParaRPr>
          </a:p>
          <a:p>
            <a:pPr marL="457200" marR="0" lvl="0" indent="-330200" algn="l" rtl="0">
              <a:lnSpc>
                <a:spcPct val="115000"/>
              </a:lnSpc>
              <a:spcBef>
                <a:spcPts val="0"/>
              </a:spcBef>
              <a:spcAft>
                <a:spcPts val="0"/>
              </a:spcAft>
              <a:buClr>
                <a:schemeClr val="lt1"/>
              </a:buClr>
              <a:buSzPts val="1600"/>
              <a:buFont typeface="Playfair Display"/>
              <a:buAutoNum type="arabicPeriod"/>
            </a:pPr>
            <a:r>
              <a:rPr lang="en" sz="1600" b="0" i="1" u="none" strike="noStrike" cap="none" dirty="0">
                <a:solidFill>
                  <a:schemeClr val="lt1"/>
                </a:solidFill>
                <a:latin typeface="Playfair Display"/>
                <a:ea typeface="Playfair Display"/>
                <a:cs typeface="Playfair Display"/>
                <a:sym typeface="Playfair Display"/>
              </a:rPr>
              <a:t>Microsoft Excel is an application developed by Microsoft for Windows, macOS, Android, and iOS</a:t>
            </a:r>
            <a:endParaRPr sz="1600" b="0" i="1" u="none" strike="noStrike" cap="none" dirty="0">
              <a:solidFill>
                <a:schemeClr val="lt1"/>
              </a:solidFill>
              <a:latin typeface="Playfair Display"/>
              <a:ea typeface="Playfair Display"/>
              <a:cs typeface="Playfair Display"/>
              <a:sym typeface="Playfair Display"/>
            </a:endParaRPr>
          </a:p>
          <a:p>
            <a:pPr marL="457200" marR="0" lvl="0" indent="-330200" algn="l" rtl="0">
              <a:lnSpc>
                <a:spcPct val="115000"/>
              </a:lnSpc>
              <a:spcBef>
                <a:spcPts val="0"/>
              </a:spcBef>
              <a:spcAft>
                <a:spcPts val="0"/>
              </a:spcAft>
              <a:buClr>
                <a:schemeClr val="lt1"/>
              </a:buClr>
              <a:buSzPts val="1600"/>
              <a:buFont typeface="Playfair Display"/>
              <a:buAutoNum type="arabicPeriod"/>
            </a:pPr>
            <a:r>
              <a:rPr lang="en" sz="1600" b="0" i="1" u="none" strike="noStrike" cap="none" dirty="0">
                <a:solidFill>
                  <a:schemeClr val="lt1"/>
                </a:solidFill>
                <a:latin typeface="Playfair Display"/>
                <a:ea typeface="Playfair Display"/>
                <a:cs typeface="Playfair Display"/>
                <a:sym typeface="Playfair Display"/>
              </a:rPr>
              <a:t>We use MS excel formulas to analyze the  solutions.</a:t>
            </a:r>
            <a:endParaRPr sz="1600" b="0" i="1" u="none" strike="noStrike" cap="none" dirty="0">
              <a:solidFill>
                <a:schemeClr val="lt1"/>
              </a:solidFill>
              <a:latin typeface="Playfair Display"/>
              <a:ea typeface="Playfair Display"/>
              <a:cs typeface="Playfair Display"/>
              <a:sym typeface="Playfair Display"/>
            </a:endParaRPr>
          </a:p>
        </p:txBody>
      </p:sp>
      <p:sp>
        <p:nvSpPr>
          <p:cNvPr id="74" name="Google Shape;74;p15"/>
          <p:cNvSpPr txBox="1"/>
          <p:nvPr/>
        </p:nvSpPr>
        <p:spPr>
          <a:xfrm>
            <a:off x="650800" y="619325"/>
            <a:ext cx="499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Arial"/>
                <a:ea typeface="Arial"/>
                <a:cs typeface="Arial"/>
                <a:sym typeface="Arial"/>
              </a:rPr>
              <a:t>APPROACH</a:t>
            </a:r>
            <a:endParaRPr sz="3200" b="1" i="0" u="none" strike="noStrike" cap="none">
              <a:solidFill>
                <a:schemeClr val="lt1"/>
              </a:solidFill>
              <a:latin typeface="Arial"/>
              <a:ea typeface="Arial"/>
              <a:cs typeface="Arial"/>
              <a:sym typeface="Arial"/>
            </a:endParaRPr>
          </a:p>
        </p:txBody>
      </p:sp>
      <p:pic>
        <p:nvPicPr>
          <p:cNvPr id="75" name="Google Shape;75;p15"/>
          <p:cNvPicPr preferRelativeResize="0"/>
          <p:nvPr/>
        </p:nvPicPr>
        <p:blipFill rotWithShape="1">
          <a:blip r:embed="rId3">
            <a:alphaModFix/>
          </a:blip>
          <a:srcRect/>
          <a:stretch/>
        </p:blipFill>
        <p:spPr>
          <a:xfrm>
            <a:off x="4852475" y="259100"/>
            <a:ext cx="3976749" cy="2236925"/>
          </a:xfrm>
          <a:prstGeom prst="rect">
            <a:avLst/>
          </a:prstGeom>
          <a:noFill/>
          <a:ln>
            <a:noFill/>
          </a:ln>
        </p:spPr>
      </p:pic>
      <p:pic>
        <p:nvPicPr>
          <p:cNvPr id="76" name="Google Shape;76;p15"/>
          <p:cNvPicPr preferRelativeResize="0"/>
          <p:nvPr/>
        </p:nvPicPr>
        <p:blipFill rotWithShape="1">
          <a:blip r:embed="rId4">
            <a:alphaModFix/>
          </a:blip>
          <a:srcRect/>
          <a:stretch/>
        </p:blipFill>
        <p:spPr>
          <a:xfrm>
            <a:off x="5873100" y="2780600"/>
            <a:ext cx="2114350" cy="211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186225" y="219075"/>
            <a:ext cx="4207500" cy="59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2000" b="1"/>
              <a:t>TASKS : ANALYSIS</a:t>
            </a:r>
            <a:endParaRPr sz="2000" b="1"/>
          </a:p>
        </p:txBody>
      </p:sp>
      <p:sp>
        <p:nvSpPr>
          <p:cNvPr id="82" name="Google Shape;82;p16"/>
          <p:cNvSpPr txBox="1">
            <a:spLocks noGrp="1"/>
          </p:cNvSpPr>
          <p:nvPr>
            <p:ph type="subTitle" idx="1"/>
          </p:nvPr>
        </p:nvSpPr>
        <p:spPr>
          <a:xfrm>
            <a:off x="0" y="924725"/>
            <a:ext cx="4705800" cy="53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latin typeface="Arial"/>
                <a:ea typeface="Arial"/>
                <a:cs typeface="Arial"/>
                <a:sym typeface="Arial"/>
              </a:rPr>
              <a:t>Insight Required: </a:t>
            </a:r>
            <a:r>
              <a:rPr lang="en" sz="1100">
                <a:latin typeface="Arial"/>
                <a:ea typeface="Arial"/>
                <a:cs typeface="Arial"/>
                <a:sym typeface="Arial"/>
              </a:rPr>
              <a:t>How does the popularity of a car model vary across different market categories?</a:t>
            </a:r>
            <a:endParaRPr sz="1100">
              <a:solidFill>
                <a:srgbClr val="8492A6"/>
              </a:solidFill>
              <a:highlight>
                <a:srgbClr val="FFFFFF"/>
              </a:highlight>
              <a:latin typeface="Arial"/>
              <a:ea typeface="Arial"/>
              <a:cs typeface="Arial"/>
              <a:sym typeface="Arial"/>
            </a:endParaRPr>
          </a:p>
        </p:txBody>
      </p:sp>
      <p:sp>
        <p:nvSpPr>
          <p:cNvPr id="83" name="Google Shape;83;p16"/>
          <p:cNvSpPr txBox="1"/>
          <p:nvPr/>
        </p:nvSpPr>
        <p:spPr>
          <a:xfrm>
            <a:off x="0" y="1663400"/>
            <a:ext cx="4545600" cy="8112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1.A:</a:t>
            </a:r>
            <a:r>
              <a:rPr lang="en" sz="1100">
                <a:solidFill>
                  <a:schemeClr val="dk2"/>
                </a:solidFill>
              </a:rPr>
              <a:t> Create a pivot table that shows the number of car models in each market category and their corresponding popularity scores.</a:t>
            </a:r>
            <a:endParaRPr>
              <a:latin typeface="Playfair Display"/>
              <a:ea typeface="Playfair Display"/>
              <a:cs typeface="Playfair Display"/>
              <a:sym typeface="Playfair Display"/>
            </a:endParaRPr>
          </a:p>
        </p:txBody>
      </p:sp>
      <p:pic>
        <p:nvPicPr>
          <p:cNvPr id="84" name="Google Shape;84;p16"/>
          <p:cNvPicPr preferRelativeResize="0"/>
          <p:nvPr/>
        </p:nvPicPr>
        <p:blipFill>
          <a:blip r:embed="rId3">
            <a:alphaModFix/>
          </a:blip>
          <a:stretch>
            <a:fillRect/>
          </a:stretch>
        </p:blipFill>
        <p:spPr>
          <a:xfrm>
            <a:off x="4598400" y="737225"/>
            <a:ext cx="4545600" cy="2991758"/>
          </a:xfrm>
          <a:prstGeom prst="rect">
            <a:avLst/>
          </a:prstGeom>
          <a:noFill/>
          <a:ln>
            <a:noFill/>
          </a:ln>
        </p:spPr>
      </p:pic>
      <p:sp>
        <p:nvSpPr>
          <p:cNvPr id="85" name="Google Shape;85;p16"/>
          <p:cNvSpPr txBox="1"/>
          <p:nvPr/>
        </p:nvSpPr>
        <p:spPr>
          <a:xfrm>
            <a:off x="0" y="3008550"/>
            <a:ext cx="4545600" cy="20688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Categorizes car models into market segments.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Shows the distribution of car models across market categories.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Highlights consumer preferences within each category through popularity scores.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Informs product development decisions and pricing strategies.</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Supports competitive analysis based on market category data.</a:t>
            </a:r>
            <a:endParaRPr sz="1200">
              <a:solidFill>
                <a:srgbClr val="374151"/>
              </a:solidFill>
              <a:highlight>
                <a:srgbClr val="F7F7F8"/>
              </a:highlight>
              <a:latin typeface="Roboto"/>
              <a:ea typeface="Roboto"/>
              <a:cs typeface="Roboto"/>
              <a:sym typeface="Roboto"/>
            </a:endParaRPr>
          </a:p>
        </p:txBody>
      </p:sp>
      <p:sp>
        <p:nvSpPr>
          <p:cNvPr id="86" name="Google Shape;86;p16"/>
          <p:cNvSpPr txBox="1"/>
          <p:nvPr/>
        </p:nvSpPr>
        <p:spPr>
          <a:xfrm>
            <a:off x="400175" y="2608300"/>
            <a:ext cx="1087500" cy="3567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INSIGHTS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81050" y="1525175"/>
            <a:ext cx="4384000" cy="2752725"/>
          </a:xfrm>
          <a:prstGeom prst="rect">
            <a:avLst/>
          </a:prstGeom>
          <a:noFill/>
          <a:ln>
            <a:noFill/>
          </a:ln>
        </p:spPr>
      </p:pic>
      <p:sp>
        <p:nvSpPr>
          <p:cNvPr id="92" name="Google Shape;92;p17"/>
          <p:cNvSpPr txBox="1"/>
          <p:nvPr/>
        </p:nvSpPr>
        <p:spPr>
          <a:xfrm>
            <a:off x="-2600" y="406500"/>
            <a:ext cx="4383900" cy="4992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1.B: </a:t>
            </a:r>
            <a:r>
              <a:rPr lang="en" sz="1100">
                <a:solidFill>
                  <a:schemeClr val="dk2"/>
                </a:solidFill>
              </a:rPr>
              <a:t>Create a combo chart that visualizes the relationship between market category and popularity.</a:t>
            </a:r>
            <a:endParaRPr>
              <a:latin typeface="Playfair Display"/>
              <a:ea typeface="Playfair Display"/>
              <a:cs typeface="Playfair Display"/>
              <a:sym typeface="Playfair Display"/>
            </a:endParaRPr>
          </a:p>
        </p:txBody>
      </p:sp>
      <p:sp>
        <p:nvSpPr>
          <p:cNvPr id="93" name="Google Shape;93;p17"/>
          <p:cNvSpPr txBox="1"/>
          <p:nvPr/>
        </p:nvSpPr>
        <p:spPr>
          <a:xfrm>
            <a:off x="4654175" y="1538600"/>
            <a:ext cx="4383900" cy="2210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Shows how market category and popularity are related visually.</a:t>
            </a:r>
            <a:endParaRPr/>
          </a:p>
          <a:p>
            <a:pPr marL="457200" lvl="0" indent="-317500" algn="l" rtl="0">
              <a:spcBef>
                <a:spcPts val="0"/>
              </a:spcBef>
              <a:spcAft>
                <a:spcPts val="0"/>
              </a:spcAft>
              <a:buSzPts val="1400"/>
              <a:buChar char="●"/>
            </a:pPr>
            <a:r>
              <a:rPr lang="en"/>
              <a:t>Makes it easier to compare popularity scores across categories.</a:t>
            </a:r>
            <a:endParaRPr/>
          </a:p>
          <a:p>
            <a:pPr marL="457200" lvl="0" indent="-317500" algn="l" rtl="0">
              <a:spcBef>
                <a:spcPts val="0"/>
              </a:spcBef>
              <a:spcAft>
                <a:spcPts val="0"/>
              </a:spcAft>
              <a:buSzPts val="1400"/>
              <a:buChar char="●"/>
            </a:pPr>
            <a:r>
              <a:rPr lang="en"/>
              <a:t>Supports the use of data to inform marketing and product development decisions.</a:t>
            </a:r>
            <a:endParaRPr/>
          </a:p>
          <a:p>
            <a:pPr marL="457200" lvl="0" indent="-317500" algn="l" rtl="0">
              <a:spcBef>
                <a:spcPts val="0"/>
              </a:spcBef>
              <a:spcAft>
                <a:spcPts val="0"/>
              </a:spcAft>
              <a:buSzPts val="1400"/>
              <a:buChar char="●"/>
            </a:pPr>
            <a:r>
              <a:rPr lang="en"/>
              <a:t>Establishes competitive positioning within categories and potential market opportunities.</a:t>
            </a:r>
            <a:endParaRPr/>
          </a:p>
          <a:p>
            <a:pPr marL="0" lvl="0" indent="0" algn="l" rtl="0">
              <a:spcBef>
                <a:spcPts val="0"/>
              </a:spcBef>
              <a:spcAft>
                <a:spcPts val="0"/>
              </a:spcAft>
              <a:buNone/>
            </a:pPr>
            <a:endParaRPr/>
          </a:p>
        </p:txBody>
      </p:sp>
      <p:sp>
        <p:nvSpPr>
          <p:cNvPr id="94" name="Google Shape;94;p17"/>
          <p:cNvSpPr txBox="1"/>
          <p:nvPr/>
        </p:nvSpPr>
        <p:spPr>
          <a:xfrm>
            <a:off x="5097975" y="905700"/>
            <a:ext cx="1257000" cy="3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p:nvPr/>
        </p:nvSpPr>
        <p:spPr>
          <a:xfrm>
            <a:off x="44550" y="225425"/>
            <a:ext cx="4482900" cy="53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Insight Required: </a:t>
            </a:r>
            <a:r>
              <a:rPr lang="en" sz="1100">
                <a:solidFill>
                  <a:schemeClr val="dk2"/>
                </a:solidFill>
              </a:rPr>
              <a:t>What is the relationship between a car's engine power and its price?</a:t>
            </a:r>
            <a:endParaRPr sz="1100">
              <a:solidFill>
                <a:schemeClr val="dk2"/>
              </a:solidFill>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100" name="Google Shape;100;p18"/>
          <p:cNvSpPr txBox="1"/>
          <p:nvPr/>
        </p:nvSpPr>
        <p:spPr>
          <a:xfrm>
            <a:off x="0" y="886900"/>
            <a:ext cx="4572000" cy="6864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2:</a:t>
            </a:r>
            <a:r>
              <a:rPr lang="en" sz="1100">
                <a:solidFill>
                  <a:schemeClr val="dk2"/>
                </a:solidFill>
              </a:rPr>
              <a:t>  Create a scatter chart that plots engine power on the x-axis and price on the y-axis. Add a trendline to the chart to visualize the relationship between these variables.</a:t>
            </a:r>
            <a:endParaRPr>
              <a:latin typeface="Playfair Display"/>
              <a:ea typeface="Playfair Display"/>
              <a:cs typeface="Playfair Display"/>
              <a:sym typeface="Playfair Display"/>
            </a:endParaRPr>
          </a:p>
        </p:txBody>
      </p:sp>
      <p:pic>
        <p:nvPicPr>
          <p:cNvPr id="101" name="Google Shape;101;p18"/>
          <p:cNvPicPr preferRelativeResize="0"/>
          <p:nvPr/>
        </p:nvPicPr>
        <p:blipFill>
          <a:blip r:embed="rId3">
            <a:alphaModFix/>
          </a:blip>
          <a:stretch>
            <a:fillRect/>
          </a:stretch>
        </p:blipFill>
        <p:spPr>
          <a:xfrm>
            <a:off x="4698650" y="1231075"/>
            <a:ext cx="4302614" cy="2583350"/>
          </a:xfrm>
          <a:prstGeom prst="rect">
            <a:avLst/>
          </a:prstGeom>
          <a:noFill/>
          <a:ln>
            <a:noFill/>
          </a:ln>
        </p:spPr>
      </p:pic>
      <p:sp>
        <p:nvSpPr>
          <p:cNvPr id="102" name="Google Shape;102;p18"/>
          <p:cNvSpPr txBox="1"/>
          <p:nvPr/>
        </p:nvSpPr>
        <p:spPr>
          <a:xfrm>
            <a:off x="-53550" y="2348800"/>
            <a:ext cx="4679100" cy="581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Positive Correlation: The rising trendline indicates a positive relationship between engine power and price.</a:t>
            </a:r>
            <a:endParaRPr sz="1200">
              <a:solidFill>
                <a:srgbClr val="374151"/>
              </a:solidFill>
              <a:highlight>
                <a:srgbClr val="F7F7F8"/>
              </a:highlight>
              <a:latin typeface="Roboto"/>
              <a:ea typeface="Roboto"/>
              <a:cs typeface="Roboto"/>
              <a:sym typeface="Roboto"/>
            </a:endParaRPr>
          </a:p>
        </p:txBody>
      </p:sp>
      <p:sp>
        <p:nvSpPr>
          <p:cNvPr id="103" name="Google Shape;103;p18"/>
          <p:cNvSpPr txBox="1"/>
          <p:nvPr/>
        </p:nvSpPr>
        <p:spPr>
          <a:xfrm>
            <a:off x="255875" y="1810250"/>
            <a:ext cx="1059300" cy="3531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INSIGHTS</a:t>
            </a:r>
            <a:endParaRPr b="1"/>
          </a:p>
        </p:txBody>
      </p:sp>
      <p:sp>
        <p:nvSpPr>
          <p:cNvPr id="104" name="Google Shape;104;p18"/>
          <p:cNvSpPr txBox="1"/>
          <p:nvPr/>
        </p:nvSpPr>
        <p:spPr>
          <a:xfrm>
            <a:off x="-53550" y="2930500"/>
            <a:ext cx="4380300" cy="534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Pricing Influence</a:t>
            </a:r>
            <a:r>
              <a:rPr lang="en" sz="1200">
                <a:solidFill>
                  <a:srgbClr val="374151"/>
                </a:solidFill>
                <a:highlight>
                  <a:srgbClr val="F7F7F8"/>
                </a:highlight>
                <a:latin typeface="Roboto"/>
                <a:ea typeface="Roboto"/>
                <a:cs typeface="Roboto"/>
                <a:sym typeface="Roboto"/>
              </a:rPr>
              <a:t>: Engine power likely has a significant impact on car prices, affecting pricing strategies.</a:t>
            </a:r>
            <a:endParaRPr>
              <a:latin typeface="Playfair Display"/>
              <a:ea typeface="Playfair Display"/>
              <a:cs typeface="Playfair Display"/>
              <a:sym typeface="Playfair Display"/>
            </a:endParaRPr>
          </a:p>
        </p:txBody>
      </p:sp>
      <p:sp>
        <p:nvSpPr>
          <p:cNvPr id="105" name="Google Shape;105;p18"/>
          <p:cNvSpPr txBox="1"/>
          <p:nvPr/>
        </p:nvSpPr>
        <p:spPr>
          <a:xfrm>
            <a:off x="-53550" y="3527425"/>
            <a:ext cx="4572000" cy="534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Premium Positioning</a:t>
            </a:r>
            <a:r>
              <a:rPr lang="en" sz="1200">
                <a:solidFill>
                  <a:srgbClr val="374151"/>
                </a:solidFill>
                <a:highlight>
                  <a:srgbClr val="F7F7F8"/>
                </a:highlight>
                <a:latin typeface="Roboto"/>
                <a:ea typeface="Roboto"/>
                <a:cs typeface="Roboto"/>
                <a:sym typeface="Roboto"/>
              </a:rPr>
              <a:t>: Higher engine power may position cars as premium models with potential for higher pricing.</a:t>
            </a:r>
            <a:endParaRPr>
              <a:latin typeface="Playfair Display"/>
              <a:ea typeface="Playfair Display"/>
              <a:cs typeface="Playfair Display"/>
              <a:sym typeface="Playfair Display"/>
            </a:endParaRPr>
          </a:p>
        </p:txBody>
      </p:sp>
      <p:sp>
        <p:nvSpPr>
          <p:cNvPr id="106" name="Google Shape;106;p18"/>
          <p:cNvSpPr txBox="1"/>
          <p:nvPr/>
        </p:nvSpPr>
        <p:spPr>
          <a:xfrm>
            <a:off x="-53550" y="4161350"/>
            <a:ext cx="4765500" cy="686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Competitive Edge</a:t>
            </a:r>
            <a:r>
              <a:rPr lang="en" sz="1200">
                <a:solidFill>
                  <a:srgbClr val="374151"/>
                </a:solidFill>
                <a:highlight>
                  <a:srgbClr val="F7F7F8"/>
                </a:highlight>
                <a:latin typeface="Roboto"/>
                <a:ea typeface="Roboto"/>
                <a:cs typeface="Roboto"/>
                <a:sym typeface="Roboto"/>
              </a:rPr>
              <a:t>: Understanding this correlation helps assess market competitiveness based on engine power and pricing.</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151575" y="237125"/>
            <a:ext cx="4405200" cy="51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b="1">
                <a:solidFill>
                  <a:schemeClr val="dk2"/>
                </a:solidFill>
              </a:rPr>
              <a:t>Insight Required:</a:t>
            </a:r>
            <a:r>
              <a:rPr lang="en" sz="1100">
                <a:solidFill>
                  <a:schemeClr val="dk2"/>
                </a:solidFill>
              </a:rPr>
              <a:t> Which car features are most important in determining a car's price? </a:t>
            </a:r>
            <a:endParaRPr sz="1100">
              <a:solidFill>
                <a:schemeClr val="dk2"/>
              </a:solidFill>
            </a:endParaRPr>
          </a:p>
          <a:p>
            <a:pPr marL="0" lvl="0" indent="0" algn="l" rtl="0">
              <a:spcBef>
                <a:spcPts val="0"/>
              </a:spcBef>
              <a:spcAft>
                <a:spcPts val="0"/>
              </a:spcAft>
              <a:buNone/>
            </a:pPr>
            <a:endParaRPr/>
          </a:p>
        </p:txBody>
      </p:sp>
      <p:sp>
        <p:nvSpPr>
          <p:cNvPr id="112" name="Google Shape;112;p19"/>
          <p:cNvSpPr txBox="1"/>
          <p:nvPr/>
        </p:nvSpPr>
        <p:spPr>
          <a:xfrm>
            <a:off x="0" y="817800"/>
            <a:ext cx="4484700" cy="8913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2"/>
              </a:buClr>
              <a:buSzPts val="1100"/>
              <a:buChar char="●"/>
            </a:pPr>
            <a:r>
              <a:rPr lang="en" sz="1100" b="1">
                <a:solidFill>
                  <a:schemeClr val="dk2"/>
                </a:solidFill>
              </a:rPr>
              <a:t>Task 3:</a:t>
            </a:r>
            <a:r>
              <a:rPr lang="en" sz="1100">
                <a:solidFill>
                  <a:schemeClr val="dk2"/>
                </a:solidFill>
              </a:rPr>
              <a:t> Use regression analysis to identify the variables that have the strongest relationship with a car's price. Then create a bar chart that shows the coefficient values for each variable to visualize their relative importance.</a:t>
            </a:r>
            <a:endParaRPr/>
          </a:p>
        </p:txBody>
      </p:sp>
      <p:pic>
        <p:nvPicPr>
          <p:cNvPr id="113" name="Google Shape;113;p19"/>
          <p:cNvPicPr preferRelativeResize="0"/>
          <p:nvPr/>
        </p:nvPicPr>
        <p:blipFill>
          <a:blip r:embed="rId3">
            <a:alphaModFix/>
          </a:blip>
          <a:stretch>
            <a:fillRect/>
          </a:stretch>
        </p:blipFill>
        <p:spPr>
          <a:xfrm>
            <a:off x="151575" y="2351025"/>
            <a:ext cx="5776175" cy="251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72150" y="64125"/>
            <a:ext cx="8839200" cy="31834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4597800" y="144375"/>
            <a:ext cx="4171750" cy="2546500"/>
          </a:xfrm>
          <a:prstGeom prst="rect">
            <a:avLst/>
          </a:prstGeom>
          <a:noFill/>
          <a:ln>
            <a:noFill/>
          </a:ln>
        </p:spPr>
      </p:pic>
      <p:sp>
        <p:nvSpPr>
          <p:cNvPr id="124" name="Google Shape;124;p21"/>
          <p:cNvSpPr txBox="1"/>
          <p:nvPr/>
        </p:nvSpPr>
        <p:spPr>
          <a:xfrm>
            <a:off x="913850" y="144375"/>
            <a:ext cx="1059900" cy="361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p:txBody>
      </p:sp>
      <p:sp>
        <p:nvSpPr>
          <p:cNvPr id="125" name="Google Shape;125;p21"/>
          <p:cNvSpPr txBox="1"/>
          <p:nvPr/>
        </p:nvSpPr>
        <p:spPr>
          <a:xfrm>
            <a:off x="0" y="807250"/>
            <a:ext cx="4420200" cy="609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Variable Significance</a:t>
            </a:r>
            <a:r>
              <a:rPr lang="en" sz="1200">
                <a:solidFill>
                  <a:srgbClr val="374151"/>
                </a:solidFill>
                <a:highlight>
                  <a:srgbClr val="F7F7F8"/>
                </a:highlight>
                <a:latin typeface="Roboto"/>
                <a:ea typeface="Roboto"/>
                <a:cs typeface="Roboto"/>
                <a:sym typeface="Roboto"/>
              </a:rPr>
              <a:t>: Regression analysis identifies the most influential variables on car prices.</a:t>
            </a:r>
            <a:endParaRPr>
              <a:latin typeface="Playfair Display"/>
              <a:ea typeface="Playfair Display"/>
              <a:cs typeface="Playfair Display"/>
              <a:sym typeface="Playfair Display"/>
            </a:endParaRPr>
          </a:p>
        </p:txBody>
      </p:sp>
      <p:sp>
        <p:nvSpPr>
          <p:cNvPr id="126" name="Google Shape;126;p21"/>
          <p:cNvSpPr txBox="1"/>
          <p:nvPr/>
        </p:nvSpPr>
        <p:spPr>
          <a:xfrm>
            <a:off x="0" y="1649775"/>
            <a:ext cx="4557000" cy="609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Quantified Relationships</a:t>
            </a:r>
            <a:r>
              <a:rPr lang="en" sz="1200">
                <a:solidFill>
                  <a:srgbClr val="374151"/>
                </a:solidFill>
                <a:highlight>
                  <a:srgbClr val="F7F7F8"/>
                </a:highlight>
                <a:latin typeface="Roboto"/>
                <a:ea typeface="Roboto"/>
                <a:cs typeface="Roboto"/>
                <a:sym typeface="Roboto"/>
              </a:rPr>
              <a:t>: Coefficient values in the bar chart quantify the strength of these relationships, aiding in variable prioritization.</a:t>
            </a:r>
            <a:endParaRPr>
              <a:latin typeface="Playfair Display"/>
              <a:ea typeface="Playfair Display"/>
              <a:cs typeface="Playfair Display"/>
              <a:sym typeface="Playfair Display"/>
            </a:endParaRPr>
          </a:p>
        </p:txBody>
      </p:sp>
      <p:sp>
        <p:nvSpPr>
          <p:cNvPr id="127" name="Google Shape;127;p21"/>
          <p:cNvSpPr txBox="1"/>
          <p:nvPr/>
        </p:nvSpPr>
        <p:spPr>
          <a:xfrm>
            <a:off x="0" y="2837350"/>
            <a:ext cx="9026400" cy="730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Informed Decision-Making</a:t>
            </a:r>
            <a:r>
              <a:rPr lang="en" sz="1200">
                <a:solidFill>
                  <a:srgbClr val="374151"/>
                </a:solidFill>
                <a:highlight>
                  <a:srgbClr val="F7F7F8"/>
                </a:highlight>
                <a:latin typeface="Roboto"/>
                <a:ea typeface="Roboto"/>
                <a:cs typeface="Roboto"/>
                <a:sym typeface="Roboto"/>
              </a:rPr>
              <a:t>: Manufacturers can use this data to make informed decisions on pricing and product development.</a:t>
            </a:r>
            <a:endParaRPr>
              <a:latin typeface="Playfair Display"/>
              <a:ea typeface="Playfair Display"/>
              <a:cs typeface="Playfair Display"/>
              <a:sym typeface="Playfair Display"/>
            </a:endParaRPr>
          </a:p>
        </p:txBody>
      </p:sp>
      <p:sp>
        <p:nvSpPr>
          <p:cNvPr id="128" name="Google Shape;128;p21"/>
          <p:cNvSpPr txBox="1"/>
          <p:nvPr/>
        </p:nvSpPr>
        <p:spPr>
          <a:xfrm>
            <a:off x="0" y="3703975"/>
            <a:ext cx="9026400" cy="513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chemeClr val="dk2"/>
                </a:solidFill>
                <a:highlight>
                  <a:srgbClr val="F7F7F8"/>
                </a:highlight>
                <a:latin typeface="Roboto"/>
                <a:ea typeface="Roboto"/>
                <a:cs typeface="Roboto"/>
                <a:sym typeface="Roboto"/>
              </a:rPr>
              <a:t>Competitive Edge</a:t>
            </a:r>
            <a:r>
              <a:rPr lang="en" sz="1200">
                <a:solidFill>
                  <a:srgbClr val="374151"/>
                </a:solidFill>
                <a:highlight>
                  <a:srgbClr val="F7F7F8"/>
                </a:highlight>
                <a:latin typeface="Roboto"/>
                <a:ea typeface="Roboto"/>
                <a:cs typeface="Roboto"/>
                <a:sym typeface="Roboto"/>
              </a:rPr>
              <a:t>: Understanding key price determinants helps manufacturers position their cars competitively in the market.</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2129</Words>
  <Application>Microsoft Office PowerPoint</Application>
  <PresentationFormat>On-screen Show (16:9)</PresentationFormat>
  <Paragraphs>127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Playfair Display</vt:lpstr>
      <vt:lpstr>Verdana</vt:lpstr>
      <vt:lpstr>Roboto</vt:lpstr>
      <vt:lpstr>Oswald</vt:lpstr>
      <vt:lpstr>Montserrat</vt:lpstr>
      <vt:lpstr>Arial</vt:lpstr>
      <vt:lpstr>Pop</vt:lpstr>
      <vt:lpstr>IMPACT OF CAR FEATURES</vt:lpstr>
      <vt:lpstr>PowerPoint Presentation</vt:lpstr>
      <vt:lpstr>PowerPoint Presentation</vt:lpstr>
      <vt:lpstr>TASKS :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CAR FEATURES</dc:title>
  <cp:lastModifiedBy>bunny</cp:lastModifiedBy>
  <cp:revision>2</cp:revision>
  <dcterms:modified xsi:type="dcterms:W3CDTF">2023-09-23T16:35:01Z</dcterms:modified>
</cp:coreProperties>
</file>