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74" r:id="rId8"/>
    <p:sldId id="270" r:id="rId9"/>
    <p:sldId id="275" r:id="rId10"/>
    <p:sldId id="276" r:id="rId11"/>
    <p:sldId id="267" r:id="rId12"/>
    <p:sldId id="27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7/17/2023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7/17/2023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7/17/2023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77" b="0" i="0">
                <a:solidFill>
                  <a:srgbClr val="00AF50"/>
                </a:solidFill>
                <a:latin typeface="Calibri"/>
                <a:cs typeface="Calibri"/>
              </a:defRPr>
            </a:lvl1pPr>
          </a:lstStyle>
          <a:p>
            <a:endParaRPr/>
          </a:p>
        </p:txBody>
      </p:sp>
      <p:sp>
        <p:nvSpPr>
          <p:cNvPr id="3" name="Holder 3"/>
          <p:cNvSpPr>
            <a:spLocks noGrp="1"/>
          </p:cNvSpPr>
          <p:nvPr>
            <p:ph sz="half" idx="2"/>
          </p:nvPr>
        </p:nvSpPr>
        <p:spPr>
          <a:xfrm>
            <a:off x="609600" y="1577340"/>
            <a:ext cx="5303520" cy="33541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3541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181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7/17/2023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7/17/2023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7/17/2023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7/17/2023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7/17/2023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7/17/2023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7/17/2023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7/17/2023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7/17/2023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938-660B-94B6-2B31-B1512480684A}"/>
              </a:ext>
            </a:extLst>
          </p:cNvPr>
          <p:cNvSpPr>
            <a:spLocks noGrp="1"/>
          </p:cNvSpPr>
          <p:nvPr>
            <p:ph type="ctrTitle"/>
          </p:nvPr>
        </p:nvSpPr>
        <p:spPr>
          <a:xfrm>
            <a:off x="496136" y="2187389"/>
            <a:ext cx="8378923" cy="3818963"/>
          </a:xfrm>
        </p:spPr>
        <p:txBody>
          <a:bodyPr/>
          <a:lstStyle/>
          <a:p>
            <a:r>
              <a:rPr lang="en-US" sz="6000" b="1" spc="-165" dirty="0">
                <a:solidFill>
                  <a:schemeClr val="tx2"/>
                </a:solidFill>
                <a:latin typeface="Calibri"/>
                <a:cs typeface="Calibri"/>
              </a:rPr>
              <a:t>O</a:t>
            </a:r>
            <a:r>
              <a:rPr lang="en-US" sz="6000" b="1" spc="-75" dirty="0">
                <a:solidFill>
                  <a:schemeClr val="tx2"/>
                </a:solidFill>
                <a:latin typeface="Calibri"/>
                <a:cs typeface="Calibri"/>
              </a:rPr>
              <a:t>p</a:t>
            </a:r>
            <a:r>
              <a:rPr lang="en-US" sz="6000" b="1" spc="-110" dirty="0">
                <a:solidFill>
                  <a:schemeClr val="tx2"/>
                </a:solidFill>
                <a:latin typeface="Calibri"/>
                <a:cs typeface="Calibri"/>
              </a:rPr>
              <a:t>e</a:t>
            </a:r>
            <a:r>
              <a:rPr lang="en-US" sz="6000" b="1" spc="-165" dirty="0">
                <a:solidFill>
                  <a:schemeClr val="tx2"/>
                </a:solidFill>
                <a:latin typeface="Calibri"/>
                <a:cs typeface="Calibri"/>
              </a:rPr>
              <a:t>r</a:t>
            </a:r>
            <a:r>
              <a:rPr lang="en-US" sz="6000" b="1" spc="-155" dirty="0">
                <a:solidFill>
                  <a:schemeClr val="tx2"/>
                </a:solidFill>
                <a:latin typeface="Calibri"/>
                <a:cs typeface="Calibri"/>
              </a:rPr>
              <a:t>a</a:t>
            </a:r>
            <a:r>
              <a:rPr lang="en-US" sz="6000" b="1" spc="-120" dirty="0">
                <a:solidFill>
                  <a:schemeClr val="tx2"/>
                </a:solidFill>
                <a:latin typeface="Calibri"/>
                <a:cs typeface="Calibri"/>
              </a:rPr>
              <a:t>t</a:t>
            </a:r>
            <a:r>
              <a:rPr lang="en-US" sz="6000" b="1" spc="-165" dirty="0">
                <a:solidFill>
                  <a:schemeClr val="tx2"/>
                </a:solidFill>
                <a:latin typeface="Calibri"/>
                <a:cs typeface="Calibri"/>
              </a:rPr>
              <a:t>i</a:t>
            </a:r>
            <a:r>
              <a:rPr lang="en-US" sz="6000" b="1" spc="-85" dirty="0">
                <a:solidFill>
                  <a:schemeClr val="tx2"/>
                </a:solidFill>
                <a:latin typeface="Calibri"/>
                <a:cs typeface="Calibri"/>
              </a:rPr>
              <a:t>o</a:t>
            </a:r>
            <a:r>
              <a:rPr lang="en-US" sz="6000" b="1" spc="-75" dirty="0">
                <a:solidFill>
                  <a:schemeClr val="tx2"/>
                </a:solidFill>
                <a:latin typeface="Calibri"/>
                <a:cs typeface="Calibri"/>
              </a:rPr>
              <a:t>n</a:t>
            </a:r>
            <a:r>
              <a:rPr lang="en-US" sz="6000" b="1" spc="-114" dirty="0">
                <a:solidFill>
                  <a:schemeClr val="tx2"/>
                </a:solidFill>
                <a:latin typeface="Calibri"/>
                <a:cs typeface="Calibri"/>
              </a:rPr>
              <a:t> </a:t>
            </a:r>
            <a:r>
              <a:rPr lang="en-US" sz="6000" b="1" spc="-210" dirty="0">
                <a:solidFill>
                  <a:schemeClr val="tx2"/>
                </a:solidFill>
                <a:latin typeface="Calibri"/>
                <a:cs typeface="Calibri"/>
              </a:rPr>
              <a:t>A</a:t>
            </a:r>
            <a:r>
              <a:rPr lang="en-US" sz="6000" b="1" spc="-120" dirty="0">
                <a:solidFill>
                  <a:schemeClr val="tx2"/>
                </a:solidFill>
                <a:latin typeface="Calibri"/>
                <a:cs typeface="Calibri"/>
              </a:rPr>
              <a:t>n</a:t>
            </a:r>
            <a:r>
              <a:rPr lang="en-US" sz="6000" b="1" spc="-155" dirty="0">
                <a:solidFill>
                  <a:schemeClr val="tx2"/>
                </a:solidFill>
                <a:latin typeface="Calibri"/>
                <a:cs typeface="Calibri"/>
              </a:rPr>
              <a:t>a</a:t>
            </a:r>
            <a:r>
              <a:rPr lang="en-US" sz="6000" b="1" spc="-120" dirty="0">
                <a:solidFill>
                  <a:schemeClr val="tx2"/>
                </a:solidFill>
                <a:latin typeface="Calibri"/>
                <a:cs typeface="Calibri"/>
              </a:rPr>
              <a:t>l</a:t>
            </a:r>
            <a:r>
              <a:rPr lang="en-US" sz="6000" b="1" spc="-150" dirty="0">
                <a:solidFill>
                  <a:schemeClr val="tx2"/>
                </a:solidFill>
                <a:latin typeface="Calibri"/>
                <a:cs typeface="Calibri"/>
              </a:rPr>
              <a:t>y</a:t>
            </a:r>
            <a:r>
              <a:rPr lang="en-US" sz="6000" b="1" spc="-120" dirty="0">
                <a:solidFill>
                  <a:schemeClr val="tx2"/>
                </a:solidFill>
                <a:latin typeface="Calibri"/>
                <a:cs typeface="Calibri"/>
              </a:rPr>
              <a:t>ti</a:t>
            </a:r>
            <a:r>
              <a:rPr lang="en-US" sz="6000" b="1" spc="5" dirty="0">
                <a:solidFill>
                  <a:schemeClr val="tx2"/>
                </a:solidFill>
                <a:latin typeface="Calibri"/>
                <a:cs typeface="Calibri"/>
              </a:rPr>
              <a:t>c</a:t>
            </a:r>
            <a:r>
              <a:rPr lang="en-US" sz="6000" b="1" spc="-55" dirty="0">
                <a:solidFill>
                  <a:schemeClr val="tx2"/>
                </a:solidFill>
                <a:latin typeface="Calibri"/>
                <a:cs typeface="Calibri"/>
              </a:rPr>
              <a:t>s</a:t>
            </a:r>
            <a:r>
              <a:rPr lang="en-US" sz="6000" b="1" spc="-105" dirty="0">
                <a:solidFill>
                  <a:schemeClr val="tx2"/>
                </a:solidFill>
                <a:latin typeface="Calibri"/>
                <a:cs typeface="Calibri"/>
              </a:rPr>
              <a:t> </a:t>
            </a:r>
            <a:r>
              <a:rPr lang="en-US" b="1" spc="-110" dirty="0">
                <a:solidFill>
                  <a:schemeClr val="tx2"/>
                </a:solidFill>
                <a:latin typeface="Calibri"/>
                <a:cs typeface="Calibri"/>
              </a:rPr>
              <a:t>A</a:t>
            </a:r>
            <a:r>
              <a:rPr lang="en-US" sz="6000" b="1" spc="-120" dirty="0">
                <a:solidFill>
                  <a:schemeClr val="tx2"/>
                </a:solidFill>
                <a:latin typeface="Calibri"/>
                <a:cs typeface="Calibri"/>
              </a:rPr>
              <a:t>n</a:t>
            </a:r>
            <a:r>
              <a:rPr lang="en-US" sz="6000" b="1" spc="-50" dirty="0">
                <a:solidFill>
                  <a:schemeClr val="tx2"/>
                </a:solidFill>
                <a:latin typeface="Calibri"/>
                <a:cs typeface="Calibri"/>
              </a:rPr>
              <a:t>d  </a:t>
            </a:r>
            <a:r>
              <a:rPr lang="en-US" sz="6000" b="1" spc="-120" dirty="0">
                <a:solidFill>
                  <a:schemeClr val="tx2"/>
                </a:solidFill>
                <a:latin typeface="Calibri"/>
                <a:cs typeface="Calibri"/>
              </a:rPr>
              <a:t>I</a:t>
            </a:r>
            <a:r>
              <a:rPr lang="en-US" sz="6000" b="1" spc="-165" dirty="0">
                <a:solidFill>
                  <a:schemeClr val="tx2"/>
                </a:solidFill>
                <a:latin typeface="Calibri"/>
                <a:cs typeface="Calibri"/>
              </a:rPr>
              <a:t>n</a:t>
            </a:r>
            <a:r>
              <a:rPr lang="en-US" sz="6000" b="1" spc="-240" dirty="0">
                <a:solidFill>
                  <a:schemeClr val="tx2"/>
                </a:solidFill>
                <a:latin typeface="Calibri"/>
                <a:cs typeface="Calibri"/>
              </a:rPr>
              <a:t>v</a:t>
            </a:r>
            <a:r>
              <a:rPr lang="en-US" sz="6000" b="1" spc="-65" dirty="0">
                <a:solidFill>
                  <a:schemeClr val="tx2"/>
                </a:solidFill>
                <a:latin typeface="Calibri"/>
                <a:cs typeface="Calibri"/>
              </a:rPr>
              <a:t>e</a:t>
            </a:r>
            <a:r>
              <a:rPr lang="en-US" sz="6000" b="1" spc="-175" dirty="0">
                <a:solidFill>
                  <a:schemeClr val="tx2"/>
                </a:solidFill>
                <a:latin typeface="Calibri"/>
                <a:cs typeface="Calibri"/>
              </a:rPr>
              <a:t>s</a:t>
            </a:r>
            <a:r>
              <a:rPr lang="en-US" sz="6000" b="1" spc="-75" dirty="0">
                <a:solidFill>
                  <a:schemeClr val="tx2"/>
                </a:solidFill>
                <a:latin typeface="Calibri"/>
                <a:cs typeface="Calibri"/>
              </a:rPr>
              <a:t>t</a:t>
            </a:r>
            <a:r>
              <a:rPr lang="en-US" sz="6000" b="1" spc="-165" dirty="0">
                <a:solidFill>
                  <a:schemeClr val="tx2"/>
                </a:solidFill>
                <a:latin typeface="Calibri"/>
                <a:cs typeface="Calibri"/>
              </a:rPr>
              <a:t>i</a:t>
            </a:r>
            <a:r>
              <a:rPr lang="en-US" sz="6000" b="1" spc="-155" dirty="0">
                <a:solidFill>
                  <a:schemeClr val="tx2"/>
                </a:solidFill>
                <a:latin typeface="Calibri"/>
                <a:cs typeface="Calibri"/>
              </a:rPr>
              <a:t>ga</a:t>
            </a:r>
            <a:r>
              <a:rPr lang="en-US" sz="6000" b="1" spc="-120" dirty="0">
                <a:solidFill>
                  <a:schemeClr val="tx2"/>
                </a:solidFill>
                <a:latin typeface="Calibri"/>
                <a:cs typeface="Calibri"/>
              </a:rPr>
              <a:t>tin</a:t>
            </a:r>
            <a:r>
              <a:rPr lang="en-US" sz="6000" b="1" spc="-25" dirty="0">
                <a:solidFill>
                  <a:schemeClr val="tx2"/>
                </a:solidFill>
                <a:latin typeface="Calibri"/>
                <a:cs typeface="Calibri"/>
              </a:rPr>
              <a:t>g</a:t>
            </a:r>
            <a:r>
              <a:rPr lang="en-US" sz="6000" b="1" spc="-114" dirty="0">
                <a:solidFill>
                  <a:schemeClr val="tx2"/>
                </a:solidFill>
                <a:latin typeface="Calibri"/>
                <a:cs typeface="Calibri"/>
              </a:rPr>
              <a:t> </a:t>
            </a:r>
            <a:r>
              <a:rPr lang="en-US" sz="6000" b="1" spc="-200" dirty="0">
                <a:solidFill>
                  <a:schemeClr val="tx2"/>
                </a:solidFill>
                <a:latin typeface="Calibri"/>
                <a:cs typeface="Calibri"/>
              </a:rPr>
              <a:t>M</a:t>
            </a:r>
            <a:r>
              <a:rPr lang="en-US" sz="6000" b="1" spc="-65" dirty="0">
                <a:solidFill>
                  <a:schemeClr val="tx2"/>
                </a:solidFill>
                <a:latin typeface="Calibri"/>
                <a:cs typeface="Calibri"/>
              </a:rPr>
              <a:t>e</a:t>
            </a:r>
            <a:r>
              <a:rPr lang="en-US" sz="6000" b="1" spc="-120" dirty="0">
                <a:solidFill>
                  <a:schemeClr val="tx2"/>
                </a:solidFill>
                <a:latin typeface="Calibri"/>
                <a:cs typeface="Calibri"/>
              </a:rPr>
              <a:t>t</a:t>
            </a:r>
            <a:r>
              <a:rPr lang="en-US" sz="6000" b="1" spc="-75" dirty="0">
                <a:solidFill>
                  <a:schemeClr val="tx2"/>
                </a:solidFill>
                <a:latin typeface="Calibri"/>
                <a:cs typeface="Calibri"/>
              </a:rPr>
              <a:t>r</a:t>
            </a:r>
            <a:r>
              <a:rPr lang="en-US" sz="6000" b="1" spc="-120" dirty="0">
                <a:solidFill>
                  <a:schemeClr val="tx2"/>
                </a:solidFill>
                <a:latin typeface="Calibri"/>
                <a:cs typeface="Calibri"/>
              </a:rPr>
              <a:t>i</a:t>
            </a:r>
            <a:r>
              <a:rPr lang="en-US" sz="6000" b="1" spc="30" dirty="0">
                <a:solidFill>
                  <a:schemeClr val="tx2"/>
                </a:solidFill>
                <a:latin typeface="Calibri"/>
                <a:cs typeface="Calibri"/>
              </a:rPr>
              <a:t>c</a:t>
            </a:r>
            <a:r>
              <a:rPr lang="en-US" sz="6000" b="1" spc="-95" dirty="0">
                <a:solidFill>
                  <a:schemeClr val="tx2"/>
                </a:solidFill>
                <a:latin typeface="Calibri"/>
                <a:cs typeface="Calibri"/>
              </a:rPr>
              <a:t> </a:t>
            </a:r>
            <a:r>
              <a:rPr lang="en-US" sz="6000" b="1" spc="-105" dirty="0">
                <a:solidFill>
                  <a:schemeClr val="tx2"/>
                </a:solidFill>
                <a:latin typeface="Calibri"/>
                <a:cs typeface="Calibri"/>
              </a:rPr>
              <a:t>S</a:t>
            </a:r>
            <a:r>
              <a:rPr lang="en-US" sz="6000" b="1" spc="-120" dirty="0">
                <a:solidFill>
                  <a:schemeClr val="tx2"/>
                </a:solidFill>
                <a:latin typeface="Calibri"/>
                <a:cs typeface="Calibri"/>
              </a:rPr>
              <a:t>pi</a:t>
            </a:r>
            <a:r>
              <a:rPr lang="en-US" sz="6000" b="1" spc="-360" dirty="0">
                <a:solidFill>
                  <a:schemeClr val="tx2"/>
                </a:solidFill>
                <a:latin typeface="Calibri"/>
                <a:cs typeface="Calibri"/>
              </a:rPr>
              <a:t>k</a:t>
            </a:r>
            <a:r>
              <a:rPr lang="en-US" sz="6000" b="1" spc="-45" dirty="0">
                <a:solidFill>
                  <a:schemeClr val="tx2"/>
                </a:solidFill>
                <a:latin typeface="Calibri"/>
                <a:cs typeface="Calibri"/>
              </a:rPr>
              <a:t>e</a:t>
            </a:r>
            <a:br>
              <a:rPr lang="en-US" sz="6000" dirty="0">
                <a:latin typeface="Calibri"/>
                <a:cs typeface="Calibri"/>
              </a:rPr>
            </a:br>
            <a:endParaRPr lang="en-IN" dirty="0"/>
          </a:p>
        </p:txBody>
      </p:sp>
      <p:sp>
        <p:nvSpPr>
          <p:cNvPr id="3" name="Subtitle 2">
            <a:extLst>
              <a:ext uri="{FF2B5EF4-FFF2-40B4-BE49-F238E27FC236}">
                <a16:creationId xmlns:a16="http://schemas.microsoft.com/office/drawing/2014/main" id="{08F22E97-25F9-6CA7-8758-AF1E7A1E72F2}"/>
              </a:ext>
            </a:extLst>
          </p:cNvPr>
          <p:cNvSpPr>
            <a:spLocks noGrp="1"/>
          </p:cNvSpPr>
          <p:nvPr>
            <p:ph type="subTitle" idx="1"/>
          </p:nvPr>
        </p:nvSpPr>
        <p:spPr>
          <a:xfrm>
            <a:off x="1057836" y="1"/>
            <a:ext cx="1748118" cy="681317"/>
          </a:xfrm>
        </p:spPr>
        <p:txBody>
          <a:bodyPr>
            <a:normAutofit/>
          </a:bodyPr>
          <a:lstStyle/>
          <a:p>
            <a:r>
              <a:rPr lang="en-IN" sz="2400" dirty="0"/>
              <a:t>TRAINITY</a:t>
            </a:r>
          </a:p>
        </p:txBody>
      </p:sp>
      <p:sp>
        <p:nvSpPr>
          <p:cNvPr id="4" name="TextBox 3">
            <a:extLst>
              <a:ext uri="{FF2B5EF4-FFF2-40B4-BE49-F238E27FC236}">
                <a16:creationId xmlns:a16="http://schemas.microsoft.com/office/drawing/2014/main" id="{2C763BCB-0DD8-3F35-ABCF-FDA84DA5D634}"/>
              </a:ext>
            </a:extLst>
          </p:cNvPr>
          <p:cNvSpPr txBox="1"/>
          <p:nvPr/>
        </p:nvSpPr>
        <p:spPr>
          <a:xfrm>
            <a:off x="9135035" y="5226422"/>
            <a:ext cx="3496235" cy="707886"/>
          </a:xfrm>
          <a:prstGeom prst="rect">
            <a:avLst/>
          </a:prstGeom>
          <a:noFill/>
        </p:spPr>
        <p:txBody>
          <a:bodyPr wrap="square" rtlCol="0">
            <a:spAutoFit/>
          </a:bodyPr>
          <a:lstStyle/>
          <a:p>
            <a:r>
              <a:rPr lang="en-IN" sz="2000" dirty="0">
                <a:solidFill>
                  <a:schemeClr val="tx2">
                    <a:lumMod val="10000"/>
                  </a:schemeClr>
                </a:solidFill>
              </a:rPr>
              <a:t>BY:</a:t>
            </a:r>
            <a:br>
              <a:rPr lang="en-IN" sz="2000" dirty="0">
                <a:solidFill>
                  <a:schemeClr val="tx2">
                    <a:lumMod val="10000"/>
                  </a:schemeClr>
                </a:solidFill>
              </a:rPr>
            </a:br>
            <a:r>
              <a:rPr lang="en-IN" sz="2000" dirty="0">
                <a:solidFill>
                  <a:schemeClr val="tx2">
                    <a:lumMod val="10000"/>
                  </a:schemeClr>
                </a:solidFill>
              </a:rPr>
              <a:t>      M. PRASHANTH</a:t>
            </a:r>
          </a:p>
        </p:txBody>
      </p:sp>
    </p:spTree>
    <p:extLst>
      <p:ext uri="{BB962C8B-B14F-4D97-AF65-F5344CB8AC3E}">
        <p14:creationId xmlns:p14="http://schemas.microsoft.com/office/powerpoint/2010/main" val="93688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073" y="148292"/>
            <a:ext cx="4429685" cy="504192"/>
          </a:xfrm>
          <a:prstGeom prst="rect">
            <a:avLst/>
          </a:prstGeom>
        </p:spPr>
        <p:txBody>
          <a:bodyPr vert="horz" wrap="square" lIns="0" tIns="15128" rIns="0" bIns="0" rtlCol="0" anchor="t">
            <a:spAutoFit/>
          </a:bodyPr>
          <a:lstStyle/>
          <a:p>
            <a:pPr marL="11206">
              <a:lnSpc>
                <a:spcPct val="100000"/>
              </a:lnSpc>
              <a:spcBef>
                <a:spcPts val="119"/>
              </a:spcBef>
            </a:pPr>
            <a:r>
              <a:rPr spc="18" dirty="0">
                <a:solidFill>
                  <a:schemeClr val="accent2">
                    <a:lumMod val="50000"/>
                  </a:schemeClr>
                </a:solidFill>
              </a:rPr>
              <a:t>#7</a:t>
            </a:r>
            <a:r>
              <a:rPr spc="-13" dirty="0">
                <a:solidFill>
                  <a:schemeClr val="accent2">
                    <a:lumMod val="50000"/>
                  </a:schemeClr>
                </a:solidFill>
              </a:rPr>
              <a:t> </a:t>
            </a:r>
            <a:r>
              <a:rPr spc="-18" dirty="0">
                <a:solidFill>
                  <a:schemeClr val="accent2">
                    <a:lumMod val="50000"/>
                  </a:schemeClr>
                </a:solidFill>
              </a:rPr>
              <a:t>Insights</a:t>
            </a:r>
            <a:r>
              <a:rPr spc="18" dirty="0">
                <a:solidFill>
                  <a:schemeClr val="accent2">
                    <a:lumMod val="50000"/>
                  </a:schemeClr>
                </a:solidFill>
              </a:rPr>
              <a:t> </a:t>
            </a:r>
            <a:r>
              <a:rPr spc="-9" dirty="0">
                <a:solidFill>
                  <a:schemeClr val="accent2">
                    <a:lumMod val="50000"/>
                  </a:schemeClr>
                </a:solidFill>
              </a:rPr>
              <a:t>(case</a:t>
            </a:r>
            <a:r>
              <a:rPr dirty="0">
                <a:solidFill>
                  <a:schemeClr val="accent2">
                    <a:lumMod val="50000"/>
                  </a:schemeClr>
                </a:solidFill>
              </a:rPr>
              <a:t> </a:t>
            </a:r>
            <a:r>
              <a:rPr spc="-22" dirty="0">
                <a:solidFill>
                  <a:schemeClr val="accent2">
                    <a:lumMod val="50000"/>
                  </a:schemeClr>
                </a:solidFill>
              </a:rPr>
              <a:t>study</a:t>
            </a:r>
            <a:r>
              <a:rPr spc="-26" dirty="0">
                <a:solidFill>
                  <a:schemeClr val="accent2">
                    <a:lumMod val="50000"/>
                  </a:schemeClr>
                </a:solidFill>
              </a:rPr>
              <a:t> </a:t>
            </a:r>
            <a:r>
              <a:rPr spc="9" dirty="0">
                <a:solidFill>
                  <a:schemeClr val="accent2">
                    <a:lumMod val="50000"/>
                  </a:schemeClr>
                </a:solidFill>
              </a:rPr>
              <a:t>2)</a:t>
            </a:r>
            <a:r>
              <a:rPr spc="-13" dirty="0">
                <a:solidFill>
                  <a:schemeClr val="accent2">
                    <a:lumMod val="50000"/>
                  </a:schemeClr>
                </a:solidFill>
              </a:rPr>
              <a:t> </a:t>
            </a:r>
            <a:r>
              <a:rPr spc="9" dirty="0">
                <a:solidFill>
                  <a:schemeClr val="accent2">
                    <a:lumMod val="50000"/>
                  </a:schemeClr>
                </a:solidFill>
              </a:rPr>
              <a:t>:-</a:t>
            </a:r>
          </a:p>
        </p:txBody>
      </p:sp>
      <p:sp>
        <p:nvSpPr>
          <p:cNvPr id="3" name="object 3"/>
          <p:cNvSpPr txBox="1"/>
          <p:nvPr/>
        </p:nvSpPr>
        <p:spPr>
          <a:xfrm>
            <a:off x="2162778" y="1257422"/>
            <a:ext cx="3140449" cy="447143"/>
          </a:xfrm>
          <a:prstGeom prst="rect">
            <a:avLst/>
          </a:prstGeom>
        </p:spPr>
        <p:txBody>
          <a:bodyPr vert="horz" wrap="square" lIns="0" tIns="36419" rIns="0" bIns="0" rtlCol="0">
            <a:spAutoFit/>
          </a:bodyPr>
          <a:lstStyle/>
          <a:p>
            <a:pPr marL="11206" marR="4483">
              <a:lnSpc>
                <a:spcPts val="1579"/>
              </a:lnSpc>
              <a:spcBef>
                <a:spcPts val="287"/>
              </a:spcBef>
            </a:pPr>
            <a:r>
              <a:rPr sz="1456" b="1" spc="-13" dirty="0">
                <a:solidFill>
                  <a:schemeClr val="accent3">
                    <a:lumMod val="75000"/>
                  </a:schemeClr>
                </a:solidFill>
                <a:latin typeface="Calibri"/>
                <a:cs typeface="Calibri"/>
              </a:rPr>
              <a:t>Weekly </a:t>
            </a:r>
            <a:r>
              <a:rPr sz="1456" b="1" spc="-9" dirty="0">
                <a:solidFill>
                  <a:schemeClr val="accent3">
                    <a:lumMod val="75000"/>
                  </a:schemeClr>
                </a:solidFill>
                <a:latin typeface="Calibri"/>
                <a:cs typeface="Calibri"/>
              </a:rPr>
              <a:t>Retention: </a:t>
            </a:r>
            <a:r>
              <a:rPr sz="1456" spc="-4" dirty="0">
                <a:solidFill>
                  <a:schemeClr val="accent3">
                    <a:lumMod val="75000"/>
                  </a:schemeClr>
                </a:solidFill>
                <a:latin typeface="Calibri"/>
                <a:cs typeface="Calibri"/>
              </a:rPr>
              <a:t>Users getting </a:t>
            </a:r>
            <a:r>
              <a:rPr sz="1456" spc="-9" dirty="0">
                <a:solidFill>
                  <a:schemeClr val="accent3">
                    <a:lumMod val="75000"/>
                  </a:schemeClr>
                </a:solidFill>
                <a:latin typeface="Calibri"/>
                <a:cs typeface="Calibri"/>
              </a:rPr>
              <a:t>retained </a:t>
            </a:r>
            <a:r>
              <a:rPr sz="1456" spc="-3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weekly</a:t>
            </a:r>
            <a:r>
              <a:rPr sz="1456" spc="-31"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after</a:t>
            </a:r>
            <a:r>
              <a:rPr sz="1456" spc="-9"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signing</a:t>
            </a:r>
            <a:r>
              <a:rPr sz="1456" spc="-40"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up</a:t>
            </a:r>
            <a:r>
              <a:rPr sz="1456" spc="-22"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for</a:t>
            </a:r>
            <a:r>
              <a:rPr sz="1456" spc="-9"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a</a:t>
            </a:r>
            <a:r>
              <a:rPr sz="1456" spc="4"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product</a:t>
            </a:r>
            <a:endParaRPr sz="1456" dirty="0">
              <a:solidFill>
                <a:schemeClr val="accent3">
                  <a:lumMod val="75000"/>
                </a:schemeClr>
              </a:solidFill>
              <a:latin typeface="Calibri"/>
              <a:cs typeface="Calibri"/>
            </a:endParaRPr>
          </a:p>
        </p:txBody>
      </p:sp>
      <p:sp>
        <p:nvSpPr>
          <p:cNvPr id="4" name="object 4"/>
          <p:cNvSpPr txBox="1"/>
          <p:nvPr/>
        </p:nvSpPr>
        <p:spPr>
          <a:xfrm>
            <a:off x="6351928" y="1257422"/>
            <a:ext cx="3492874" cy="528613"/>
          </a:xfrm>
          <a:prstGeom prst="rect">
            <a:avLst/>
          </a:prstGeom>
        </p:spPr>
        <p:txBody>
          <a:bodyPr vert="horz" wrap="square" lIns="0" tIns="40901" rIns="0" bIns="0" rtlCol="0">
            <a:spAutoFit/>
          </a:bodyPr>
          <a:lstStyle/>
          <a:p>
            <a:pPr marL="11206" marR="4483">
              <a:lnSpc>
                <a:spcPts val="1888"/>
              </a:lnSpc>
              <a:spcBef>
                <a:spcPts val="322"/>
              </a:spcBef>
            </a:pPr>
            <a:r>
              <a:rPr sz="1721" b="1" spc="4" dirty="0">
                <a:solidFill>
                  <a:schemeClr val="accent3">
                    <a:lumMod val="75000"/>
                  </a:schemeClr>
                </a:solidFill>
                <a:latin typeface="Calibri"/>
                <a:cs typeface="Calibri"/>
              </a:rPr>
              <a:t>Result</a:t>
            </a:r>
            <a:r>
              <a:rPr sz="1721" spc="4" dirty="0">
                <a:solidFill>
                  <a:schemeClr val="accent3">
                    <a:lumMod val="75000"/>
                  </a:schemeClr>
                </a:solidFill>
                <a:latin typeface="Calibri"/>
                <a:cs typeface="Calibri"/>
              </a:rPr>
              <a:t>:</a:t>
            </a:r>
            <a:r>
              <a:rPr sz="1721" spc="-22"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the</a:t>
            </a:r>
            <a:r>
              <a:rPr sz="1456" spc="-9"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weekly</a:t>
            </a:r>
            <a:r>
              <a:rPr sz="1456" spc="-26"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retention</a:t>
            </a:r>
            <a:r>
              <a:rPr sz="1456" spc="-22"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of</a:t>
            </a:r>
            <a:r>
              <a:rPr sz="1456" spc="-9"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users-sign</a:t>
            </a:r>
            <a:r>
              <a:rPr sz="1456" spc="-35"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up </a:t>
            </a:r>
            <a:r>
              <a:rPr sz="1456" spc="-318"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cohort</a:t>
            </a:r>
            <a:r>
              <a:rPr sz="1721" spc="-4" dirty="0">
                <a:solidFill>
                  <a:schemeClr val="accent3">
                    <a:lumMod val="75000"/>
                  </a:schemeClr>
                </a:solidFill>
                <a:latin typeface="Calibri"/>
                <a:cs typeface="Calibri"/>
              </a:rPr>
              <a:t>.</a:t>
            </a:r>
            <a:endParaRPr sz="1721"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2346331" y="2164978"/>
            <a:ext cx="1951168" cy="3121061"/>
          </a:xfrm>
          <a:prstGeom prst="rect">
            <a:avLst/>
          </a:prstGeom>
        </p:spPr>
      </p:pic>
      <p:pic>
        <p:nvPicPr>
          <p:cNvPr id="6" name="object 6"/>
          <p:cNvPicPr/>
          <p:nvPr/>
        </p:nvPicPr>
        <p:blipFill>
          <a:blip r:embed="rId3" cstate="print"/>
          <a:stretch>
            <a:fillRect/>
          </a:stretch>
        </p:blipFill>
        <p:spPr>
          <a:xfrm>
            <a:off x="5597073" y="2682688"/>
            <a:ext cx="4594859" cy="14926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144" y="157256"/>
            <a:ext cx="4429685" cy="504192"/>
          </a:xfrm>
          <a:prstGeom prst="rect">
            <a:avLst/>
          </a:prstGeom>
        </p:spPr>
        <p:txBody>
          <a:bodyPr vert="horz" wrap="square" lIns="0" tIns="15128" rIns="0" bIns="0" rtlCol="0" anchor="t">
            <a:spAutoFit/>
          </a:bodyPr>
          <a:lstStyle/>
          <a:p>
            <a:pPr marL="11206">
              <a:lnSpc>
                <a:spcPct val="100000"/>
              </a:lnSpc>
              <a:spcBef>
                <a:spcPts val="119"/>
              </a:spcBef>
            </a:pPr>
            <a:r>
              <a:rPr spc="18" dirty="0">
                <a:solidFill>
                  <a:schemeClr val="accent2">
                    <a:lumMod val="50000"/>
                  </a:schemeClr>
                </a:solidFill>
              </a:rPr>
              <a:t>#8</a:t>
            </a:r>
            <a:r>
              <a:rPr spc="-13" dirty="0">
                <a:solidFill>
                  <a:schemeClr val="accent2">
                    <a:lumMod val="50000"/>
                  </a:schemeClr>
                </a:solidFill>
              </a:rPr>
              <a:t> </a:t>
            </a:r>
            <a:r>
              <a:rPr spc="-18" dirty="0">
                <a:solidFill>
                  <a:schemeClr val="accent2">
                    <a:lumMod val="50000"/>
                  </a:schemeClr>
                </a:solidFill>
              </a:rPr>
              <a:t>Insights</a:t>
            </a:r>
            <a:r>
              <a:rPr spc="18" dirty="0">
                <a:solidFill>
                  <a:schemeClr val="accent2">
                    <a:lumMod val="50000"/>
                  </a:schemeClr>
                </a:solidFill>
              </a:rPr>
              <a:t> </a:t>
            </a:r>
            <a:r>
              <a:rPr spc="-9" dirty="0">
                <a:solidFill>
                  <a:schemeClr val="accent2">
                    <a:lumMod val="50000"/>
                  </a:schemeClr>
                </a:solidFill>
              </a:rPr>
              <a:t>(case</a:t>
            </a:r>
            <a:r>
              <a:rPr dirty="0">
                <a:solidFill>
                  <a:schemeClr val="accent2">
                    <a:lumMod val="50000"/>
                  </a:schemeClr>
                </a:solidFill>
              </a:rPr>
              <a:t> </a:t>
            </a:r>
            <a:r>
              <a:rPr spc="-22" dirty="0">
                <a:solidFill>
                  <a:schemeClr val="accent2">
                    <a:lumMod val="50000"/>
                  </a:schemeClr>
                </a:solidFill>
              </a:rPr>
              <a:t>study</a:t>
            </a:r>
            <a:r>
              <a:rPr spc="-26" dirty="0">
                <a:solidFill>
                  <a:schemeClr val="accent2">
                    <a:lumMod val="50000"/>
                  </a:schemeClr>
                </a:solidFill>
              </a:rPr>
              <a:t> </a:t>
            </a:r>
            <a:r>
              <a:rPr spc="9" dirty="0">
                <a:solidFill>
                  <a:schemeClr val="accent2">
                    <a:lumMod val="50000"/>
                  </a:schemeClr>
                </a:solidFill>
              </a:rPr>
              <a:t>2)</a:t>
            </a:r>
            <a:r>
              <a:rPr spc="-13" dirty="0">
                <a:solidFill>
                  <a:schemeClr val="accent2">
                    <a:lumMod val="50000"/>
                  </a:schemeClr>
                </a:solidFill>
              </a:rPr>
              <a:t> </a:t>
            </a:r>
            <a:r>
              <a:rPr spc="9" dirty="0">
                <a:solidFill>
                  <a:schemeClr val="accent2">
                    <a:lumMod val="50000"/>
                  </a:schemeClr>
                </a:solidFill>
              </a:rPr>
              <a:t>:-</a:t>
            </a:r>
          </a:p>
        </p:txBody>
      </p:sp>
      <p:sp>
        <p:nvSpPr>
          <p:cNvPr id="3" name="object 3"/>
          <p:cNvSpPr txBox="1"/>
          <p:nvPr/>
        </p:nvSpPr>
        <p:spPr>
          <a:xfrm>
            <a:off x="2030463" y="1387287"/>
            <a:ext cx="3581959" cy="639486"/>
          </a:xfrm>
          <a:prstGeom prst="rect">
            <a:avLst/>
          </a:prstGeom>
        </p:spPr>
        <p:txBody>
          <a:bodyPr vert="horz" wrap="square" lIns="0" tIns="34178" rIns="0" bIns="0" rtlCol="0">
            <a:spAutoFit/>
          </a:bodyPr>
          <a:lstStyle/>
          <a:p>
            <a:pPr marL="11206" marR="4483">
              <a:lnSpc>
                <a:spcPct val="90000"/>
              </a:lnSpc>
              <a:spcBef>
                <a:spcPts val="269"/>
              </a:spcBef>
            </a:pPr>
            <a:r>
              <a:rPr sz="1456" b="1" spc="-13" dirty="0">
                <a:solidFill>
                  <a:schemeClr val="accent3">
                    <a:lumMod val="75000"/>
                  </a:schemeClr>
                </a:solidFill>
                <a:latin typeface="Calibri"/>
                <a:cs typeface="Calibri"/>
              </a:rPr>
              <a:t>Weekly</a:t>
            </a:r>
            <a:r>
              <a:rPr sz="1456" b="1" spc="9" dirty="0">
                <a:solidFill>
                  <a:schemeClr val="accent3">
                    <a:lumMod val="75000"/>
                  </a:schemeClr>
                </a:solidFill>
                <a:latin typeface="Calibri"/>
                <a:cs typeface="Calibri"/>
              </a:rPr>
              <a:t> </a:t>
            </a:r>
            <a:r>
              <a:rPr sz="1456" b="1" spc="-9" dirty="0">
                <a:solidFill>
                  <a:schemeClr val="accent3">
                    <a:lumMod val="75000"/>
                  </a:schemeClr>
                </a:solidFill>
                <a:latin typeface="Calibri"/>
                <a:cs typeface="Calibri"/>
              </a:rPr>
              <a:t>Engagement:</a:t>
            </a:r>
            <a:r>
              <a:rPr sz="1456" b="1" spc="-13" dirty="0">
                <a:solidFill>
                  <a:schemeClr val="accent3">
                    <a:lumMod val="75000"/>
                  </a:schemeClr>
                </a:solidFill>
                <a:latin typeface="Calibri"/>
                <a:cs typeface="Calibri"/>
              </a:rPr>
              <a:t> </a:t>
            </a:r>
            <a:r>
              <a:rPr sz="1456" spc="-62" dirty="0">
                <a:solidFill>
                  <a:schemeClr val="accent3">
                    <a:lumMod val="75000"/>
                  </a:schemeClr>
                </a:solidFill>
                <a:latin typeface="Calibri"/>
                <a:cs typeface="Calibri"/>
              </a:rPr>
              <a:t>To</a:t>
            </a:r>
            <a:r>
              <a:rPr sz="1456" spc="-9"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measure </a:t>
            </a:r>
            <a:r>
              <a:rPr sz="1456" dirty="0">
                <a:solidFill>
                  <a:schemeClr val="accent3">
                    <a:lumMod val="75000"/>
                  </a:schemeClr>
                </a:solidFill>
                <a:latin typeface="Calibri"/>
                <a:cs typeface="Calibri"/>
              </a:rPr>
              <a:t>the </a:t>
            </a:r>
            <a:r>
              <a:rPr sz="1456" spc="4"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activeness </a:t>
            </a:r>
            <a:r>
              <a:rPr sz="1456" spc="-4" dirty="0">
                <a:solidFill>
                  <a:schemeClr val="accent3">
                    <a:lumMod val="75000"/>
                  </a:schemeClr>
                </a:solidFill>
                <a:latin typeface="Calibri"/>
                <a:cs typeface="Calibri"/>
              </a:rPr>
              <a:t>of </a:t>
            </a:r>
            <a:r>
              <a:rPr sz="1456" dirty="0">
                <a:solidFill>
                  <a:schemeClr val="accent3">
                    <a:lumMod val="75000"/>
                  </a:schemeClr>
                </a:solidFill>
                <a:latin typeface="Calibri"/>
                <a:cs typeface="Calibri"/>
              </a:rPr>
              <a:t>a </a:t>
            </a:r>
            <a:r>
              <a:rPr sz="1456" spc="-31" dirty="0">
                <a:solidFill>
                  <a:schemeClr val="accent3">
                    <a:lumMod val="75000"/>
                  </a:schemeClr>
                </a:solidFill>
                <a:latin typeface="Calibri"/>
                <a:cs typeface="Calibri"/>
              </a:rPr>
              <a:t>user. </a:t>
            </a:r>
            <a:r>
              <a:rPr sz="1456" dirty="0">
                <a:solidFill>
                  <a:schemeClr val="accent3">
                    <a:lumMod val="75000"/>
                  </a:schemeClr>
                </a:solidFill>
                <a:latin typeface="Calibri"/>
                <a:cs typeface="Calibri"/>
              </a:rPr>
              <a:t>Measuring if the user finds </a:t>
            </a:r>
            <a:r>
              <a:rPr sz="1456" spc="-3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quality</a:t>
            </a:r>
            <a:r>
              <a:rPr sz="1456" spc="-31"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in</a:t>
            </a:r>
            <a:r>
              <a:rPr sz="1456" spc="-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a</a:t>
            </a:r>
            <a:r>
              <a:rPr sz="1456" spc="-9"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product/service</a:t>
            </a:r>
            <a:r>
              <a:rPr sz="1456" spc="-22"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weekly.</a:t>
            </a:r>
            <a:endParaRPr sz="1456" dirty="0">
              <a:solidFill>
                <a:schemeClr val="accent3">
                  <a:lumMod val="75000"/>
                </a:schemeClr>
              </a:solidFill>
              <a:latin typeface="Calibri"/>
              <a:cs typeface="Calibri"/>
            </a:endParaRPr>
          </a:p>
        </p:txBody>
      </p:sp>
      <p:sp>
        <p:nvSpPr>
          <p:cNvPr id="4" name="object 4"/>
          <p:cNvSpPr txBox="1"/>
          <p:nvPr/>
        </p:nvSpPr>
        <p:spPr>
          <a:xfrm>
            <a:off x="6432064" y="1387287"/>
            <a:ext cx="3212726" cy="528613"/>
          </a:xfrm>
          <a:prstGeom prst="rect">
            <a:avLst/>
          </a:prstGeom>
        </p:spPr>
        <p:txBody>
          <a:bodyPr vert="horz" wrap="square" lIns="0" tIns="40901" rIns="0" bIns="0" rtlCol="0">
            <a:spAutoFit/>
          </a:bodyPr>
          <a:lstStyle/>
          <a:p>
            <a:pPr marL="11206" marR="4483">
              <a:lnSpc>
                <a:spcPts val="1888"/>
              </a:lnSpc>
              <a:spcBef>
                <a:spcPts val="322"/>
              </a:spcBef>
            </a:pPr>
            <a:r>
              <a:rPr sz="1721" b="1" spc="4" dirty="0">
                <a:solidFill>
                  <a:schemeClr val="accent3">
                    <a:lumMod val="75000"/>
                  </a:schemeClr>
                </a:solidFill>
                <a:latin typeface="Calibri"/>
                <a:cs typeface="Calibri"/>
              </a:rPr>
              <a:t>Result</a:t>
            </a:r>
            <a:r>
              <a:rPr sz="1721" spc="4" dirty="0">
                <a:solidFill>
                  <a:schemeClr val="accent3">
                    <a:lumMod val="75000"/>
                  </a:schemeClr>
                </a:solidFill>
                <a:latin typeface="Calibri"/>
                <a:cs typeface="Calibri"/>
              </a:rPr>
              <a:t>:</a:t>
            </a:r>
            <a:r>
              <a:rPr sz="1721" spc="-26" dirty="0">
                <a:solidFill>
                  <a:schemeClr val="accent3">
                    <a:lumMod val="75000"/>
                  </a:schemeClr>
                </a:solidFill>
                <a:latin typeface="Calibri"/>
                <a:cs typeface="Calibri"/>
              </a:rPr>
              <a:t> </a:t>
            </a:r>
            <a:r>
              <a:rPr sz="1721" spc="13" dirty="0">
                <a:solidFill>
                  <a:schemeClr val="accent3">
                    <a:lumMod val="75000"/>
                  </a:schemeClr>
                </a:solidFill>
                <a:latin typeface="Calibri"/>
                <a:cs typeface="Calibri"/>
              </a:rPr>
              <a:t>the</a:t>
            </a:r>
            <a:r>
              <a:rPr sz="1721" spc="-9"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weekly</a:t>
            </a:r>
            <a:r>
              <a:rPr sz="1721"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engagement</a:t>
            </a:r>
            <a:r>
              <a:rPr sz="1721" spc="-22" dirty="0">
                <a:solidFill>
                  <a:schemeClr val="accent3">
                    <a:lumMod val="75000"/>
                  </a:schemeClr>
                </a:solidFill>
                <a:latin typeface="Calibri"/>
                <a:cs typeface="Calibri"/>
              </a:rPr>
              <a:t> </a:t>
            </a:r>
            <a:r>
              <a:rPr sz="1721" spc="9" dirty="0">
                <a:solidFill>
                  <a:schemeClr val="accent3">
                    <a:lumMod val="75000"/>
                  </a:schemeClr>
                </a:solidFill>
                <a:latin typeface="Calibri"/>
                <a:cs typeface="Calibri"/>
              </a:rPr>
              <a:t>per </a:t>
            </a:r>
            <a:r>
              <a:rPr sz="1721" spc="-375" dirty="0">
                <a:solidFill>
                  <a:schemeClr val="accent3">
                    <a:lumMod val="75000"/>
                  </a:schemeClr>
                </a:solidFill>
                <a:latin typeface="Calibri"/>
                <a:cs typeface="Calibri"/>
              </a:rPr>
              <a:t> </a:t>
            </a:r>
            <a:r>
              <a:rPr sz="1721" spc="9" dirty="0">
                <a:solidFill>
                  <a:schemeClr val="accent3">
                    <a:lumMod val="75000"/>
                  </a:schemeClr>
                </a:solidFill>
                <a:latin typeface="Calibri"/>
                <a:cs typeface="Calibri"/>
              </a:rPr>
              <a:t>device</a:t>
            </a:r>
            <a:endParaRPr sz="1721"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1943257" y="2564354"/>
            <a:ext cx="3575572" cy="2692100"/>
          </a:xfrm>
          <a:prstGeom prst="rect">
            <a:avLst/>
          </a:prstGeom>
        </p:spPr>
      </p:pic>
      <p:pic>
        <p:nvPicPr>
          <p:cNvPr id="6" name="object 6"/>
          <p:cNvPicPr/>
          <p:nvPr/>
        </p:nvPicPr>
        <p:blipFill>
          <a:blip r:embed="rId3" cstate="print"/>
          <a:stretch>
            <a:fillRect/>
          </a:stretch>
        </p:blipFill>
        <p:spPr>
          <a:xfrm>
            <a:off x="6468775" y="2492637"/>
            <a:ext cx="3779968" cy="25307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4321" y="139327"/>
            <a:ext cx="4523254" cy="504192"/>
          </a:xfrm>
          <a:prstGeom prst="rect">
            <a:avLst/>
          </a:prstGeom>
        </p:spPr>
        <p:txBody>
          <a:bodyPr vert="horz" wrap="square" lIns="0" tIns="15128" rIns="0" bIns="0" rtlCol="0" anchor="t">
            <a:spAutoFit/>
          </a:bodyPr>
          <a:lstStyle/>
          <a:p>
            <a:pPr marL="11206">
              <a:lnSpc>
                <a:spcPct val="100000"/>
              </a:lnSpc>
              <a:spcBef>
                <a:spcPts val="119"/>
              </a:spcBef>
            </a:pPr>
            <a:r>
              <a:rPr spc="13" dirty="0">
                <a:solidFill>
                  <a:schemeClr val="accent2">
                    <a:lumMod val="50000"/>
                  </a:schemeClr>
                </a:solidFill>
              </a:rPr>
              <a:t>#</a:t>
            </a:r>
            <a:r>
              <a:rPr spc="-18" dirty="0">
                <a:solidFill>
                  <a:schemeClr val="accent2">
                    <a:lumMod val="50000"/>
                  </a:schemeClr>
                </a:solidFill>
              </a:rPr>
              <a:t> </a:t>
            </a:r>
            <a:r>
              <a:rPr spc="13" dirty="0">
                <a:solidFill>
                  <a:schemeClr val="accent2">
                    <a:lumMod val="50000"/>
                  </a:schemeClr>
                </a:solidFill>
              </a:rPr>
              <a:t>9</a:t>
            </a:r>
            <a:r>
              <a:rPr spc="22" dirty="0">
                <a:solidFill>
                  <a:schemeClr val="accent2">
                    <a:lumMod val="50000"/>
                  </a:schemeClr>
                </a:solidFill>
              </a:rPr>
              <a:t> </a:t>
            </a:r>
            <a:r>
              <a:rPr spc="-18" dirty="0">
                <a:solidFill>
                  <a:schemeClr val="accent2">
                    <a:lumMod val="50000"/>
                  </a:schemeClr>
                </a:solidFill>
              </a:rPr>
              <a:t>Insights</a:t>
            </a:r>
            <a:r>
              <a:rPr spc="-9" dirty="0">
                <a:solidFill>
                  <a:schemeClr val="accent2">
                    <a:lumMod val="50000"/>
                  </a:schemeClr>
                </a:solidFill>
              </a:rPr>
              <a:t> </a:t>
            </a:r>
            <a:r>
              <a:rPr spc="-4" dirty="0">
                <a:solidFill>
                  <a:schemeClr val="accent2">
                    <a:lumMod val="50000"/>
                  </a:schemeClr>
                </a:solidFill>
              </a:rPr>
              <a:t>(case</a:t>
            </a:r>
            <a:r>
              <a:rPr spc="-31" dirty="0">
                <a:solidFill>
                  <a:schemeClr val="accent2">
                    <a:lumMod val="50000"/>
                  </a:schemeClr>
                </a:solidFill>
              </a:rPr>
              <a:t> </a:t>
            </a:r>
            <a:r>
              <a:rPr spc="-18" dirty="0">
                <a:solidFill>
                  <a:schemeClr val="accent2">
                    <a:lumMod val="50000"/>
                  </a:schemeClr>
                </a:solidFill>
              </a:rPr>
              <a:t>study</a:t>
            </a:r>
            <a:r>
              <a:rPr spc="9" dirty="0">
                <a:solidFill>
                  <a:schemeClr val="accent2">
                    <a:lumMod val="50000"/>
                  </a:schemeClr>
                </a:solidFill>
              </a:rPr>
              <a:t> 2)</a:t>
            </a:r>
            <a:r>
              <a:rPr spc="-13" dirty="0">
                <a:solidFill>
                  <a:schemeClr val="accent2">
                    <a:lumMod val="50000"/>
                  </a:schemeClr>
                </a:solidFill>
              </a:rPr>
              <a:t> </a:t>
            </a:r>
            <a:r>
              <a:rPr spc="9" dirty="0">
                <a:solidFill>
                  <a:schemeClr val="accent2">
                    <a:lumMod val="50000"/>
                  </a:schemeClr>
                </a:solidFill>
              </a:rPr>
              <a:t>:-</a:t>
            </a:r>
          </a:p>
        </p:txBody>
      </p:sp>
      <p:sp>
        <p:nvSpPr>
          <p:cNvPr id="3" name="object 3"/>
          <p:cNvSpPr txBox="1"/>
          <p:nvPr/>
        </p:nvSpPr>
        <p:spPr>
          <a:xfrm>
            <a:off x="2102179" y="1361365"/>
            <a:ext cx="3332069" cy="447143"/>
          </a:xfrm>
          <a:prstGeom prst="rect">
            <a:avLst/>
          </a:prstGeom>
        </p:spPr>
        <p:txBody>
          <a:bodyPr vert="horz" wrap="square" lIns="0" tIns="36419" rIns="0" bIns="0" rtlCol="0">
            <a:spAutoFit/>
          </a:bodyPr>
          <a:lstStyle/>
          <a:p>
            <a:pPr marL="11206" marR="4483">
              <a:lnSpc>
                <a:spcPts val="1579"/>
              </a:lnSpc>
              <a:spcBef>
                <a:spcPts val="287"/>
              </a:spcBef>
            </a:pPr>
            <a:r>
              <a:rPr sz="1456" b="1" spc="-4" dirty="0">
                <a:solidFill>
                  <a:schemeClr val="accent3">
                    <a:lumMod val="75000"/>
                  </a:schemeClr>
                </a:solidFill>
                <a:latin typeface="Calibri"/>
                <a:cs typeface="Calibri"/>
              </a:rPr>
              <a:t>Email </a:t>
            </a:r>
            <a:r>
              <a:rPr sz="1456" b="1" spc="-9" dirty="0">
                <a:solidFill>
                  <a:schemeClr val="accent3">
                    <a:lumMod val="75000"/>
                  </a:schemeClr>
                </a:solidFill>
                <a:latin typeface="Calibri"/>
                <a:cs typeface="Calibri"/>
              </a:rPr>
              <a:t>Engagement: </a:t>
            </a:r>
            <a:r>
              <a:rPr sz="1456" spc="-4" dirty="0">
                <a:solidFill>
                  <a:schemeClr val="accent3">
                    <a:lumMod val="75000"/>
                  </a:schemeClr>
                </a:solidFill>
                <a:latin typeface="Calibri"/>
                <a:cs typeface="Calibri"/>
              </a:rPr>
              <a:t>Users engaging </a:t>
            </a:r>
            <a:r>
              <a:rPr sz="1456" dirty="0">
                <a:solidFill>
                  <a:schemeClr val="accent3">
                    <a:lumMod val="75000"/>
                  </a:schemeClr>
                </a:solidFill>
                <a:latin typeface="Calibri"/>
                <a:cs typeface="Calibri"/>
              </a:rPr>
              <a:t>with the </a:t>
            </a:r>
            <a:r>
              <a:rPr sz="1456" spc="-3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email</a:t>
            </a:r>
            <a:r>
              <a:rPr sz="1456" spc="-13"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service</a:t>
            </a:r>
            <a:r>
              <a:rPr sz="1147" dirty="0">
                <a:solidFill>
                  <a:schemeClr val="accent3">
                    <a:lumMod val="75000"/>
                  </a:schemeClr>
                </a:solidFill>
                <a:latin typeface="Calibri"/>
                <a:cs typeface="Calibri"/>
              </a:rPr>
              <a:t>.</a:t>
            </a:r>
          </a:p>
        </p:txBody>
      </p:sp>
      <p:sp>
        <p:nvSpPr>
          <p:cNvPr id="4" name="object 4"/>
          <p:cNvSpPr txBox="1"/>
          <p:nvPr/>
        </p:nvSpPr>
        <p:spPr>
          <a:xfrm>
            <a:off x="6217458" y="1361365"/>
            <a:ext cx="3443568" cy="279526"/>
          </a:xfrm>
          <a:prstGeom prst="rect">
            <a:avLst/>
          </a:prstGeom>
        </p:spPr>
        <p:txBody>
          <a:bodyPr vert="horz" wrap="square" lIns="0" tIns="14568" rIns="0" bIns="0" rtlCol="0">
            <a:spAutoFit/>
          </a:bodyPr>
          <a:lstStyle/>
          <a:p>
            <a:pPr marL="11206">
              <a:spcBef>
                <a:spcPts val="115"/>
              </a:spcBef>
            </a:pPr>
            <a:r>
              <a:rPr sz="1721" b="1" spc="4" dirty="0">
                <a:solidFill>
                  <a:schemeClr val="accent3">
                    <a:lumMod val="75000"/>
                  </a:schemeClr>
                </a:solidFill>
                <a:latin typeface="Calibri"/>
                <a:cs typeface="Calibri"/>
              </a:rPr>
              <a:t>Result</a:t>
            </a:r>
            <a:r>
              <a:rPr sz="1721" spc="4" dirty="0">
                <a:solidFill>
                  <a:schemeClr val="accent3">
                    <a:lumMod val="75000"/>
                  </a:schemeClr>
                </a:solidFill>
                <a:latin typeface="Calibri"/>
                <a:cs typeface="Calibri"/>
              </a:rPr>
              <a:t>:</a:t>
            </a:r>
            <a:r>
              <a:rPr sz="1721" spc="-35" dirty="0">
                <a:solidFill>
                  <a:schemeClr val="accent3">
                    <a:lumMod val="75000"/>
                  </a:schemeClr>
                </a:solidFill>
                <a:latin typeface="Calibri"/>
                <a:cs typeface="Calibri"/>
              </a:rPr>
              <a:t> </a:t>
            </a:r>
            <a:r>
              <a:rPr sz="1721" spc="13" dirty="0">
                <a:solidFill>
                  <a:schemeClr val="accent3">
                    <a:lumMod val="75000"/>
                  </a:schemeClr>
                </a:solidFill>
                <a:latin typeface="Calibri"/>
                <a:cs typeface="Calibri"/>
              </a:rPr>
              <a:t>the</a:t>
            </a:r>
            <a:r>
              <a:rPr sz="1721" spc="-13" dirty="0">
                <a:solidFill>
                  <a:schemeClr val="accent3">
                    <a:lumMod val="75000"/>
                  </a:schemeClr>
                </a:solidFill>
                <a:latin typeface="Calibri"/>
                <a:cs typeface="Calibri"/>
              </a:rPr>
              <a:t> </a:t>
            </a:r>
            <a:r>
              <a:rPr sz="1721" spc="9" dirty="0">
                <a:solidFill>
                  <a:schemeClr val="accent3">
                    <a:lumMod val="75000"/>
                  </a:schemeClr>
                </a:solidFill>
                <a:latin typeface="Calibri"/>
                <a:cs typeface="Calibri"/>
              </a:rPr>
              <a:t>email</a:t>
            </a:r>
            <a:r>
              <a:rPr sz="1721"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engagement</a:t>
            </a:r>
            <a:r>
              <a:rPr sz="1721" spc="-26" dirty="0">
                <a:solidFill>
                  <a:schemeClr val="accent3">
                    <a:lumMod val="75000"/>
                  </a:schemeClr>
                </a:solidFill>
                <a:latin typeface="Calibri"/>
                <a:cs typeface="Calibri"/>
              </a:rPr>
              <a:t> </a:t>
            </a:r>
            <a:r>
              <a:rPr sz="1721" spc="9" dirty="0">
                <a:solidFill>
                  <a:schemeClr val="accent3">
                    <a:lumMod val="75000"/>
                  </a:schemeClr>
                </a:solidFill>
                <a:latin typeface="Calibri"/>
                <a:cs typeface="Calibri"/>
              </a:rPr>
              <a:t>metrics</a:t>
            </a:r>
            <a:endParaRPr sz="1721"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1884954" y="2550459"/>
            <a:ext cx="3766520" cy="2684032"/>
          </a:xfrm>
          <a:prstGeom prst="rect">
            <a:avLst/>
          </a:prstGeom>
        </p:spPr>
      </p:pic>
      <p:pic>
        <p:nvPicPr>
          <p:cNvPr id="6" name="object 6"/>
          <p:cNvPicPr/>
          <p:nvPr/>
        </p:nvPicPr>
        <p:blipFill>
          <a:blip r:embed="rId3" cstate="print"/>
          <a:stretch>
            <a:fillRect/>
          </a:stretch>
        </p:blipFill>
        <p:spPr>
          <a:xfrm>
            <a:off x="6527078" y="2403885"/>
            <a:ext cx="3779968" cy="24930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33E2-A7C0-891F-9DD7-5045B7A82A84}"/>
              </a:ext>
            </a:extLst>
          </p:cNvPr>
          <p:cNvSpPr>
            <a:spLocks noGrp="1"/>
          </p:cNvSpPr>
          <p:nvPr>
            <p:ph type="title"/>
          </p:nvPr>
        </p:nvSpPr>
        <p:spPr>
          <a:xfrm>
            <a:off x="1105413" y="72950"/>
            <a:ext cx="1668186" cy="572509"/>
          </a:xfrm>
        </p:spPr>
        <p:txBody>
          <a:bodyPr/>
          <a:lstStyle/>
          <a:p>
            <a:r>
              <a:rPr lang="en-IN" dirty="0">
                <a:solidFill>
                  <a:schemeClr val="tx2"/>
                </a:solidFill>
              </a:rPr>
              <a:t>Result:</a:t>
            </a:r>
          </a:p>
        </p:txBody>
      </p:sp>
      <p:sp>
        <p:nvSpPr>
          <p:cNvPr id="3" name="Content Placeholder 2">
            <a:extLst>
              <a:ext uri="{FF2B5EF4-FFF2-40B4-BE49-F238E27FC236}">
                <a16:creationId xmlns:a16="http://schemas.microsoft.com/office/drawing/2014/main" id="{7B81FE08-6BEE-67B1-1F43-84E044126E53}"/>
              </a:ext>
            </a:extLst>
          </p:cNvPr>
          <p:cNvSpPr>
            <a:spLocks noGrp="1"/>
          </p:cNvSpPr>
          <p:nvPr>
            <p:ph idx="1"/>
          </p:nvPr>
        </p:nvSpPr>
        <p:spPr>
          <a:xfrm>
            <a:off x="1105413" y="325980"/>
            <a:ext cx="9543907" cy="2895600"/>
          </a:xfrm>
        </p:spPr>
        <p:txBody>
          <a:bodyPr/>
          <a:lstStyle/>
          <a:p>
            <a:pPr algn="just"/>
            <a:r>
              <a:rPr lang="en-US" dirty="0"/>
              <a:t>This study improved my understanding of the value of operational analytics as well as how businesses employ metric spikes as a covert weapon to monitor daily business growth. Additionally, I gained knowledge about CTE, or Common Table Expression, which assisted me in resolving issues like calculating the Case Study 1 Question 3 language use percentage.</a:t>
            </a:r>
            <a:endParaRPr lang="en-IN" dirty="0"/>
          </a:p>
        </p:txBody>
      </p:sp>
    </p:spTree>
    <p:extLst>
      <p:ext uri="{BB962C8B-B14F-4D97-AF65-F5344CB8AC3E}">
        <p14:creationId xmlns:p14="http://schemas.microsoft.com/office/powerpoint/2010/main" val="324377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3E1E-A14C-1CBE-88CD-6BD31C9B0A35}"/>
              </a:ext>
            </a:extLst>
          </p:cNvPr>
          <p:cNvSpPr>
            <a:spLocks noGrp="1"/>
          </p:cNvSpPr>
          <p:nvPr>
            <p:ph type="title"/>
          </p:nvPr>
        </p:nvSpPr>
        <p:spPr>
          <a:xfrm>
            <a:off x="1154545" y="268941"/>
            <a:ext cx="4313382" cy="917097"/>
          </a:xfrm>
        </p:spPr>
        <p:txBody>
          <a:bodyPr>
            <a:normAutofit/>
          </a:bodyPr>
          <a:lstStyle/>
          <a:p>
            <a:r>
              <a:rPr lang="en-IN" spc="-25" dirty="0">
                <a:solidFill>
                  <a:schemeClr val="tx2"/>
                </a:solidFill>
              </a:rPr>
              <a:t>Project</a:t>
            </a:r>
            <a:r>
              <a:rPr lang="en-IN" spc="5" dirty="0">
                <a:solidFill>
                  <a:schemeClr val="tx2"/>
                </a:solidFill>
              </a:rPr>
              <a:t> </a:t>
            </a:r>
            <a:r>
              <a:rPr lang="en-IN" spc="-10" dirty="0">
                <a:solidFill>
                  <a:schemeClr val="tx2"/>
                </a:solidFill>
              </a:rPr>
              <a:t>Description:-</a:t>
            </a:r>
            <a:endParaRPr lang="en-IN" dirty="0">
              <a:solidFill>
                <a:schemeClr val="tx2"/>
              </a:solidFill>
            </a:endParaRPr>
          </a:p>
        </p:txBody>
      </p:sp>
      <p:sp>
        <p:nvSpPr>
          <p:cNvPr id="3" name="Content Placeholder 2">
            <a:extLst>
              <a:ext uri="{FF2B5EF4-FFF2-40B4-BE49-F238E27FC236}">
                <a16:creationId xmlns:a16="http://schemas.microsoft.com/office/drawing/2014/main" id="{539741D9-D0BD-F839-D32C-8DA2390019EB}"/>
              </a:ext>
            </a:extLst>
          </p:cNvPr>
          <p:cNvSpPr>
            <a:spLocks noGrp="1"/>
          </p:cNvSpPr>
          <p:nvPr>
            <p:ph idx="1"/>
          </p:nvPr>
        </p:nvSpPr>
        <p:spPr>
          <a:xfrm>
            <a:off x="1154545" y="177135"/>
            <a:ext cx="9190707" cy="5041410"/>
          </a:xfrm>
        </p:spPr>
        <p:txBody>
          <a:bodyPr/>
          <a:lstStyle/>
          <a:p>
            <a:pPr algn="just"/>
            <a:r>
              <a:rPr lang="en-US" dirty="0"/>
              <a:t>The analysis of the data supplied by the company is the primary goal of this project.  My job is to gather information and respond to inquiries from various departments. So that the operations team, service team, marketing team, etc. can use these insights to forecast the general rise or fall of a company's fortune. It translates to improved automation, improved communication among cross-functional functional teams, and improved workflows. There is a </a:t>
            </a:r>
            <a:r>
              <a:rPr lang="en-US" dirty="0" err="1"/>
              <a:t>job_data</a:t>
            </a:r>
            <a:r>
              <a:rPr lang="en-US" dirty="0"/>
              <a:t> table in case study 1, and there are tables for users, events1, and email_events1 in case study 2.</a:t>
            </a:r>
            <a:endParaRPr lang="en-IN" dirty="0"/>
          </a:p>
        </p:txBody>
      </p:sp>
    </p:spTree>
    <p:extLst>
      <p:ext uri="{BB962C8B-B14F-4D97-AF65-F5344CB8AC3E}">
        <p14:creationId xmlns:p14="http://schemas.microsoft.com/office/powerpoint/2010/main" val="9994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9536-E8FB-4970-8FC7-8322A0A92ADF}"/>
              </a:ext>
            </a:extLst>
          </p:cNvPr>
          <p:cNvSpPr>
            <a:spLocks noGrp="1"/>
          </p:cNvSpPr>
          <p:nvPr>
            <p:ph type="title"/>
          </p:nvPr>
        </p:nvSpPr>
        <p:spPr>
          <a:xfrm>
            <a:off x="720436" y="78383"/>
            <a:ext cx="3916218" cy="1077229"/>
          </a:xfrm>
        </p:spPr>
        <p:txBody>
          <a:bodyPr/>
          <a:lstStyle/>
          <a:p>
            <a:r>
              <a:rPr lang="en-IN" dirty="0">
                <a:solidFill>
                  <a:schemeClr val="tx2"/>
                </a:solidFill>
              </a:rPr>
              <a:t>Technology Used:</a:t>
            </a:r>
          </a:p>
        </p:txBody>
      </p:sp>
      <p:sp>
        <p:nvSpPr>
          <p:cNvPr id="3" name="Content Placeholder 2">
            <a:extLst>
              <a:ext uri="{FF2B5EF4-FFF2-40B4-BE49-F238E27FC236}">
                <a16:creationId xmlns:a16="http://schemas.microsoft.com/office/drawing/2014/main" id="{57D933FF-168C-8931-1B7C-191BC02281CC}"/>
              </a:ext>
            </a:extLst>
          </p:cNvPr>
          <p:cNvSpPr>
            <a:spLocks noGrp="1"/>
          </p:cNvSpPr>
          <p:nvPr>
            <p:ph idx="1"/>
          </p:nvPr>
        </p:nvSpPr>
        <p:spPr>
          <a:xfrm>
            <a:off x="1064872" y="849744"/>
            <a:ext cx="9409164" cy="1976583"/>
          </a:xfrm>
        </p:spPr>
        <p:txBody>
          <a:bodyPr/>
          <a:lstStyle/>
          <a:p>
            <a:pPr algn="just"/>
            <a:r>
              <a:rPr lang="en-US" dirty="0"/>
              <a:t>Due of my familiarity with MySQL Workbench, I created the Database and ran queries using MySQL Workbench 8.0 CE.SQL is a relational database management system that is free and open-source called MySQL.</a:t>
            </a:r>
          </a:p>
          <a:p>
            <a:endParaRPr lang="en-IN" dirty="0"/>
          </a:p>
        </p:txBody>
      </p:sp>
      <p:pic>
        <p:nvPicPr>
          <p:cNvPr id="4" name="object 4">
            <a:extLst>
              <a:ext uri="{FF2B5EF4-FFF2-40B4-BE49-F238E27FC236}">
                <a16:creationId xmlns:a16="http://schemas.microsoft.com/office/drawing/2014/main" id="{29205BC0-9896-4EC2-3266-A2F303E16EC4}"/>
              </a:ext>
            </a:extLst>
          </p:cNvPr>
          <p:cNvPicPr/>
          <p:nvPr/>
        </p:nvPicPr>
        <p:blipFill>
          <a:blip r:embed="rId2" cstate="print"/>
          <a:stretch>
            <a:fillRect/>
          </a:stretch>
        </p:blipFill>
        <p:spPr>
          <a:xfrm>
            <a:off x="3334327" y="3066472"/>
            <a:ext cx="5394037" cy="2843599"/>
          </a:xfrm>
          <a:prstGeom prst="rect">
            <a:avLst/>
          </a:prstGeom>
        </p:spPr>
      </p:pic>
    </p:spTree>
    <p:extLst>
      <p:ext uri="{BB962C8B-B14F-4D97-AF65-F5344CB8AC3E}">
        <p14:creationId xmlns:p14="http://schemas.microsoft.com/office/powerpoint/2010/main" val="379147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4626" y="578597"/>
            <a:ext cx="4340038" cy="504192"/>
          </a:xfrm>
          <a:prstGeom prst="rect">
            <a:avLst/>
          </a:prstGeom>
        </p:spPr>
        <p:txBody>
          <a:bodyPr vert="horz" wrap="square" lIns="0" tIns="15128" rIns="0" bIns="0" rtlCol="0" anchor="t">
            <a:spAutoFit/>
          </a:bodyPr>
          <a:lstStyle/>
          <a:p>
            <a:pPr marL="11206">
              <a:lnSpc>
                <a:spcPct val="100000"/>
              </a:lnSpc>
              <a:spcBef>
                <a:spcPts val="119"/>
              </a:spcBef>
            </a:pPr>
            <a:r>
              <a:rPr spc="18" dirty="0">
                <a:solidFill>
                  <a:schemeClr val="tx2">
                    <a:lumMod val="25000"/>
                  </a:schemeClr>
                </a:solidFill>
              </a:rPr>
              <a:t>#1</a:t>
            </a:r>
            <a:r>
              <a:rPr spc="-13" dirty="0">
                <a:solidFill>
                  <a:schemeClr val="tx2">
                    <a:lumMod val="25000"/>
                  </a:schemeClr>
                </a:solidFill>
              </a:rPr>
              <a:t> </a:t>
            </a:r>
            <a:r>
              <a:rPr spc="-18" dirty="0">
                <a:solidFill>
                  <a:schemeClr val="tx2">
                    <a:lumMod val="25000"/>
                  </a:schemeClr>
                </a:solidFill>
              </a:rPr>
              <a:t>Insights</a:t>
            </a:r>
            <a:r>
              <a:rPr spc="18" dirty="0">
                <a:solidFill>
                  <a:schemeClr val="tx2">
                    <a:lumMod val="25000"/>
                  </a:schemeClr>
                </a:solidFill>
              </a:rPr>
              <a:t> </a:t>
            </a:r>
            <a:r>
              <a:rPr spc="-9" dirty="0">
                <a:solidFill>
                  <a:schemeClr val="tx2">
                    <a:lumMod val="25000"/>
                  </a:schemeClr>
                </a:solidFill>
              </a:rPr>
              <a:t>(case</a:t>
            </a:r>
            <a:r>
              <a:rPr spc="-4" dirty="0">
                <a:solidFill>
                  <a:schemeClr val="tx2">
                    <a:lumMod val="25000"/>
                  </a:schemeClr>
                </a:solidFill>
              </a:rPr>
              <a:t> </a:t>
            </a:r>
            <a:r>
              <a:rPr spc="-22" dirty="0">
                <a:solidFill>
                  <a:schemeClr val="tx2">
                    <a:lumMod val="25000"/>
                  </a:schemeClr>
                </a:solidFill>
              </a:rPr>
              <a:t>study</a:t>
            </a:r>
            <a:r>
              <a:rPr spc="-26" dirty="0">
                <a:solidFill>
                  <a:schemeClr val="tx2">
                    <a:lumMod val="25000"/>
                  </a:schemeClr>
                </a:solidFill>
              </a:rPr>
              <a:t> </a:t>
            </a:r>
            <a:r>
              <a:rPr spc="9" dirty="0">
                <a:solidFill>
                  <a:schemeClr val="tx2">
                    <a:lumMod val="25000"/>
                  </a:schemeClr>
                </a:solidFill>
              </a:rPr>
              <a:t>1):-</a:t>
            </a:r>
          </a:p>
        </p:txBody>
      </p:sp>
      <p:sp>
        <p:nvSpPr>
          <p:cNvPr id="3" name="object 3"/>
          <p:cNvSpPr txBox="1"/>
          <p:nvPr/>
        </p:nvSpPr>
        <p:spPr>
          <a:xfrm>
            <a:off x="1474626" y="1658472"/>
            <a:ext cx="3900271" cy="447143"/>
          </a:xfrm>
          <a:prstGeom prst="rect">
            <a:avLst/>
          </a:prstGeom>
        </p:spPr>
        <p:txBody>
          <a:bodyPr vert="horz" wrap="square" lIns="0" tIns="36419" rIns="0" bIns="0" rtlCol="0">
            <a:spAutoFit/>
          </a:bodyPr>
          <a:lstStyle/>
          <a:p>
            <a:pPr marL="11206" marR="4483">
              <a:lnSpc>
                <a:spcPts val="1579"/>
              </a:lnSpc>
              <a:spcBef>
                <a:spcPts val="287"/>
              </a:spcBef>
            </a:pPr>
            <a:r>
              <a:rPr sz="1456" b="1" spc="-35" dirty="0">
                <a:solidFill>
                  <a:schemeClr val="accent3">
                    <a:lumMod val="75000"/>
                  </a:schemeClr>
                </a:solidFill>
                <a:latin typeface="Calibri"/>
                <a:cs typeface="Calibri"/>
              </a:rPr>
              <a:t>Number </a:t>
            </a:r>
            <a:r>
              <a:rPr sz="1456" b="1" spc="-22" dirty="0">
                <a:solidFill>
                  <a:schemeClr val="accent3">
                    <a:lumMod val="75000"/>
                  </a:schemeClr>
                </a:solidFill>
                <a:latin typeface="Calibri"/>
                <a:cs typeface="Calibri"/>
              </a:rPr>
              <a:t>of </a:t>
            </a:r>
            <a:r>
              <a:rPr sz="1456" b="1" spc="-31" dirty="0">
                <a:solidFill>
                  <a:schemeClr val="accent3">
                    <a:lumMod val="75000"/>
                  </a:schemeClr>
                </a:solidFill>
                <a:latin typeface="Calibri"/>
                <a:cs typeface="Calibri"/>
              </a:rPr>
              <a:t>jobs </a:t>
            </a:r>
            <a:r>
              <a:rPr sz="1456" b="1" spc="-44" dirty="0">
                <a:solidFill>
                  <a:schemeClr val="accent3">
                    <a:lumMod val="75000"/>
                  </a:schemeClr>
                </a:solidFill>
                <a:latin typeface="Calibri"/>
                <a:cs typeface="Calibri"/>
              </a:rPr>
              <a:t>reviewed:</a:t>
            </a:r>
            <a:r>
              <a:rPr lang="en-US" sz="1456" b="1" spc="-44" dirty="0">
                <a:solidFill>
                  <a:schemeClr val="accent3">
                    <a:lumMod val="75000"/>
                  </a:schemeClr>
                </a:solidFill>
                <a:latin typeface="Calibri"/>
                <a:cs typeface="Calibri"/>
              </a:rPr>
              <a:t> </a:t>
            </a:r>
            <a:r>
              <a:rPr lang="en-US" sz="1456" spc="-44" dirty="0">
                <a:solidFill>
                  <a:schemeClr val="accent3">
                    <a:lumMod val="75000"/>
                  </a:schemeClr>
                </a:solidFill>
                <a:latin typeface="Calibri"/>
                <a:cs typeface="Calibri"/>
              </a:rPr>
              <a:t>how many jobs have been examined throughout time.</a:t>
            </a:r>
            <a:endParaRPr sz="1456" dirty="0">
              <a:solidFill>
                <a:schemeClr val="accent3">
                  <a:lumMod val="75000"/>
                </a:schemeClr>
              </a:solidFill>
              <a:latin typeface="Calibri"/>
              <a:cs typeface="Calibri"/>
            </a:endParaRPr>
          </a:p>
        </p:txBody>
      </p:sp>
      <p:sp>
        <p:nvSpPr>
          <p:cNvPr id="4" name="object 4"/>
          <p:cNvSpPr txBox="1"/>
          <p:nvPr/>
        </p:nvSpPr>
        <p:spPr>
          <a:xfrm>
            <a:off x="6038177" y="1658473"/>
            <a:ext cx="3641343" cy="447143"/>
          </a:xfrm>
          <a:prstGeom prst="rect">
            <a:avLst/>
          </a:prstGeom>
        </p:spPr>
        <p:txBody>
          <a:bodyPr vert="horz" wrap="square" lIns="0" tIns="36419" rIns="0" bIns="0" rtlCol="0">
            <a:spAutoFit/>
          </a:bodyPr>
          <a:lstStyle/>
          <a:p>
            <a:pPr marL="11206" marR="4483" indent="41464">
              <a:lnSpc>
                <a:spcPts val="1579"/>
              </a:lnSpc>
              <a:spcBef>
                <a:spcPts val="287"/>
              </a:spcBef>
            </a:pPr>
            <a:r>
              <a:rPr sz="1456" b="1" spc="-35" dirty="0">
                <a:solidFill>
                  <a:schemeClr val="accent3">
                    <a:lumMod val="75000"/>
                  </a:schemeClr>
                </a:solidFill>
                <a:latin typeface="Calibri"/>
                <a:cs typeface="Calibri"/>
              </a:rPr>
              <a:t>Result:</a:t>
            </a:r>
            <a:r>
              <a:rPr lang="en-US" sz="1456" b="1" spc="-35" dirty="0">
                <a:solidFill>
                  <a:schemeClr val="accent3">
                    <a:lumMod val="75000"/>
                  </a:schemeClr>
                </a:solidFill>
                <a:latin typeface="Calibri"/>
                <a:cs typeface="Calibri"/>
              </a:rPr>
              <a:t> </a:t>
            </a:r>
            <a:r>
              <a:rPr lang="en-US" sz="1456" spc="-35" dirty="0">
                <a:solidFill>
                  <a:schemeClr val="accent3">
                    <a:lumMod val="75000"/>
                  </a:schemeClr>
                </a:solidFill>
                <a:latin typeface="Calibri"/>
                <a:cs typeface="Calibri"/>
              </a:rPr>
              <a:t>the daily and hourly rate of employment examined for November 2020</a:t>
            </a:r>
            <a:r>
              <a:rPr sz="1456" dirty="0">
                <a:solidFill>
                  <a:srgbClr val="FFFFFF"/>
                </a:solidFill>
                <a:latin typeface="Calibri"/>
                <a:cs typeface="Calibri"/>
              </a:rPr>
              <a:t>.</a:t>
            </a:r>
            <a:endParaRPr sz="1456" dirty="0">
              <a:latin typeface="Calibri"/>
              <a:cs typeface="Calibri"/>
            </a:endParaRPr>
          </a:p>
        </p:txBody>
      </p:sp>
      <p:pic>
        <p:nvPicPr>
          <p:cNvPr id="5" name="object 5"/>
          <p:cNvPicPr/>
          <p:nvPr/>
        </p:nvPicPr>
        <p:blipFill>
          <a:blip r:embed="rId2" cstate="print"/>
          <a:stretch>
            <a:fillRect/>
          </a:stretch>
        </p:blipFill>
        <p:spPr>
          <a:xfrm>
            <a:off x="6316411" y="2813572"/>
            <a:ext cx="3363109" cy="1584063"/>
          </a:xfrm>
          <a:prstGeom prst="rect">
            <a:avLst/>
          </a:prstGeom>
        </p:spPr>
      </p:pic>
      <p:pic>
        <p:nvPicPr>
          <p:cNvPr id="6" name="object 6"/>
          <p:cNvPicPr/>
          <p:nvPr/>
        </p:nvPicPr>
        <p:blipFill>
          <a:blip r:embed="rId3" cstate="print"/>
          <a:stretch>
            <a:fillRect/>
          </a:stretch>
        </p:blipFill>
        <p:spPr>
          <a:xfrm>
            <a:off x="1406114" y="3055172"/>
            <a:ext cx="3762486" cy="7476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1898" y="336551"/>
            <a:ext cx="4433607" cy="504192"/>
          </a:xfrm>
          <a:prstGeom prst="rect">
            <a:avLst/>
          </a:prstGeom>
        </p:spPr>
        <p:txBody>
          <a:bodyPr vert="horz" wrap="square" lIns="0" tIns="15128" rIns="0" bIns="0" rtlCol="0" anchor="t">
            <a:spAutoFit/>
          </a:bodyPr>
          <a:lstStyle/>
          <a:p>
            <a:pPr marL="11206">
              <a:lnSpc>
                <a:spcPct val="100000"/>
              </a:lnSpc>
              <a:spcBef>
                <a:spcPts val="119"/>
              </a:spcBef>
              <a:tabLst>
                <a:tab pos="605710" algn="l"/>
              </a:tabLst>
            </a:pPr>
            <a:r>
              <a:rPr spc="18" dirty="0">
                <a:solidFill>
                  <a:schemeClr val="tx2">
                    <a:lumMod val="25000"/>
                  </a:schemeClr>
                </a:solidFill>
              </a:rPr>
              <a:t>#2	</a:t>
            </a:r>
            <a:r>
              <a:rPr spc="-18" dirty="0">
                <a:solidFill>
                  <a:schemeClr val="tx2">
                    <a:lumMod val="25000"/>
                  </a:schemeClr>
                </a:solidFill>
              </a:rPr>
              <a:t>Insights </a:t>
            </a:r>
            <a:r>
              <a:rPr spc="-4" dirty="0">
                <a:solidFill>
                  <a:schemeClr val="tx2">
                    <a:lumMod val="25000"/>
                  </a:schemeClr>
                </a:solidFill>
              </a:rPr>
              <a:t>(case</a:t>
            </a:r>
            <a:r>
              <a:rPr spc="-40" dirty="0">
                <a:solidFill>
                  <a:schemeClr val="tx2">
                    <a:lumMod val="25000"/>
                  </a:schemeClr>
                </a:solidFill>
              </a:rPr>
              <a:t> </a:t>
            </a:r>
            <a:r>
              <a:rPr spc="-18" dirty="0">
                <a:solidFill>
                  <a:schemeClr val="tx2">
                    <a:lumMod val="25000"/>
                  </a:schemeClr>
                </a:solidFill>
              </a:rPr>
              <a:t>study</a:t>
            </a:r>
            <a:r>
              <a:rPr spc="4" dirty="0">
                <a:solidFill>
                  <a:schemeClr val="tx2">
                    <a:lumMod val="25000"/>
                  </a:schemeClr>
                </a:solidFill>
              </a:rPr>
              <a:t> </a:t>
            </a:r>
            <a:r>
              <a:rPr spc="9" dirty="0">
                <a:solidFill>
                  <a:schemeClr val="tx2">
                    <a:lumMod val="25000"/>
                  </a:schemeClr>
                </a:solidFill>
              </a:rPr>
              <a:t>1):-</a:t>
            </a:r>
          </a:p>
        </p:txBody>
      </p:sp>
      <p:sp>
        <p:nvSpPr>
          <p:cNvPr id="3" name="object 3"/>
          <p:cNvSpPr txBox="1"/>
          <p:nvPr/>
        </p:nvSpPr>
        <p:spPr>
          <a:xfrm>
            <a:off x="1985639" y="1642385"/>
            <a:ext cx="3434043" cy="447143"/>
          </a:xfrm>
          <a:prstGeom prst="rect">
            <a:avLst/>
          </a:prstGeom>
        </p:spPr>
        <p:txBody>
          <a:bodyPr vert="horz" wrap="square" lIns="0" tIns="36419" rIns="0" bIns="0" rtlCol="0">
            <a:spAutoFit/>
          </a:bodyPr>
          <a:lstStyle/>
          <a:p>
            <a:pPr marL="11206" marR="4483">
              <a:lnSpc>
                <a:spcPts val="1579"/>
              </a:lnSpc>
              <a:spcBef>
                <a:spcPts val="287"/>
              </a:spcBef>
            </a:pPr>
            <a:r>
              <a:rPr sz="1456" b="1" spc="-4" dirty="0">
                <a:solidFill>
                  <a:schemeClr val="accent3">
                    <a:lumMod val="75000"/>
                  </a:schemeClr>
                </a:solidFill>
                <a:latin typeface="Calibri"/>
                <a:cs typeface="Calibri"/>
              </a:rPr>
              <a:t>Throughput: </a:t>
            </a:r>
            <a:r>
              <a:rPr sz="1456" spc="-4" dirty="0">
                <a:solidFill>
                  <a:schemeClr val="accent3">
                    <a:lumMod val="75000"/>
                  </a:schemeClr>
                </a:solidFill>
                <a:latin typeface="Calibri"/>
                <a:cs typeface="Calibri"/>
              </a:rPr>
              <a:t>It </a:t>
            </a:r>
            <a:r>
              <a:rPr sz="1456" dirty="0">
                <a:solidFill>
                  <a:schemeClr val="accent3">
                    <a:lumMod val="75000"/>
                  </a:schemeClr>
                </a:solidFill>
                <a:latin typeface="Calibri"/>
                <a:cs typeface="Calibri"/>
              </a:rPr>
              <a:t>is the no. of </a:t>
            </a:r>
            <a:r>
              <a:rPr sz="1456" spc="-4" dirty="0">
                <a:solidFill>
                  <a:schemeClr val="accent3">
                    <a:lumMod val="75000"/>
                  </a:schemeClr>
                </a:solidFill>
                <a:latin typeface="Calibri"/>
                <a:cs typeface="Calibri"/>
              </a:rPr>
              <a:t>events </a:t>
            </a:r>
            <a:r>
              <a:rPr sz="1456" dirty="0">
                <a:solidFill>
                  <a:schemeClr val="accent3">
                    <a:lumMod val="75000"/>
                  </a:schemeClr>
                </a:solidFill>
                <a:latin typeface="Calibri"/>
                <a:cs typeface="Calibri"/>
              </a:rPr>
              <a:t>happening </a:t>
            </a:r>
            <a:r>
              <a:rPr sz="1456" spc="-322"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per</a:t>
            </a:r>
            <a:r>
              <a:rPr sz="1456" spc="-26"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second</a:t>
            </a:r>
            <a:r>
              <a:rPr sz="1456" dirty="0">
                <a:solidFill>
                  <a:srgbClr val="FFFFFF"/>
                </a:solidFill>
                <a:latin typeface="Calibri"/>
                <a:cs typeface="Calibri"/>
              </a:rPr>
              <a:t>.</a:t>
            </a:r>
            <a:endParaRPr sz="1456" dirty="0">
              <a:latin typeface="Calibri"/>
              <a:cs typeface="Calibri"/>
            </a:endParaRPr>
          </a:p>
        </p:txBody>
      </p:sp>
      <p:sp>
        <p:nvSpPr>
          <p:cNvPr id="4" name="object 4"/>
          <p:cNvSpPr txBox="1"/>
          <p:nvPr/>
        </p:nvSpPr>
        <p:spPr>
          <a:xfrm>
            <a:off x="6232763" y="1642385"/>
            <a:ext cx="3245224" cy="235917"/>
          </a:xfrm>
          <a:prstGeom prst="rect">
            <a:avLst/>
          </a:prstGeom>
        </p:spPr>
        <p:txBody>
          <a:bodyPr vert="horz" wrap="square" lIns="0" tIns="11766" rIns="0" bIns="0" rtlCol="0">
            <a:spAutoFit/>
          </a:bodyPr>
          <a:lstStyle/>
          <a:p>
            <a:pPr marL="11206">
              <a:spcBef>
                <a:spcPts val="93"/>
              </a:spcBef>
            </a:pPr>
            <a:r>
              <a:rPr sz="1456" b="1" spc="-4" dirty="0">
                <a:solidFill>
                  <a:schemeClr val="accent3">
                    <a:lumMod val="75000"/>
                  </a:schemeClr>
                </a:solidFill>
                <a:latin typeface="Calibri"/>
                <a:cs typeface="Calibri"/>
              </a:rPr>
              <a:t>Result</a:t>
            </a:r>
            <a:r>
              <a:rPr sz="1456" spc="-4" dirty="0">
                <a:solidFill>
                  <a:schemeClr val="accent3">
                    <a:lumMod val="75000"/>
                  </a:schemeClr>
                </a:solidFill>
                <a:latin typeface="Calibri"/>
                <a:cs typeface="Calibri"/>
              </a:rPr>
              <a:t>:</a:t>
            </a:r>
            <a:r>
              <a:rPr sz="1456" spc="-9" dirty="0">
                <a:solidFill>
                  <a:schemeClr val="accent3">
                    <a:lumMod val="75000"/>
                  </a:schemeClr>
                </a:solidFill>
                <a:latin typeface="Calibri"/>
                <a:cs typeface="Calibri"/>
              </a:rPr>
              <a:t> 7-day</a:t>
            </a:r>
            <a:r>
              <a:rPr sz="1456" spc="-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rolling</a:t>
            </a:r>
            <a:r>
              <a:rPr sz="1456" spc="-40"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average</a:t>
            </a:r>
            <a:r>
              <a:rPr sz="1456" spc="-9"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of</a:t>
            </a:r>
            <a:r>
              <a:rPr sz="1456" spc="-18"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throughput</a:t>
            </a:r>
            <a:endParaRPr sz="1456"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1985639" y="2891170"/>
            <a:ext cx="3766520" cy="1180651"/>
          </a:xfrm>
          <a:prstGeom prst="rect">
            <a:avLst/>
          </a:prstGeom>
        </p:spPr>
      </p:pic>
      <p:pic>
        <p:nvPicPr>
          <p:cNvPr id="6" name="object 6"/>
          <p:cNvPicPr/>
          <p:nvPr/>
        </p:nvPicPr>
        <p:blipFill>
          <a:blip r:embed="rId3" cstate="print"/>
          <a:stretch>
            <a:fillRect/>
          </a:stretch>
        </p:blipFill>
        <p:spPr>
          <a:xfrm>
            <a:off x="7009505" y="2891170"/>
            <a:ext cx="2116566" cy="10999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0156" y="417232"/>
            <a:ext cx="4684126" cy="504192"/>
          </a:xfrm>
          <a:prstGeom prst="rect">
            <a:avLst/>
          </a:prstGeom>
        </p:spPr>
        <p:txBody>
          <a:bodyPr vert="horz" wrap="square" lIns="0" tIns="15128" rIns="0" bIns="0" rtlCol="0" anchor="t">
            <a:spAutoFit/>
          </a:bodyPr>
          <a:lstStyle/>
          <a:p>
            <a:pPr marL="11206">
              <a:lnSpc>
                <a:spcPct val="100000"/>
              </a:lnSpc>
              <a:spcBef>
                <a:spcPts val="119"/>
              </a:spcBef>
              <a:tabLst>
                <a:tab pos="605710" algn="l"/>
              </a:tabLst>
            </a:pPr>
            <a:r>
              <a:rPr spc="18" dirty="0">
                <a:solidFill>
                  <a:schemeClr val="tx2">
                    <a:lumMod val="25000"/>
                  </a:schemeClr>
                </a:solidFill>
              </a:rPr>
              <a:t>#3	</a:t>
            </a:r>
            <a:r>
              <a:rPr spc="-18" dirty="0">
                <a:solidFill>
                  <a:schemeClr val="tx2">
                    <a:lumMod val="25000"/>
                  </a:schemeClr>
                </a:solidFill>
              </a:rPr>
              <a:t>Insights</a:t>
            </a:r>
            <a:r>
              <a:rPr spc="-13" dirty="0">
                <a:solidFill>
                  <a:schemeClr val="tx2">
                    <a:lumMod val="25000"/>
                  </a:schemeClr>
                </a:solidFill>
              </a:rPr>
              <a:t> </a:t>
            </a:r>
            <a:r>
              <a:rPr spc="-4" dirty="0">
                <a:solidFill>
                  <a:schemeClr val="tx2">
                    <a:lumMod val="25000"/>
                  </a:schemeClr>
                </a:solidFill>
              </a:rPr>
              <a:t>(case</a:t>
            </a:r>
            <a:r>
              <a:rPr spc="-35" dirty="0">
                <a:solidFill>
                  <a:schemeClr val="tx2">
                    <a:lumMod val="25000"/>
                  </a:schemeClr>
                </a:solidFill>
              </a:rPr>
              <a:t> </a:t>
            </a:r>
            <a:r>
              <a:rPr spc="-18" dirty="0">
                <a:solidFill>
                  <a:schemeClr val="tx2">
                    <a:lumMod val="25000"/>
                  </a:schemeClr>
                </a:solidFill>
              </a:rPr>
              <a:t>study</a:t>
            </a:r>
            <a:r>
              <a:rPr spc="4" dirty="0">
                <a:solidFill>
                  <a:schemeClr val="tx2">
                    <a:lumMod val="25000"/>
                  </a:schemeClr>
                </a:solidFill>
              </a:rPr>
              <a:t> </a:t>
            </a:r>
            <a:r>
              <a:rPr spc="9" dirty="0">
                <a:solidFill>
                  <a:schemeClr val="tx2">
                    <a:lumMod val="25000"/>
                  </a:schemeClr>
                </a:solidFill>
              </a:rPr>
              <a:t>1)</a:t>
            </a:r>
            <a:r>
              <a:rPr spc="-18" dirty="0">
                <a:solidFill>
                  <a:schemeClr val="tx2">
                    <a:lumMod val="25000"/>
                  </a:schemeClr>
                </a:solidFill>
              </a:rPr>
              <a:t> </a:t>
            </a:r>
            <a:r>
              <a:rPr spc="9" dirty="0">
                <a:solidFill>
                  <a:schemeClr val="tx2">
                    <a:lumMod val="25000"/>
                  </a:schemeClr>
                </a:solidFill>
              </a:rPr>
              <a:t>:-</a:t>
            </a:r>
          </a:p>
        </p:txBody>
      </p:sp>
      <p:sp>
        <p:nvSpPr>
          <p:cNvPr id="3" name="object 3"/>
          <p:cNvSpPr txBox="1"/>
          <p:nvPr/>
        </p:nvSpPr>
        <p:spPr>
          <a:xfrm>
            <a:off x="2120110" y="1749034"/>
            <a:ext cx="3392581" cy="447143"/>
          </a:xfrm>
          <a:prstGeom prst="rect">
            <a:avLst/>
          </a:prstGeom>
        </p:spPr>
        <p:txBody>
          <a:bodyPr vert="horz" wrap="square" lIns="0" tIns="36419" rIns="0" bIns="0" rtlCol="0">
            <a:spAutoFit/>
          </a:bodyPr>
          <a:lstStyle/>
          <a:p>
            <a:pPr marL="11206" marR="4483">
              <a:lnSpc>
                <a:spcPts val="1579"/>
              </a:lnSpc>
              <a:spcBef>
                <a:spcPts val="287"/>
              </a:spcBef>
            </a:pPr>
            <a:r>
              <a:rPr sz="1456" b="1" spc="-13" dirty="0">
                <a:solidFill>
                  <a:schemeClr val="accent3">
                    <a:lumMod val="75000"/>
                  </a:schemeClr>
                </a:solidFill>
                <a:latin typeface="Calibri"/>
                <a:cs typeface="Calibri"/>
              </a:rPr>
              <a:t>Percentage</a:t>
            </a:r>
            <a:r>
              <a:rPr sz="1456" b="1" dirty="0">
                <a:solidFill>
                  <a:schemeClr val="accent3">
                    <a:lumMod val="75000"/>
                  </a:schemeClr>
                </a:solidFill>
                <a:latin typeface="Calibri"/>
                <a:cs typeface="Calibri"/>
              </a:rPr>
              <a:t> </a:t>
            </a:r>
            <a:r>
              <a:rPr sz="1456" b="1" spc="-9" dirty="0">
                <a:solidFill>
                  <a:schemeClr val="accent3">
                    <a:lumMod val="75000"/>
                  </a:schemeClr>
                </a:solidFill>
                <a:latin typeface="Calibri"/>
                <a:cs typeface="Calibri"/>
              </a:rPr>
              <a:t>share</a:t>
            </a:r>
            <a:r>
              <a:rPr sz="1456" b="1" dirty="0">
                <a:solidFill>
                  <a:schemeClr val="accent3">
                    <a:lumMod val="75000"/>
                  </a:schemeClr>
                </a:solidFill>
                <a:latin typeface="Calibri"/>
                <a:cs typeface="Calibri"/>
              </a:rPr>
              <a:t> of </a:t>
            </a:r>
            <a:r>
              <a:rPr sz="1456" b="1" spc="-4" dirty="0">
                <a:solidFill>
                  <a:schemeClr val="accent3">
                    <a:lumMod val="75000"/>
                  </a:schemeClr>
                </a:solidFill>
                <a:latin typeface="Calibri"/>
                <a:cs typeface="Calibri"/>
              </a:rPr>
              <a:t>each language:</a:t>
            </a:r>
            <a:r>
              <a:rPr sz="1456" b="1" spc="-13"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Share</a:t>
            </a:r>
            <a:r>
              <a:rPr sz="1456" dirty="0">
                <a:solidFill>
                  <a:schemeClr val="accent3">
                    <a:lumMod val="75000"/>
                  </a:schemeClr>
                </a:solidFill>
                <a:latin typeface="Calibri"/>
                <a:cs typeface="Calibri"/>
              </a:rPr>
              <a:t> of </a:t>
            </a:r>
            <a:r>
              <a:rPr sz="1456" spc="-3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each</a:t>
            </a:r>
            <a:r>
              <a:rPr sz="1456" spc="-4"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language</a:t>
            </a:r>
            <a:r>
              <a:rPr sz="1456" spc="-35"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for</a:t>
            </a:r>
            <a:r>
              <a:rPr sz="1456" spc="-9" dirty="0">
                <a:solidFill>
                  <a:schemeClr val="accent3">
                    <a:lumMod val="75000"/>
                  </a:schemeClr>
                </a:solidFill>
                <a:latin typeface="Calibri"/>
                <a:cs typeface="Calibri"/>
              </a:rPr>
              <a:t> different</a:t>
            </a:r>
            <a:r>
              <a:rPr sz="1456" spc="-31" dirty="0">
                <a:solidFill>
                  <a:schemeClr val="accent3">
                    <a:lumMod val="75000"/>
                  </a:schemeClr>
                </a:solidFill>
                <a:latin typeface="Calibri"/>
                <a:cs typeface="Calibri"/>
              </a:rPr>
              <a:t> </a:t>
            </a:r>
            <a:r>
              <a:rPr sz="1456" spc="-9" dirty="0">
                <a:solidFill>
                  <a:schemeClr val="accent3">
                    <a:lumMod val="75000"/>
                  </a:schemeClr>
                </a:solidFill>
                <a:latin typeface="Calibri"/>
                <a:cs typeface="Calibri"/>
              </a:rPr>
              <a:t>contents.</a:t>
            </a:r>
            <a:endParaRPr sz="1456" dirty="0">
              <a:solidFill>
                <a:schemeClr val="accent3">
                  <a:lumMod val="75000"/>
                </a:schemeClr>
              </a:solidFill>
              <a:latin typeface="Calibri"/>
              <a:cs typeface="Calibri"/>
            </a:endParaRPr>
          </a:p>
        </p:txBody>
      </p:sp>
      <p:sp>
        <p:nvSpPr>
          <p:cNvPr id="4" name="object 4"/>
          <p:cNvSpPr txBox="1"/>
          <p:nvPr/>
        </p:nvSpPr>
        <p:spPr>
          <a:xfrm>
            <a:off x="6795248" y="1660984"/>
            <a:ext cx="3622736" cy="420930"/>
          </a:xfrm>
          <a:prstGeom prst="rect">
            <a:avLst/>
          </a:prstGeom>
        </p:spPr>
        <p:txBody>
          <a:bodyPr vert="horz" wrap="square" lIns="0" tIns="35859" rIns="0" bIns="0" rtlCol="0">
            <a:spAutoFit/>
          </a:bodyPr>
          <a:lstStyle/>
          <a:p>
            <a:pPr marL="11206" marR="4483">
              <a:lnSpc>
                <a:spcPts val="1490"/>
              </a:lnSpc>
              <a:spcBef>
                <a:spcPts val="282"/>
              </a:spcBef>
            </a:pPr>
            <a:r>
              <a:rPr sz="1235" b="1" spc="-4" dirty="0">
                <a:solidFill>
                  <a:schemeClr val="accent3">
                    <a:lumMod val="75000"/>
                  </a:schemeClr>
                </a:solidFill>
                <a:latin typeface="Calibri"/>
                <a:cs typeface="Calibri"/>
              </a:rPr>
              <a:t>Result</a:t>
            </a:r>
            <a:r>
              <a:rPr sz="1235" spc="-4" dirty="0">
                <a:solidFill>
                  <a:schemeClr val="accent3">
                    <a:lumMod val="75000"/>
                  </a:schemeClr>
                </a:solidFill>
                <a:latin typeface="Calibri"/>
                <a:cs typeface="Calibri"/>
              </a:rPr>
              <a:t>: </a:t>
            </a:r>
            <a:r>
              <a:rPr sz="1368" b="1" spc="-4" dirty="0">
                <a:solidFill>
                  <a:schemeClr val="accent3">
                    <a:lumMod val="75000"/>
                  </a:schemeClr>
                </a:solidFill>
                <a:latin typeface="Calibri"/>
                <a:cs typeface="Calibri"/>
              </a:rPr>
              <a:t>Percentage </a:t>
            </a:r>
            <a:r>
              <a:rPr sz="1368" b="1" spc="4" dirty="0">
                <a:solidFill>
                  <a:schemeClr val="accent3">
                    <a:lumMod val="75000"/>
                  </a:schemeClr>
                </a:solidFill>
                <a:latin typeface="Calibri"/>
                <a:cs typeface="Calibri"/>
              </a:rPr>
              <a:t>share </a:t>
            </a:r>
            <a:r>
              <a:rPr sz="1368" b="1" dirty="0">
                <a:solidFill>
                  <a:schemeClr val="accent3">
                    <a:lumMod val="75000"/>
                  </a:schemeClr>
                </a:solidFill>
                <a:latin typeface="Calibri"/>
                <a:cs typeface="Calibri"/>
              </a:rPr>
              <a:t>of </a:t>
            </a:r>
            <a:r>
              <a:rPr sz="1368" b="1" spc="9" dirty="0">
                <a:solidFill>
                  <a:schemeClr val="accent3">
                    <a:lumMod val="75000"/>
                  </a:schemeClr>
                </a:solidFill>
                <a:latin typeface="Calibri"/>
                <a:cs typeface="Calibri"/>
              </a:rPr>
              <a:t>each </a:t>
            </a:r>
            <a:r>
              <a:rPr sz="1368" b="1" dirty="0">
                <a:solidFill>
                  <a:schemeClr val="accent3">
                    <a:lumMod val="75000"/>
                  </a:schemeClr>
                </a:solidFill>
                <a:latin typeface="Calibri"/>
                <a:cs typeface="Calibri"/>
              </a:rPr>
              <a:t>language: </a:t>
            </a:r>
            <a:r>
              <a:rPr sz="1368" spc="4" dirty="0">
                <a:solidFill>
                  <a:schemeClr val="accent3">
                    <a:lumMod val="75000"/>
                  </a:schemeClr>
                </a:solidFill>
                <a:latin typeface="Calibri"/>
                <a:cs typeface="Calibri"/>
              </a:rPr>
              <a:t>Share </a:t>
            </a:r>
            <a:r>
              <a:rPr sz="1368" spc="-300" dirty="0">
                <a:solidFill>
                  <a:schemeClr val="accent3">
                    <a:lumMod val="75000"/>
                  </a:schemeClr>
                </a:solidFill>
                <a:latin typeface="Calibri"/>
                <a:cs typeface="Calibri"/>
              </a:rPr>
              <a:t> </a:t>
            </a:r>
            <a:r>
              <a:rPr sz="1368" spc="4" dirty="0">
                <a:solidFill>
                  <a:schemeClr val="accent3">
                    <a:lumMod val="75000"/>
                  </a:schemeClr>
                </a:solidFill>
                <a:latin typeface="Calibri"/>
                <a:cs typeface="Calibri"/>
              </a:rPr>
              <a:t>of</a:t>
            </a:r>
            <a:r>
              <a:rPr sz="1368" spc="-18" dirty="0">
                <a:solidFill>
                  <a:schemeClr val="accent3">
                    <a:lumMod val="75000"/>
                  </a:schemeClr>
                </a:solidFill>
                <a:latin typeface="Calibri"/>
                <a:cs typeface="Calibri"/>
              </a:rPr>
              <a:t> </a:t>
            </a:r>
            <a:r>
              <a:rPr sz="1368" spc="4" dirty="0">
                <a:solidFill>
                  <a:schemeClr val="accent3">
                    <a:lumMod val="75000"/>
                  </a:schemeClr>
                </a:solidFill>
                <a:latin typeface="Calibri"/>
                <a:cs typeface="Calibri"/>
              </a:rPr>
              <a:t>each</a:t>
            </a:r>
            <a:r>
              <a:rPr sz="1368" dirty="0">
                <a:solidFill>
                  <a:schemeClr val="accent3">
                    <a:lumMod val="75000"/>
                  </a:schemeClr>
                </a:solidFill>
                <a:latin typeface="Calibri"/>
                <a:cs typeface="Calibri"/>
              </a:rPr>
              <a:t> </a:t>
            </a:r>
            <a:r>
              <a:rPr sz="1368" spc="4" dirty="0">
                <a:solidFill>
                  <a:schemeClr val="accent3">
                    <a:lumMod val="75000"/>
                  </a:schemeClr>
                </a:solidFill>
                <a:latin typeface="Calibri"/>
                <a:cs typeface="Calibri"/>
              </a:rPr>
              <a:t>language</a:t>
            </a:r>
            <a:r>
              <a:rPr sz="1368" spc="-18" dirty="0">
                <a:solidFill>
                  <a:schemeClr val="accent3">
                    <a:lumMod val="75000"/>
                  </a:schemeClr>
                </a:solidFill>
                <a:latin typeface="Calibri"/>
                <a:cs typeface="Calibri"/>
              </a:rPr>
              <a:t> </a:t>
            </a:r>
            <a:r>
              <a:rPr sz="1368" spc="-4" dirty="0">
                <a:solidFill>
                  <a:schemeClr val="accent3">
                    <a:lumMod val="75000"/>
                  </a:schemeClr>
                </a:solidFill>
                <a:latin typeface="Calibri"/>
                <a:cs typeface="Calibri"/>
              </a:rPr>
              <a:t>for different</a:t>
            </a:r>
            <a:r>
              <a:rPr sz="1368" spc="-26" dirty="0">
                <a:solidFill>
                  <a:schemeClr val="accent3">
                    <a:lumMod val="75000"/>
                  </a:schemeClr>
                </a:solidFill>
                <a:latin typeface="Calibri"/>
                <a:cs typeface="Calibri"/>
              </a:rPr>
              <a:t> </a:t>
            </a:r>
            <a:r>
              <a:rPr sz="1368" dirty="0">
                <a:solidFill>
                  <a:schemeClr val="accent3">
                    <a:lumMod val="75000"/>
                  </a:schemeClr>
                </a:solidFill>
                <a:latin typeface="Calibri"/>
                <a:cs typeface="Calibri"/>
              </a:rPr>
              <a:t>contents</a:t>
            </a:r>
            <a:r>
              <a:rPr sz="927" dirty="0">
                <a:solidFill>
                  <a:srgbClr val="8391A5"/>
                </a:solidFill>
                <a:latin typeface="Calibri"/>
                <a:cs typeface="Calibri"/>
              </a:rPr>
              <a:t>.</a:t>
            </a:r>
            <a:endParaRPr sz="927" dirty="0">
              <a:latin typeface="Calibri"/>
              <a:cs typeface="Calibri"/>
            </a:endParaRPr>
          </a:p>
        </p:txBody>
      </p:sp>
      <p:pic>
        <p:nvPicPr>
          <p:cNvPr id="5" name="object 5"/>
          <p:cNvPicPr/>
          <p:nvPr/>
        </p:nvPicPr>
        <p:blipFill>
          <a:blip r:embed="rId2" cstate="print"/>
          <a:stretch>
            <a:fillRect/>
          </a:stretch>
        </p:blipFill>
        <p:spPr>
          <a:xfrm>
            <a:off x="2154633" y="3064585"/>
            <a:ext cx="3055171" cy="1034078"/>
          </a:xfrm>
          <a:prstGeom prst="rect">
            <a:avLst/>
          </a:prstGeom>
        </p:spPr>
      </p:pic>
      <p:pic>
        <p:nvPicPr>
          <p:cNvPr id="6" name="object 6"/>
          <p:cNvPicPr/>
          <p:nvPr/>
        </p:nvPicPr>
        <p:blipFill>
          <a:blip r:embed="rId3" cstate="print"/>
          <a:stretch>
            <a:fillRect/>
          </a:stretch>
        </p:blipFill>
        <p:spPr>
          <a:xfrm>
            <a:off x="7622241" y="2900530"/>
            <a:ext cx="1477831" cy="10569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508" y="372409"/>
            <a:ext cx="4340038" cy="504192"/>
          </a:xfrm>
          <a:prstGeom prst="rect">
            <a:avLst/>
          </a:prstGeom>
        </p:spPr>
        <p:txBody>
          <a:bodyPr vert="horz" wrap="square" lIns="0" tIns="15128" rIns="0" bIns="0" rtlCol="0" anchor="t">
            <a:spAutoFit/>
          </a:bodyPr>
          <a:lstStyle/>
          <a:p>
            <a:pPr marL="11206">
              <a:lnSpc>
                <a:spcPct val="100000"/>
              </a:lnSpc>
              <a:spcBef>
                <a:spcPts val="119"/>
              </a:spcBef>
            </a:pPr>
            <a:r>
              <a:rPr spc="18" dirty="0">
                <a:solidFill>
                  <a:schemeClr val="tx2">
                    <a:lumMod val="25000"/>
                  </a:schemeClr>
                </a:solidFill>
              </a:rPr>
              <a:t>#4</a:t>
            </a:r>
            <a:r>
              <a:rPr spc="-13" dirty="0">
                <a:solidFill>
                  <a:schemeClr val="tx2">
                    <a:lumMod val="25000"/>
                  </a:schemeClr>
                </a:solidFill>
              </a:rPr>
              <a:t> </a:t>
            </a:r>
            <a:r>
              <a:rPr spc="-18" dirty="0">
                <a:solidFill>
                  <a:schemeClr val="tx2">
                    <a:lumMod val="25000"/>
                  </a:schemeClr>
                </a:solidFill>
              </a:rPr>
              <a:t>Insights</a:t>
            </a:r>
            <a:r>
              <a:rPr spc="18" dirty="0">
                <a:solidFill>
                  <a:schemeClr val="tx2">
                    <a:lumMod val="25000"/>
                  </a:schemeClr>
                </a:solidFill>
              </a:rPr>
              <a:t> </a:t>
            </a:r>
            <a:r>
              <a:rPr spc="-9" dirty="0">
                <a:solidFill>
                  <a:schemeClr val="tx2">
                    <a:lumMod val="25000"/>
                  </a:schemeClr>
                </a:solidFill>
              </a:rPr>
              <a:t>(case</a:t>
            </a:r>
            <a:r>
              <a:rPr spc="-4" dirty="0">
                <a:solidFill>
                  <a:schemeClr val="tx2">
                    <a:lumMod val="25000"/>
                  </a:schemeClr>
                </a:solidFill>
              </a:rPr>
              <a:t> </a:t>
            </a:r>
            <a:r>
              <a:rPr spc="-22" dirty="0">
                <a:solidFill>
                  <a:schemeClr val="tx2">
                    <a:lumMod val="25000"/>
                  </a:schemeClr>
                </a:solidFill>
              </a:rPr>
              <a:t>study</a:t>
            </a:r>
            <a:r>
              <a:rPr spc="-26" dirty="0">
                <a:solidFill>
                  <a:schemeClr val="tx2">
                    <a:lumMod val="25000"/>
                  </a:schemeClr>
                </a:solidFill>
              </a:rPr>
              <a:t> </a:t>
            </a:r>
            <a:r>
              <a:rPr spc="9" dirty="0">
                <a:solidFill>
                  <a:schemeClr val="tx2">
                    <a:lumMod val="25000"/>
                  </a:schemeClr>
                </a:solidFill>
              </a:rPr>
              <a:t>1):-</a:t>
            </a:r>
          </a:p>
        </p:txBody>
      </p:sp>
      <p:sp>
        <p:nvSpPr>
          <p:cNvPr id="3" name="object 3"/>
          <p:cNvSpPr txBox="1"/>
          <p:nvPr/>
        </p:nvSpPr>
        <p:spPr>
          <a:xfrm>
            <a:off x="2008025" y="1693876"/>
            <a:ext cx="3582521" cy="447143"/>
          </a:xfrm>
          <a:prstGeom prst="rect">
            <a:avLst/>
          </a:prstGeom>
        </p:spPr>
        <p:txBody>
          <a:bodyPr vert="horz" wrap="square" lIns="0" tIns="36419" rIns="0" bIns="0" rtlCol="0">
            <a:spAutoFit/>
          </a:bodyPr>
          <a:lstStyle/>
          <a:p>
            <a:pPr marL="11206" marR="4483">
              <a:lnSpc>
                <a:spcPts val="1579"/>
              </a:lnSpc>
              <a:spcBef>
                <a:spcPts val="287"/>
              </a:spcBef>
            </a:pPr>
            <a:r>
              <a:rPr sz="1456" b="1" spc="-4" dirty="0">
                <a:solidFill>
                  <a:schemeClr val="accent3">
                    <a:lumMod val="75000"/>
                  </a:schemeClr>
                </a:solidFill>
                <a:latin typeface="Calibri"/>
                <a:cs typeface="Calibri"/>
              </a:rPr>
              <a:t>Duplicate</a:t>
            </a:r>
            <a:r>
              <a:rPr sz="1456" b="1" spc="-40" dirty="0">
                <a:solidFill>
                  <a:schemeClr val="accent3">
                    <a:lumMod val="75000"/>
                  </a:schemeClr>
                </a:solidFill>
                <a:latin typeface="Calibri"/>
                <a:cs typeface="Calibri"/>
              </a:rPr>
              <a:t> </a:t>
            </a:r>
            <a:r>
              <a:rPr sz="1456" b="1" spc="-9" dirty="0">
                <a:solidFill>
                  <a:schemeClr val="accent3">
                    <a:lumMod val="75000"/>
                  </a:schemeClr>
                </a:solidFill>
                <a:latin typeface="Calibri"/>
                <a:cs typeface="Calibri"/>
              </a:rPr>
              <a:t>rows:</a:t>
            </a:r>
            <a:r>
              <a:rPr sz="1456" b="1" spc="-18"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Rows</a:t>
            </a:r>
            <a:r>
              <a:rPr sz="1456" spc="-22"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that</a:t>
            </a:r>
            <a:r>
              <a:rPr sz="1456" spc="-22"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have</a:t>
            </a:r>
            <a:r>
              <a:rPr sz="1456" spc="-31"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the</a:t>
            </a:r>
            <a:r>
              <a:rPr sz="1456" spc="-9"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same</a:t>
            </a:r>
            <a:r>
              <a:rPr sz="1456" spc="-13"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value </a:t>
            </a:r>
            <a:r>
              <a:rPr sz="1456" spc="-313"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present</a:t>
            </a:r>
            <a:r>
              <a:rPr sz="1456" spc="-35"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in</a:t>
            </a:r>
            <a:r>
              <a:rPr sz="1456" spc="-4"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them.</a:t>
            </a:r>
          </a:p>
        </p:txBody>
      </p:sp>
      <p:sp>
        <p:nvSpPr>
          <p:cNvPr id="4" name="object 4"/>
          <p:cNvSpPr txBox="1"/>
          <p:nvPr/>
        </p:nvSpPr>
        <p:spPr>
          <a:xfrm>
            <a:off x="6499412" y="1693876"/>
            <a:ext cx="2963956" cy="279526"/>
          </a:xfrm>
          <a:prstGeom prst="rect">
            <a:avLst/>
          </a:prstGeom>
        </p:spPr>
        <p:txBody>
          <a:bodyPr vert="horz" wrap="square" lIns="0" tIns="14568" rIns="0" bIns="0" rtlCol="0">
            <a:spAutoFit/>
          </a:bodyPr>
          <a:lstStyle/>
          <a:p>
            <a:pPr marL="11206">
              <a:spcBef>
                <a:spcPts val="115"/>
              </a:spcBef>
            </a:pPr>
            <a:r>
              <a:rPr sz="1721" b="1" spc="4" dirty="0">
                <a:solidFill>
                  <a:schemeClr val="accent3">
                    <a:lumMod val="75000"/>
                  </a:schemeClr>
                </a:solidFill>
                <a:latin typeface="Calibri"/>
                <a:cs typeface="Calibri"/>
              </a:rPr>
              <a:t>Result</a:t>
            </a:r>
            <a:r>
              <a:rPr sz="1721" spc="4" dirty="0">
                <a:solidFill>
                  <a:schemeClr val="accent3">
                    <a:lumMod val="75000"/>
                  </a:schemeClr>
                </a:solidFill>
                <a:latin typeface="Calibri"/>
                <a:cs typeface="Calibri"/>
              </a:rPr>
              <a:t>:</a:t>
            </a:r>
            <a:r>
              <a:rPr sz="1721" spc="-31"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duplicates</a:t>
            </a:r>
            <a:r>
              <a:rPr sz="1721" spc="-18"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from</a:t>
            </a:r>
            <a:r>
              <a:rPr sz="1721" spc="-13" dirty="0">
                <a:solidFill>
                  <a:schemeClr val="accent3">
                    <a:lumMod val="75000"/>
                  </a:schemeClr>
                </a:solidFill>
                <a:latin typeface="Calibri"/>
                <a:cs typeface="Calibri"/>
              </a:rPr>
              <a:t> </a:t>
            </a:r>
            <a:r>
              <a:rPr sz="1721" spc="9" dirty="0">
                <a:solidFill>
                  <a:schemeClr val="accent3">
                    <a:lumMod val="75000"/>
                  </a:schemeClr>
                </a:solidFill>
                <a:latin typeface="Calibri"/>
                <a:cs typeface="Calibri"/>
              </a:rPr>
              <a:t>the</a:t>
            </a:r>
            <a:r>
              <a:rPr sz="1721" spc="-13" dirty="0">
                <a:solidFill>
                  <a:schemeClr val="accent3">
                    <a:lumMod val="75000"/>
                  </a:schemeClr>
                </a:solidFill>
                <a:latin typeface="Calibri"/>
                <a:cs typeface="Calibri"/>
              </a:rPr>
              <a:t> </a:t>
            </a:r>
            <a:r>
              <a:rPr sz="1721" spc="4" dirty="0">
                <a:solidFill>
                  <a:schemeClr val="accent3">
                    <a:lumMod val="75000"/>
                  </a:schemeClr>
                </a:solidFill>
                <a:latin typeface="Calibri"/>
                <a:cs typeface="Calibri"/>
              </a:rPr>
              <a:t>table</a:t>
            </a:r>
            <a:endParaRPr sz="1721"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1916025" y="3124424"/>
            <a:ext cx="3766520" cy="609152"/>
          </a:xfrm>
          <a:prstGeom prst="rect">
            <a:avLst/>
          </a:prstGeom>
        </p:spPr>
      </p:pic>
      <p:pic>
        <p:nvPicPr>
          <p:cNvPr id="6" name="object 6"/>
          <p:cNvPicPr/>
          <p:nvPr/>
        </p:nvPicPr>
        <p:blipFill>
          <a:blip r:embed="rId3" cstate="print"/>
          <a:stretch>
            <a:fillRect/>
          </a:stretch>
        </p:blipFill>
        <p:spPr>
          <a:xfrm>
            <a:off x="6589059" y="3124424"/>
            <a:ext cx="3095513" cy="6965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941" y="164998"/>
            <a:ext cx="4778188" cy="504192"/>
          </a:xfrm>
          <a:prstGeom prst="rect">
            <a:avLst/>
          </a:prstGeom>
        </p:spPr>
        <p:txBody>
          <a:bodyPr vert="horz" wrap="square" lIns="0" tIns="15128" rIns="0" bIns="0" rtlCol="0" anchor="t">
            <a:spAutoFit/>
          </a:bodyPr>
          <a:lstStyle/>
          <a:p>
            <a:pPr marL="11206">
              <a:lnSpc>
                <a:spcPct val="100000"/>
              </a:lnSpc>
              <a:spcBef>
                <a:spcPts val="119"/>
              </a:spcBef>
            </a:pPr>
            <a:r>
              <a:rPr spc="13" dirty="0">
                <a:solidFill>
                  <a:schemeClr val="tx2">
                    <a:lumMod val="25000"/>
                  </a:schemeClr>
                </a:solidFill>
              </a:rPr>
              <a:t>#</a:t>
            </a:r>
            <a:r>
              <a:rPr spc="-18" dirty="0">
                <a:solidFill>
                  <a:schemeClr val="tx2">
                    <a:lumMod val="25000"/>
                  </a:schemeClr>
                </a:solidFill>
              </a:rPr>
              <a:t> </a:t>
            </a:r>
            <a:r>
              <a:rPr spc="13" dirty="0">
                <a:solidFill>
                  <a:schemeClr val="tx2">
                    <a:lumMod val="25000"/>
                  </a:schemeClr>
                </a:solidFill>
              </a:rPr>
              <a:t>5</a:t>
            </a:r>
            <a:r>
              <a:rPr spc="22" dirty="0">
                <a:solidFill>
                  <a:schemeClr val="tx2">
                    <a:lumMod val="25000"/>
                  </a:schemeClr>
                </a:solidFill>
              </a:rPr>
              <a:t> </a:t>
            </a:r>
            <a:r>
              <a:rPr spc="-18" dirty="0">
                <a:solidFill>
                  <a:schemeClr val="tx2">
                    <a:lumMod val="25000"/>
                  </a:schemeClr>
                </a:solidFill>
              </a:rPr>
              <a:t>Insights</a:t>
            </a:r>
            <a:r>
              <a:rPr spc="-9" dirty="0">
                <a:solidFill>
                  <a:schemeClr val="tx2">
                    <a:lumMod val="25000"/>
                  </a:schemeClr>
                </a:solidFill>
              </a:rPr>
              <a:t> </a:t>
            </a:r>
            <a:r>
              <a:rPr spc="-4" dirty="0">
                <a:solidFill>
                  <a:schemeClr val="tx2">
                    <a:lumMod val="25000"/>
                  </a:schemeClr>
                </a:solidFill>
              </a:rPr>
              <a:t>(case</a:t>
            </a:r>
            <a:r>
              <a:rPr spc="-31" dirty="0">
                <a:solidFill>
                  <a:schemeClr val="tx2">
                    <a:lumMod val="25000"/>
                  </a:schemeClr>
                </a:solidFill>
              </a:rPr>
              <a:t> </a:t>
            </a:r>
            <a:r>
              <a:rPr spc="-18" dirty="0">
                <a:solidFill>
                  <a:schemeClr val="tx2">
                    <a:lumMod val="25000"/>
                  </a:schemeClr>
                </a:solidFill>
              </a:rPr>
              <a:t>study</a:t>
            </a:r>
            <a:r>
              <a:rPr spc="9" dirty="0">
                <a:solidFill>
                  <a:schemeClr val="tx2">
                    <a:lumMod val="25000"/>
                  </a:schemeClr>
                </a:solidFill>
              </a:rPr>
              <a:t> 2)</a:t>
            </a:r>
            <a:r>
              <a:rPr spc="-13" dirty="0">
                <a:solidFill>
                  <a:schemeClr val="tx2">
                    <a:lumMod val="25000"/>
                  </a:schemeClr>
                </a:solidFill>
              </a:rPr>
              <a:t> </a:t>
            </a:r>
            <a:r>
              <a:rPr spc="9" dirty="0">
                <a:solidFill>
                  <a:schemeClr val="tx2">
                    <a:lumMod val="25000"/>
                  </a:schemeClr>
                </a:solidFill>
              </a:rPr>
              <a:t>:-</a:t>
            </a:r>
          </a:p>
        </p:txBody>
      </p:sp>
      <p:sp>
        <p:nvSpPr>
          <p:cNvPr id="3" name="object 3"/>
          <p:cNvSpPr txBox="1"/>
          <p:nvPr/>
        </p:nvSpPr>
        <p:spPr>
          <a:xfrm>
            <a:off x="2290450" y="1413287"/>
            <a:ext cx="6903383" cy="613508"/>
          </a:xfrm>
          <a:prstGeom prst="rect">
            <a:avLst/>
          </a:prstGeom>
        </p:spPr>
        <p:txBody>
          <a:bodyPr vert="horz" wrap="square" lIns="0" tIns="12326" rIns="0" bIns="0" rtlCol="0">
            <a:spAutoFit/>
          </a:bodyPr>
          <a:lstStyle/>
          <a:p>
            <a:pPr marL="11206">
              <a:lnSpc>
                <a:spcPts val="1623"/>
              </a:lnSpc>
              <a:spcBef>
                <a:spcPts val="97"/>
              </a:spcBef>
            </a:pPr>
            <a:r>
              <a:rPr sz="1588" b="1" spc="4" dirty="0">
                <a:solidFill>
                  <a:schemeClr val="accent3">
                    <a:lumMod val="75000"/>
                  </a:schemeClr>
                </a:solidFill>
                <a:latin typeface="Calibri"/>
                <a:cs typeface="Calibri"/>
              </a:rPr>
              <a:t>User</a:t>
            </a:r>
            <a:r>
              <a:rPr sz="1588" b="1" dirty="0">
                <a:solidFill>
                  <a:schemeClr val="accent3">
                    <a:lumMod val="75000"/>
                  </a:schemeClr>
                </a:solidFill>
                <a:latin typeface="Calibri"/>
                <a:cs typeface="Calibri"/>
              </a:rPr>
              <a:t> </a:t>
            </a:r>
            <a:r>
              <a:rPr sz="1588" b="1" spc="-4" dirty="0">
                <a:solidFill>
                  <a:schemeClr val="accent3">
                    <a:lumMod val="75000"/>
                  </a:schemeClr>
                </a:solidFill>
                <a:latin typeface="Calibri"/>
                <a:cs typeface="Calibri"/>
              </a:rPr>
              <a:t>Engagement:</a:t>
            </a:r>
            <a:r>
              <a:rPr sz="1588" b="1" dirty="0">
                <a:solidFill>
                  <a:schemeClr val="accent3">
                    <a:lumMod val="75000"/>
                  </a:schemeClr>
                </a:solidFill>
                <a:latin typeface="Calibri"/>
                <a:cs typeface="Calibri"/>
              </a:rPr>
              <a:t> </a:t>
            </a:r>
            <a:r>
              <a:rPr sz="1588" spc="-66" dirty="0">
                <a:solidFill>
                  <a:schemeClr val="accent3">
                    <a:lumMod val="75000"/>
                  </a:schemeClr>
                </a:solidFill>
                <a:latin typeface="Calibri"/>
                <a:cs typeface="Calibri"/>
              </a:rPr>
              <a:t>To</a:t>
            </a:r>
            <a:r>
              <a:rPr sz="1588" spc="-4"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measure the</a:t>
            </a:r>
          </a:p>
          <a:p>
            <a:pPr marL="11206" marR="4483">
              <a:lnSpc>
                <a:spcPct val="70600"/>
              </a:lnSpc>
              <a:spcBef>
                <a:spcPts val="278"/>
              </a:spcBef>
              <a:tabLst>
                <a:tab pos="3890330" algn="l"/>
              </a:tabLst>
            </a:pPr>
            <a:r>
              <a:rPr sz="1588" dirty="0">
                <a:solidFill>
                  <a:schemeClr val="accent3">
                    <a:lumMod val="75000"/>
                  </a:schemeClr>
                </a:solidFill>
                <a:latin typeface="Calibri"/>
                <a:cs typeface="Calibri"/>
              </a:rPr>
              <a:t>activeness</a:t>
            </a:r>
            <a:r>
              <a:rPr sz="1588" spc="9" dirty="0">
                <a:solidFill>
                  <a:schemeClr val="accent3">
                    <a:lumMod val="75000"/>
                  </a:schemeClr>
                </a:solidFill>
                <a:latin typeface="Calibri"/>
                <a:cs typeface="Calibri"/>
              </a:rPr>
              <a:t> </a:t>
            </a:r>
            <a:r>
              <a:rPr sz="1588" spc="4" dirty="0">
                <a:solidFill>
                  <a:schemeClr val="accent3">
                    <a:lumMod val="75000"/>
                  </a:schemeClr>
                </a:solidFill>
                <a:latin typeface="Calibri"/>
                <a:cs typeface="Calibri"/>
              </a:rPr>
              <a:t>of a</a:t>
            </a:r>
            <a:r>
              <a:rPr sz="1588" spc="18" dirty="0">
                <a:solidFill>
                  <a:schemeClr val="accent3">
                    <a:lumMod val="75000"/>
                  </a:schemeClr>
                </a:solidFill>
                <a:latin typeface="Calibri"/>
                <a:cs typeface="Calibri"/>
              </a:rPr>
              <a:t> </a:t>
            </a:r>
            <a:r>
              <a:rPr sz="1588" spc="-31" dirty="0">
                <a:solidFill>
                  <a:schemeClr val="accent3">
                    <a:lumMod val="75000"/>
                  </a:schemeClr>
                </a:solidFill>
                <a:latin typeface="Calibri"/>
                <a:cs typeface="Calibri"/>
              </a:rPr>
              <a:t>user.</a:t>
            </a:r>
            <a:r>
              <a:rPr sz="1588" spc="9"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Measuring</a:t>
            </a:r>
            <a:r>
              <a:rPr sz="1588" spc="13"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if</a:t>
            </a:r>
            <a:r>
              <a:rPr sz="1588" spc="4"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the</a:t>
            </a:r>
            <a:r>
              <a:rPr sz="1588" spc="18"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user	</a:t>
            </a:r>
            <a:r>
              <a:rPr sz="2382" b="1" spc="-6" baseline="1543" dirty="0">
                <a:solidFill>
                  <a:schemeClr val="accent3">
                    <a:lumMod val="75000"/>
                  </a:schemeClr>
                </a:solidFill>
                <a:latin typeface="Calibri"/>
                <a:cs typeface="Calibri"/>
              </a:rPr>
              <a:t>Result</a:t>
            </a:r>
            <a:r>
              <a:rPr sz="2382" spc="-6" baseline="1543" dirty="0">
                <a:solidFill>
                  <a:schemeClr val="accent3">
                    <a:lumMod val="75000"/>
                  </a:schemeClr>
                </a:solidFill>
                <a:latin typeface="Calibri"/>
                <a:cs typeface="Calibri"/>
              </a:rPr>
              <a:t>: </a:t>
            </a:r>
            <a:r>
              <a:rPr sz="2382" baseline="1543" dirty="0">
                <a:solidFill>
                  <a:schemeClr val="accent3">
                    <a:lumMod val="75000"/>
                  </a:schemeClr>
                </a:solidFill>
                <a:latin typeface="Calibri"/>
                <a:cs typeface="Calibri"/>
              </a:rPr>
              <a:t>the weekly user </a:t>
            </a:r>
            <a:r>
              <a:rPr sz="2382" spc="-6" baseline="1543" dirty="0">
                <a:solidFill>
                  <a:schemeClr val="accent3">
                    <a:lumMod val="75000"/>
                  </a:schemeClr>
                </a:solidFill>
                <a:latin typeface="Calibri"/>
                <a:cs typeface="Calibri"/>
              </a:rPr>
              <a:t>engagement </a:t>
            </a:r>
            <a:r>
              <a:rPr sz="2382" spc="-522" baseline="1543"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finds</a:t>
            </a:r>
            <a:r>
              <a:rPr sz="1588" spc="22"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quality</a:t>
            </a:r>
            <a:r>
              <a:rPr sz="1588" spc="-13" dirty="0">
                <a:solidFill>
                  <a:schemeClr val="accent3">
                    <a:lumMod val="75000"/>
                  </a:schemeClr>
                </a:solidFill>
                <a:latin typeface="Calibri"/>
                <a:cs typeface="Calibri"/>
              </a:rPr>
              <a:t> </a:t>
            </a:r>
            <a:r>
              <a:rPr sz="1588" dirty="0">
                <a:solidFill>
                  <a:schemeClr val="accent3">
                    <a:lumMod val="75000"/>
                  </a:schemeClr>
                </a:solidFill>
                <a:latin typeface="Calibri"/>
                <a:cs typeface="Calibri"/>
              </a:rPr>
              <a:t>in </a:t>
            </a:r>
            <a:r>
              <a:rPr sz="1588" spc="4" dirty="0">
                <a:solidFill>
                  <a:schemeClr val="accent3">
                    <a:lumMod val="75000"/>
                  </a:schemeClr>
                </a:solidFill>
                <a:latin typeface="Calibri"/>
                <a:cs typeface="Calibri"/>
              </a:rPr>
              <a:t>a</a:t>
            </a:r>
            <a:r>
              <a:rPr sz="1588" spc="9" dirty="0">
                <a:solidFill>
                  <a:schemeClr val="accent3">
                    <a:lumMod val="75000"/>
                  </a:schemeClr>
                </a:solidFill>
                <a:latin typeface="Calibri"/>
                <a:cs typeface="Calibri"/>
              </a:rPr>
              <a:t> </a:t>
            </a:r>
            <a:r>
              <a:rPr sz="1588" spc="-4" dirty="0">
                <a:solidFill>
                  <a:schemeClr val="accent3">
                    <a:lumMod val="75000"/>
                  </a:schemeClr>
                </a:solidFill>
                <a:latin typeface="Calibri"/>
                <a:cs typeface="Calibri"/>
              </a:rPr>
              <a:t>product/service.</a:t>
            </a:r>
            <a:endParaRPr sz="1588" dirty="0">
              <a:solidFill>
                <a:schemeClr val="accent3">
                  <a:lumMod val="75000"/>
                </a:schemeClr>
              </a:solidFill>
              <a:latin typeface="Calibri"/>
              <a:cs typeface="Calibri"/>
            </a:endParaRPr>
          </a:p>
        </p:txBody>
      </p:sp>
      <p:pic>
        <p:nvPicPr>
          <p:cNvPr id="4" name="object 4"/>
          <p:cNvPicPr/>
          <p:nvPr/>
        </p:nvPicPr>
        <p:blipFill>
          <a:blip r:embed="rId2" cstate="print"/>
          <a:stretch>
            <a:fillRect/>
          </a:stretch>
        </p:blipFill>
        <p:spPr>
          <a:xfrm>
            <a:off x="2619487" y="3010797"/>
            <a:ext cx="2482326" cy="836406"/>
          </a:xfrm>
          <a:prstGeom prst="rect">
            <a:avLst/>
          </a:prstGeom>
        </p:spPr>
      </p:pic>
      <p:pic>
        <p:nvPicPr>
          <p:cNvPr id="5" name="object 5"/>
          <p:cNvPicPr/>
          <p:nvPr/>
        </p:nvPicPr>
        <p:blipFill>
          <a:blip r:embed="rId3" cstate="print"/>
          <a:stretch>
            <a:fillRect/>
          </a:stretch>
        </p:blipFill>
        <p:spPr>
          <a:xfrm>
            <a:off x="7215690" y="2501153"/>
            <a:ext cx="1609613" cy="2692100"/>
          </a:xfrm>
          <a:prstGeom prst="rect">
            <a:avLst/>
          </a:prstGeom>
        </p:spPr>
      </p:pic>
    </p:spTree>
    <p:extLst>
      <p:ext uri="{BB962C8B-B14F-4D97-AF65-F5344CB8AC3E}">
        <p14:creationId xmlns:p14="http://schemas.microsoft.com/office/powerpoint/2010/main" val="158026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264" y="220009"/>
            <a:ext cx="4429685" cy="504192"/>
          </a:xfrm>
          <a:prstGeom prst="rect">
            <a:avLst/>
          </a:prstGeom>
        </p:spPr>
        <p:txBody>
          <a:bodyPr vert="horz" wrap="square" lIns="0" tIns="15128" rIns="0" bIns="0" rtlCol="0" anchor="t">
            <a:spAutoFit/>
          </a:bodyPr>
          <a:lstStyle/>
          <a:p>
            <a:pPr marL="11206">
              <a:lnSpc>
                <a:spcPct val="100000"/>
              </a:lnSpc>
              <a:spcBef>
                <a:spcPts val="119"/>
              </a:spcBef>
            </a:pPr>
            <a:r>
              <a:rPr spc="18" dirty="0">
                <a:solidFill>
                  <a:schemeClr val="accent2">
                    <a:lumMod val="50000"/>
                  </a:schemeClr>
                </a:solidFill>
              </a:rPr>
              <a:t>#6</a:t>
            </a:r>
            <a:r>
              <a:rPr spc="-13" dirty="0">
                <a:solidFill>
                  <a:schemeClr val="accent2">
                    <a:lumMod val="50000"/>
                  </a:schemeClr>
                </a:solidFill>
              </a:rPr>
              <a:t> </a:t>
            </a:r>
            <a:r>
              <a:rPr spc="-18" dirty="0">
                <a:solidFill>
                  <a:schemeClr val="accent2">
                    <a:lumMod val="50000"/>
                  </a:schemeClr>
                </a:solidFill>
              </a:rPr>
              <a:t>Insights</a:t>
            </a:r>
            <a:r>
              <a:rPr spc="18" dirty="0">
                <a:solidFill>
                  <a:schemeClr val="accent2">
                    <a:lumMod val="50000"/>
                  </a:schemeClr>
                </a:solidFill>
              </a:rPr>
              <a:t> </a:t>
            </a:r>
            <a:r>
              <a:rPr spc="-9" dirty="0">
                <a:solidFill>
                  <a:schemeClr val="accent2">
                    <a:lumMod val="50000"/>
                  </a:schemeClr>
                </a:solidFill>
              </a:rPr>
              <a:t>(case</a:t>
            </a:r>
            <a:r>
              <a:rPr dirty="0">
                <a:solidFill>
                  <a:schemeClr val="accent2">
                    <a:lumMod val="50000"/>
                  </a:schemeClr>
                </a:solidFill>
              </a:rPr>
              <a:t> </a:t>
            </a:r>
            <a:r>
              <a:rPr spc="-22" dirty="0">
                <a:solidFill>
                  <a:schemeClr val="accent2">
                    <a:lumMod val="50000"/>
                  </a:schemeClr>
                </a:solidFill>
              </a:rPr>
              <a:t>study</a:t>
            </a:r>
            <a:r>
              <a:rPr spc="-26" dirty="0">
                <a:solidFill>
                  <a:schemeClr val="accent2">
                    <a:lumMod val="50000"/>
                  </a:schemeClr>
                </a:solidFill>
              </a:rPr>
              <a:t> </a:t>
            </a:r>
            <a:r>
              <a:rPr spc="9" dirty="0">
                <a:solidFill>
                  <a:schemeClr val="accent2">
                    <a:lumMod val="50000"/>
                  </a:schemeClr>
                </a:solidFill>
              </a:rPr>
              <a:t>2)</a:t>
            </a:r>
            <a:r>
              <a:rPr spc="-13" dirty="0">
                <a:solidFill>
                  <a:schemeClr val="accent2">
                    <a:lumMod val="50000"/>
                  </a:schemeClr>
                </a:solidFill>
              </a:rPr>
              <a:t> </a:t>
            </a:r>
            <a:r>
              <a:rPr spc="9" dirty="0">
                <a:solidFill>
                  <a:schemeClr val="accent2">
                    <a:lumMod val="50000"/>
                  </a:schemeClr>
                </a:solidFill>
              </a:rPr>
              <a:t>:-</a:t>
            </a:r>
          </a:p>
        </p:txBody>
      </p:sp>
      <p:sp>
        <p:nvSpPr>
          <p:cNvPr id="3" name="object 3"/>
          <p:cNvSpPr txBox="1"/>
          <p:nvPr/>
        </p:nvSpPr>
        <p:spPr>
          <a:xfrm>
            <a:off x="1931851" y="1463708"/>
            <a:ext cx="3355601" cy="447143"/>
          </a:xfrm>
          <a:prstGeom prst="rect">
            <a:avLst/>
          </a:prstGeom>
        </p:spPr>
        <p:txBody>
          <a:bodyPr vert="horz" wrap="square" lIns="0" tIns="36419" rIns="0" bIns="0" rtlCol="0">
            <a:spAutoFit/>
          </a:bodyPr>
          <a:lstStyle/>
          <a:p>
            <a:pPr marL="11206" marR="4483">
              <a:lnSpc>
                <a:spcPts val="1579"/>
              </a:lnSpc>
              <a:spcBef>
                <a:spcPts val="287"/>
              </a:spcBef>
            </a:pPr>
            <a:r>
              <a:rPr sz="1456" b="1" spc="-4" dirty="0">
                <a:solidFill>
                  <a:schemeClr val="accent3">
                    <a:lumMod val="75000"/>
                  </a:schemeClr>
                </a:solidFill>
                <a:latin typeface="Calibri"/>
                <a:cs typeface="Calibri"/>
              </a:rPr>
              <a:t>User Growth:</a:t>
            </a:r>
            <a:r>
              <a:rPr sz="1456" b="1" spc="-31"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Amount</a:t>
            </a:r>
            <a:r>
              <a:rPr sz="1456" spc="-31"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of</a:t>
            </a:r>
            <a:r>
              <a:rPr sz="1456" spc="-18"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users</a:t>
            </a:r>
            <a:r>
              <a:rPr sz="1456" spc="-13"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growing</a:t>
            </a:r>
            <a:r>
              <a:rPr sz="1456" spc="-49"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over </a:t>
            </a:r>
            <a:r>
              <a:rPr sz="1456" spc="-318"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time</a:t>
            </a:r>
            <a:r>
              <a:rPr sz="1456" spc="4"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for</a:t>
            </a:r>
            <a:r>
              <a:rPr sz="1456" spc="-22"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a</a:t>
            </a:r>
            <a:r>
              <a:rPr sz="1456" spc="4"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product.</a:t>
            </a:r>
            <a:endParaRPr sz="1456" dirty="0">
              <a:solidFill>
                <a:schemeClr val="accent3">
                  <a:lumMod val="75000"/>
                </a:schemeClr>
              </a:solidFill>
              <a:latin typeface="Calibri"/>
              <a:cs typeface="Calibri"/>
            </a:endParaRPr>
          </a:p>
        </p:txBody>
      </p:sp>
      <p:sp>
        <p:nvSpPr>
          <p:cNvPr id="4" name="object 4"/>
          <p:cNvSpPr txBox="1"/>
          <p:nvPr/>
        </p:nvSpPr>
        <p:spPr>
          <a:xfrm>
            <a:off x="6287431" y="1463708"/>
            <a:ext cx="2974040" cy="235917"/>
          </a:xfrm>
          <a:prstGeom prst="rect">
            <a:avLst/>
          </a:prstGeom>
        </p:spPr>
        <p:txBody>
          <a:bodyPr vert="horz" wrap="square" lIns="0" tIns="11766" rIns="0" bIns="0" rtlCol="0">
            <a:spAutoFit/>
          </a:bodyPr>
          <a:lstStyle/>
          <a:p>
            <a:pPr marL="11206">
              <a:spcBef>
                <a:spcPts val="93"/>
              </a:spcBef>
            </a:pPr>
            <a:r>
              <a:rPr sz="1456" b="1" spc="-4" dirty="0">
                <a:solidFill>
                  <a:schemeClr val="accent3">
                    <a:lumMod val="75000"/>
                  </a:schemeClr>
                </a:solidFill>
                <a:latin typeface="Calibri"/>
                <a:cs typeface="Calibri"/>
              </a:rPr>
              <a:t>Result</a:t>
            </a:r>
            <a:r>
              <a:rPr sz="1456" spc="-4" dirty="0">
                <a:solidFill>
                  <a:schemeClr val="accent3">
                    <a:lumMod val="75000"/>
                  </a:schemeClr>
                </a:solidFill>
                <a:latin typeface="Calibri"/>
                <a:cs typeface="Calibri"/>
              </a:rPr>
              <a:t>:</a:t>
            </a:r>
            <a:r>
              <a:rPr sz="1456" spc="-26"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the</a:t>
            </a:r>
            <a:r>
              <a:rPr sz="1456" spc="4" dirty="0">
                <a:solidFill>
                  <a:schemeClr val="accent3">
                    <a:lumMod val="75000"/>
                  </a:schemeClr>
                </a:solidFill>
                <a:latin typeface="Calibri"/>
                <a:cs typeface="Calibri"/>
              </a:rPr>
              <a:t> </a:t>
            </a:r>
            <a:r>
              <a:rPr sz="1456" dirty="0">
                <a:solidFill>
                  <a:schemeClr val="accent3">
                    <a:lumMod val="75000"/>
                  </a:schemeClr>
                </a:solidFill>
                <a:latin typeface="Calibri"/>
                <a:cs typeface="Calibri"/>
              </a:rPr>
              <a:t>user</a:t>
            </a:r>
            <a:r>
              <a:rPr sz="1456" spc="-26"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growth</a:t>
            </a:r>
            <a:r>
              <a:rPr sz="1456" spc="-22" dirty="0">
                <a:solidFill>
                  <a:schemeClr val="accent3">
                    <a:lumMod val="75000"/>
                  </a:schemeClr>
                </a:solidFill>
                <a:latin typeface="Calibri"/>
                <a:cs typeface="Calibri"/>
              </a:rPr>
              <a:t> </a:t>
            </a:r>
            <a:r>
              <a:rPr sz="1456" spc="-13" dirty="0">
                <a:solidFill>
                  <a:schemeClr val="accent3">
                    <a:lumMod val="75000"/>
                  </a:schemeClr>
                </a:solidFill>
                <a:latin typeface="Calibri"/>
                <a:cs typeface="Calibri"/>
              </a:rPr>
              <a:t>for</a:t>
            </a:r>
            <a:r>
              <a:rPr sz="1456" spc="-26"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the</a:t>
            </a:r>
            <a:r>
              <a:rPr sz="1456" spc="-22" dirty="0">
                <a:solidFill>
                  <a:schemeClr val="accent3">
                    <a:lumMod val="75000"/>
                  </a:schemeClr>
                </a:solidFill>
                <a:latin typeface="Calibri"/>
                <a:cs typeface="Calibri"/>
              </a:rPr>
              <a:t> </a:t>
            </a:r>
            <a:r>
              <a:rPr sz="1456" spc="-4" dirty="0">
                <a:solidFill>
                  <a:schemeClr val="accent3">
                    <a:lumMod val="75000"/>
                  </a:schemeClr>
                </a:solidFill>
                <a:latin typeface="Calibri"/>
                <a:cs typeface="Calibri"/>
              </a:rPr>
              <a:t>product</a:t>
            </a:r>
            <a:endParaRPr sz="1456" dirty="0">
              <a:solidFill>
                <a:schemeClr val="accent3">
                  <a:lumMod val="75000"/>
                </a:schemeClr>
              </a:solidFill>
              <a:latin typeface="Calibri"/>
              <a:cs typeface="Calibri"/>
            </a:endParaRPr>
          </a:p>
        </p:txBody>
      </p:sp>
      <p:pic>
        <p:nvPicPr>
          <p:cNvPr id="5" name="object 5"/>
          <p:cNvPicPr/>
          <p:nvPr/>
        </p:nvPicPr>
        <p:blipFill>
          <a:blip r:embed="rId2" cstate="print"/>
          <a:stretch>
            <a:fillRect/>
          </a:stretch>
        </p:blipFill>
        <p:spPr>
          <a:xfrm>
            <a:off x="2260240" y="2876998"/>
            <a:ext cx="2698824" cy="1104003"/>
          </a:xfrm>
          <a:prstGeom prst="rect">
            <a:avLst/>
          </a:prstGeom>
        </p:spPr>
      </p:pic>
      <p:pic>
        <p:nvPicPr>
          <p:cNvPr id="6" name="object 6"/>
          <p:cNvPicPr/>
          <p:nvPr/>
        </p:nvPicPr>
        <p:blipFill>
          <a:blip r:embed="rId3" cstate="print"/>
          <a:stretch>
            <a:fillRect/>
          </a:stretch>
        </p:blipFill>
        <p:spPr>
          <a:xfrm>
            <a:off x="7129630" y="2781300"/>
            <a:ext cx="1727946" cy="218649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46</TotalTime>
  <Words>525</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Operation Analytics And  Investigating Metric Spike </vt:lpstr>
      <vt:lpstr>Project Description:-</vt:lpstr>
      <vt:lpstr>Technology Used:</vt:lpstr>
      <vt:lpstr>#1 Insights (case study 1):-</vt:lpstr>
      <vt:lpstr>#2 Insights (case study 1):-</vt:lpstr>
      <vt:lpstr>#3 Insights (case study 1) :-</vt:lpstr>
      <vt:lpstr>#4 Insights (case study 1):-</vt:lpstr>
      <vt:lpstr># 5 Insights (case study 2) :-</vt:lpstr>
      <vt:lpstr>#6 Insights (case study 2) :-</vt:lpstr>
      <vt:lpstr>#7 Insights (case study 2) :-</vt:lpstr>
      <vt:lpstr>#8 Insights (case study 2) :-</vt:lpstr>
      <vt:lpstr># 9 Insights (case study 2)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dc:creator>Archana Nigam</dc:creator>
  <cp:lastModifiedBy>Archana Nigam</cp:lastModifiedBy>
  <cp:revision>1</cp:revision>
  <dcterms:created xsi:type="dcterms:W3CDTF">2023-07-17T12:54:46Z</dcterms:created>
  <dcterms:modified xsi:type="dcterms:W3CDTF">2023-07-17T13:41:29Z</dcterms:modified>
</cp:coreProperties>
</file>