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Old Standard TT" panose="020B0604020202020204" charset="0"/>
      <p:regular r:id="rId13"/>
      <p:bold r:id="rId14"/>
      <p: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35" autoAdjust="0"/>
  </p:normalViewPr>
  <p:slideViewPr>
    <p:cSldViewPr snapToGrid="0">
      <p:cViewPr varScale="1">
        <p:scale>
          <a:sx n="112" d="100"/>
          <a:sy n="112" d="100"/>
        </p:scale>
        <p:origin x="774" y="10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5118279d51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5118279d5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6f90357f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6f90357f_0_1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90357f_0_1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90357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6f90357f_0_2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6f9035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c6f90357f_0_3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c6f90357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6f90357f_0_3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c6f90357f_0_4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c6f90357f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c6f90357f_0_4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c6f9035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443200" y="2386400"/>
            <a:ext cx="8118600" cy="682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Data Analytics process: </a:t>
            </a:r>
            <a:r>
              <a:rPr lang="en" sz="2400" b="1" dirty="0">
                <a:solidFill>
                  <a:srgbClr val="6AA84F"/>
                </a:solidFill>
              </a:rPr>
              <a:t>Real Estate market analysis</a:t>
            </a:r>
            <a:endParaRPr sz="2400" b="1" dirty="0">
              <a:solidFill>
                <a:srgbClr val="6AA84F"/>
              </a:solidFill>
            </a:endParaRPr>
          </a:p>
        </p:txBody>
      </p:sp>
      <p:sp>
        <p:nvSpPr>
          <p:cNvPr id="60" name="Google Shape;60;p13"/>
          <p:cNvSpPr txBox="1">
            <a:spLocks noGrp="1"/>
          </p:cNvSpPr>
          <p:nvPr>
            <p:ph type="subTitle" idx="1"/>
          </p:nvPr>
        </p:nvSpPr>
        <p:spPr>
          <a:xfrm>
            <a:off x="512700" y="379428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a:t>
            </a:r>
            <a:r>
              <a:rPr lang="en">
                <a:solidFill>
                  <a:schemeClr val="lt1"/>
                </a:solidFill>
              </a:rPr>
              <a:t> MOGULAGANI PRASHANTH</a:t>
            </a:r>
            <a:endParaRPr>
              <a:solidFill>
                <a:schemeClr val="lt1"/>
              </a:solidFill>
            </a:endParaRPr>
          </a:p>
          <a:p>
            <a:pPr marL="0" lvl="0" indent="0" algn="l" rtl="0">
              <a:spcBef>
                <a:spcPts val="0"/>
              </a:spcBef>
              <a:spcAft>
                <a:spcPts val="0"/>
              </a:spcAft>
              <a:buNone/>
            </a:pPr>
            <a:endParaRPr>
              <a:solidFill>
                <a:srgbClr val="38761D"/>
              </a:solidFill>
            </a:endParaRPr>
          </a:p>
        </p:txBody>
      </p:sp>
      <p:sp>
        <p:nvSpPr>
          <p:cNvPr id="61" name="Google Shape;61;p13"/>
          <p:cNvSpPr txBox="1"/>
          <p:nvPr/>
        </p:nvSpPr>
        <p:spPr>
          <a:xfrm>
            <a:off x="208550" y="220100"/>
            <a:ext cx="12165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rgbClr val="1A1A1A"/>
                </a:solidFill>
              </a:rPr>
              <a:t>trainity</a:t>
            </a:r>
            <a:endParaRPr sz="2300" b="1">
              <a:solidFill>
                <a:srgbClr val="1A1A1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u="sng"/>
              <a:t>Conclusion</a:t>
            </a:r>
            <a:endParaRPr b="1" i="1" u="sng"/>
          </a:p>
        </p:txBody>
      </p:sp>
      <p:sp>
        <p:nvSpPr>
          <p:cNvPr id="125" name="Google Shape;125;p22"/>
          <p:cNvSpPr txBox="1">
            <a:spLocks noGrp="1"/>
          </p:cNvSpPr>
          <p:nvPr>
            <p:ph type="body" idx="1"/>
          </p:nvPr>
        </p:nvSpPr>
        <p:spPr>
          <a:xfrm>
            <a:off x="311700" y="1171600"/>
            <a:ext cx="42603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a:t>A real estate market study is a difficult assignment to complete, especially for novice real estate investors with limited market knowledge. But as you do more real estate market analysis, you'll start to get the hang of it and be better able to pinpoint the qualities and characteristics of each investment property that set it apart and boost its potential as an investment.</a:t>
            </a:r>
            <a:endParaRPr/>
          </a:p>
        </p:txBody>
      </p:sp>
      <p:pic>
        <p:nvPicPr>
          <p:cNvPr id="126" name="Google Shape;126;p22"/>
          <p:cNvPicPr preferRelativeResize="0"/>
          <p:nvPr/>
        </p:nvPicPr>
        <p:blipFill>
          <a:blip r:embed="rId3">
            <a:alphaModFix/>
          </a:blip>
          <a:stretch>
            <a:fillRect/>
          </a:stretch>
        </p:blipFill>
        <p:spPr>
          <a:xfrm>
            <a:off x="4724400" y="1210625"/>
            <a:ext cx="4267200" cy="238363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154325" y="294650"/>
            <a:ext cx="3761100" cy="63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400" b="1" i="1" u="sng">
                <a:solidFill>
                  <a:srgbClr val="1A1A1A"/>
                </a:solidFill>
              </a:rPr>
              <a:t>INTRODUCTION</a:t>
            </a:r>
            <a:endParaRPr sz="3400" b="1" i="1" u="sng">
              <a:solidFill>
                <a:srgbClr val="1A1A1A"/>
              </a:solidFill>
            </a:endParaRPr>
          </a:p>
        </p:txBody>
      </p:sp>
      <p:sp>
        <p:nvSpPr>
          <p:cNvPr id="67" name="Google Shape;67;p14"/>
          <p:cNvSpPr txBox="1"/>
          <p:nvPr/>
        </p:nvSpPr>
        <p:spPr>
          <a:xfrm>
            <a:off x="154325" y="1509738"/>
            <a:ext cx="48306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solidFill>
                  <a:schemeClr val="lt1"/>
                </a:solidFill>
                <a:latin typeface="Old Standard TT"/>
                <a:ea typeface="Old Standard TT"/>
                <a:cs typeface="Old Standard TT"/>
                <a:sym typeface="Old Standard TT"/>
              </a:rPr>
              <a:t>Companies in the real estate sector are no different from other businesses today in that they all use data in one way or another to succeed.</a:t>
            </a:r>
            <a:endParaRPr>
              <a:solidFill>
                <a:schemeClr val="lt1"/>
              </a:solidFill>
              <a:latin typeface="Old Standard TT"/>
              <a:ea typeface="Old Standard TT"/>
              <a:cs typeface="Old Standard TT"/>
              <a:sym typeface="Old Standard TT"/>
            </a:endParaRPr>
          </a:p>
          <a:p>
            <a:pPr marL="0" lvl="0" indent="0" algn="l" rtl="0">
              <a:spcBef>
                <a:spcPts val="0"/>
              </a:spcBef>
              <a:spcAft>
                <a:spcPts val="0"/>
              </a:spcAft>
              <a:buNone/>
            </a:pPr>
            <a:endParaRPr>
              <a:solidFill>
                <a:schemeClr val="lt1"/>
              </a:solidFill>
              <a:latin typeface="Old Standard TT"/>
              <a:ea typeface="Old Standard TT"/>
              <a:cs typeface="Old Standard TT"/>
              <a:sym typeface="Old Standard TT"/>
            </a:endParaRPr>
          </a:p>
          <a:p>
            <a:pPr marL="0" lvl="0" indent="0" algn="l" rtl="0">
              <a:spcBef>
                <a:spcPts val="0"/>
              </a:spcBef>
              <a:spcAft>
                <a:spcPts val="0"/>
              </a:spcAft>
              <a:buClr>
                <a:schemeClr val="dk1"/>
              </a:buClr>
              <a:buSzPts val="1100"/>
              <a:buFont typeface="Arial"/>
              <a:buNone/>
            </a:pPr>
            <a:endParaRPr>
              <a:solidFill>
                <a:schemeClr val="lt1"/>
              </a:solidFill>
              <a:latin typeface="Old Standard TT"/>
              <a:ea typeface="Old Standard TT"/>
              <a:cs typeface="Old Standard TT"/>
              <a:sym typeface="Old Standard TT"/>
            </a:endParaRPr>
          </a:p>
          <a:p>
            <a:pPr marL="0" lvl="0" indent="0" algn="l" rtl="0">
              <a:spcBef>
                <a:spcPts val="0"/>
              </a:spcBef>
              <a:spcAft>
                <a:spcPts val="0"/>
              </a:spcAft>
              <a:buNone/>
            </a:pPr>
            <a:r>
              <a:rPr lang="en">
                <a:solidFill>
                  <a:schemeClr val="lt1"/>
                </a:solidFill>
                <a:latin typeface="Old Standard TT"/>
                <a:ea typeface="Old Standard TT"/>
                <a:cs typeface="Old Standard TT"/>
                <a:sym typeface="Old Standard TT"/>
              </a:rPr>
              <a:t>Real estate data has a plethora of knowledge that, when appropriately utilised, may offer strong insights about accessibility, profitability, and opportunity to support crucial decision-making, which gives the company a competitive advantage.</a:t>
            </a:r>
            <a:endParaRPr>
              <a:solidFill>
                <a:schemeClr val="lt1"/>
              </a:solidFill>
              <a:latin typeface="Old Standard TT"/>
              <a:ea typeface="Old Standard TT"/>
              <a:cs typeface="Old Standard TT"/>
              <a:sym typeface="Old Standard TT"/>
            </a:endParaRPr>
          </a:p>
        </p:txBody>
      </p:sp>
      <p:pic>
        <p:nvPicPr>
          <p:cNvPr id="68" name="Google Shape;68;p14"/>
          <p:cNvPicPr preferRelativeResize="0"/>
          <p:nvPr/>
        </p:nvPicPr>
        <p:blipFill>
          <a:blip r:embed="rId3">
            <a:alphaModFix/>
          </a:blip>
          <a:stretch>
            <a:fillRect/>
          </a:stretch>
        </p:blipFill>
        <p:spPr>
          <a:xfrm>
            <a:off x="5050700" y="1310863"/>
            <a:ext cx="3838425" cy="2737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Real </a:t>
            </a:r>
            <a:endParaRPr/>
          </a:p>
          <a:p>
            <a:pPr marL="0" lvl="0" indent="0" algn="ctr" rtl="0">
              <a:spcBef>
                <a:spcPts val="0"/>
              </a:spcBef>
              <a:spcAft>
                <a:spcPts val="0"/>
              </a:spcAft>
              <a:buNone/>
            </a:pPr>
            <a:r>
              <a:rPr lang="en"/>
              <a:t>Estate</a:t>
            </a:r>
            <a:endParaRPr/>
          </a:p>
        </p:txBody>
      </p:sp>
      <p:sp>
        <p:nvSpPr>
          <p:cNvPr id="74" name="Google Shape;74;p15"/>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 Analytics process !</a:t>
            </a:r>
            <a:endParaRPr/>
          </a:p>
        </p:txBody>
      </p:sp>
      <p:sp>
        <p:nvSpPr>
          <p:cNvPr id="75" name="Google Shape;75;p1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Plan</a:t>
            </a:r>
            <a:endParaRPr/>
          </a:p>
          <a:p>
            <a:pPr marL="457200" lvl="0" indent="-342900" algn="l" rtl="0">
              <a:spcBef>
                <a:spcPts val="1600"/>
              </a:spcBef>
              <a:spcAft>
                <a:spcPts val="0"/>
              </a:spcAft>
              <a:buSzPts val="1800"/>
              <a:buChar char="●"/>
            </a:pPr>
            <a:r>
              <a:rPr lang="en"/>
              <a:t>Prepare</a:t>
            </a:r>
            <a:endParaRPr/>
          </a:p>
          <a:p>
            <a:pPr marL="457200" lvl="0" indent="-342900" algn="l" rtl="0">
              <a:spcBef>
                <a:spcPts val="1600"/>
              </a:spcBef>
              <a:spcAft>
                <a:spcPts val="0"/>
              </a:spcAft>
              <a:buSzPts val="1800"/>
              <a:buChar char="●"/>
            </a:pPr>
            <a:r>
              <a:rPr lang="en"/>
              <a:t>Process</a:t>
            </a:r>
            <a:endParaRPr/>
          </a:p>
          <a:p>
            <a:pPr marL="457200" lvl="0" indent="-342900" algn="l" rtl="0">
              <a:spcBef>
                <a:spcPts val="1600"/>
              </a:spcBef>
              <a:spcAft>
                <a:spcPts val="0"/>
              </a:spcAft>
              <a:buSzPts val="1800"/>
              <a:buChar char="●"/>
            </a:pPr>
            <a:r>
              <a:rPr lang="en"/>
              <a:t>Analyze</a:t>
            </a:r>
            <a:endParaRPr/>
          </a:p>
          <a:p>
            <a:pPr marL="457200" lvl="0" indent="-342900" algn="l" rtl="0">
              <a:spcBef>
                <a:spcPts val="1600"/>
              </a:spcBef>
              <a:spcAft>
                <a:spcPts val="0"/>
              </a:spcAft>
              <a:buSzPts val="1800"/>
              <a:buChar char="●"/>
            </a:pPr>
            <a:r>
              <a:rPr lang="en"/>
              <a:t>Share</a:t>
            </a:r>
            <a:endParaRPr/>
          </a:p>
          <a:p>
            <a:pPr marL="457200" lvl="0" indent="-342900" algn="l" rtl="0">
              <a:spcBef>
                <a:spcPts val="1600"/>
              </a:spcBef>
              <a:spcAft>
                <a:spcPts val="1600"/>
              </a:spcAft>
              <a:buSzPts val="1800"/>
              <a:buChar char="●"/>
            </a:pPr>
            <a:r>
              <a:rPr lang="en"/>
              <a:t>Act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u="sng"/>
              <a:t>Plan</a:t>
            </a:r>
            <a:endParaRPr b="1" i="1" u="sng"/>
          </a:p>
        </p:txBody>
      </p:sp>
      <p:sp>
        <p:nvSpPr>
          <p:cNvPr id="81" name="Google Shape;81;p16"/>
          <p:cNvSpPr txBox="1">
            <a:spLocks noGrp="1"/>
          </p:cNvSpPr>
          <p:nvPr>
            <p:ph type="body" idx="1"/>
          </p:nvPr>
        </p:nvSpPr>
        <p:spPr>
          <a:xfrm>
            <a:off x="311700" y="1171675"/>
            <a:ext cx="4310400" cy="3809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500"/>
              <a:t>Choosing the region or location where you want to buy an investment property is the first step in doing any comparative real estate market analysis. </a:t>
            </a:r>
            <a:endParaRPr sz="1500"/>
          </a:p>
          <a:p>
            <a:pPr marL="0" lvl="0" indent="0" algn="just" rtl="0">
              <a:spcBef>
                <a:spcPts val="1600"/>
              </a:spcBef>
              <a:spcAft>
                <a:spcPts val="0"/>
              </a:spcAft>
              <a:buClr>
                <a:schemeClr val="dk1"/>
              </a:buClr>
              <a:buSzPts val="1100"/>
              <a:buFont typeface="Arial"/>
              <a:buNone/>
            </a:pPr>
            <a:r>
              <a:rPr lang="en" sz="1500"/>
              <a:t>While most novice real estate investors prefer to buy an investment property in their local area, even though you are much more familiar with that area and the local market performance, it isn't always the best decision. The majority of real estate investors are aware that location is the most crucial factor in real estate investing.</a:t>
            </a:r>
            <a:endParaRPr sz="1500"/>
          </a:p>
          <a:p>
            <a:pPr marL="0" lvl="0" indent="0" algn="just" rtl="0">
              <a:spcBef>
                <a:spcPts val="1600"/>
              </a:spcBef>
              <a:spcAft>
                <a:spcPts val="0"/>
              </a:spcAft>
              <a:buClr>
                <a:schemeClr val="dk1"/>
              </a:buClr>
              <a:buSzPts val="1100"/>
              <a:buFont typeface="Arial"/>
              <a:buNone/>
            </a:pPr>
            <a:endParaRPr sz="1600"/>
          </a:p>
          <a:p>
            <a:pPr marL="0" lvl="0" indent="0" algn="just" rtl="0">
              <a:spcBef>
                <a:spcPts val="1600"/>
              </a:spcBef>
              <a:spcAft>
                <a:spcPts val="1600"/>
              </a:spcAft>
              <a:buNone/>
            </a:pPr>
            <a:endParaRPr sz="1600"/>
          </a:p>
        </p:txBody>
      </p:sp>
      <p:pic>
        <p:nvPicPr>
          <p:cNvPr id="82" name="Google Shape;82;p16"/>
          <p:cNvPicPr preferRelativeResize="0"/>
          <p:nvPr/>
        </p:nvPicPr>
        <p:blipFill>
          <a:blip r:embed="rId3">
            <a:alphaModFix/>
          </a:blip>
          <a:stretch>
            <a:fillRect/>
          </a:stretch>
        </p:blipFill>
        <p:spPr>
          <a:xfrm>
            <a:off x="5078000" y="502175"/>
            <a:ext cx="3007975" cy="1949174"/>
          </a:xfrm>
          <a:prstGeom prst="rect">
            <a:avLst/>
          </a:prstGeom>
          <a:noFill/>
          <a:ln>
            <a:noFill/>
          </a:ln>
        </p:spPr>
      </p:pic>
      <p:pic>
        <p:nvPicPr>
          <p:cNvPr id="83" name="Google Shape;83;p16"/>
          <p:cNvPicPr preferRelativeResize="0"/>
          <p:nvPr/>
        </p:nvPicPr>
        <p:blipFill>
          <a:blip r:embed="rId4">
            <a:alphaModFix/>
          </a:blip>
          <a:stretch>
            <a:fillRect/>
          </a:stretch>
        </p:blipFill>
        <p:spPr>
          <a:xfrm>
            <a:off x="5078000" y="2571750"/>
            <a:ext cx="3007975" cy="224441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93875" y="301200"/>
            <a:ext cx="1873800" cy="64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b="1" i="1" u="sng">
                <a:solidFill>
                  <a:srgbClr val="38761D"/>
                </a:solidFill>
              </a:rPr>
              <a:t>Prepare</a:t>
            </a:r>
            <a:endParaRPr sz="3000" b="1" i="1" u="sng">
              <a:solidFill>
                <a:srgbClr val="38761D"/>
              </a:solidFill>
            </a:endParaRPr>
          </a:p>
        </p:txBody>
      </p:sp>
      <p:sp>
        <p:nvSpPr>
          <p:cNvPr id="89" name="Google Shape;89;p17"/>
          <p:cNvSpPr txBox="1"/>
          <p:nvPr/>
        </p:nvSpPr>
        <p:spPr>
          <a:xfrm>
            <a:off x="393875" y="1262700"/>
            <a:ext cx="4437000" cy="3201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n">
                <a:solidFill>
                  <a:schemeClr val="lt1"/>
                </a:solidFill>
                <a:latin typeface="Old Standard TT"/>
                <a:ea typeface="Old Standard TT"/>
                <a:cs typeface="Old Standard TT"/>
                <a:sym typeface="Old Standard TT"/>
              </a:rPr>
              <a:t>After settling on a region or a market to invest in, it is necessary to decide on the ideal property type for your real estate investment. Deciding on a property type depends on two things: your personal preference or decision, and the best property type in that market. Some property types do extraordinarily well in certain real estate markets, but their performance drops substantially in others.</a:t>
            </a:r>
            <a:endParaRPr>
              <a:solidFill>
                <a:schemeClr val="lt1"/>
              </a:solidFill>
              <a:latin typeface="Old Standard TT"/>
              <a:ea typeface="Old Standard TT"/>
              <a:cs typeface="Old Standard TT"/>
              <a:sym typeface="Old Standard TT"/>
            </a:endParaRPr>
          </a:p>
          <a:p>
            <a:pPr marL="0" lvl="0" indent="0" algn="just" rtl="0">
              <a:spcBef>
                <a:spcPts val="0"/>
              </a:spcBef>
              <a:spcAft>
                <a:spcPts val="0"/>
              </a:spcAft>
              <a:buClr>
                <a:schemeClr val="dk1"/>
              </a:buClr>
              <a:buSzPts val="1100"/>
              <a:buFont typeface="Arial"/>
              <a:buNone/>
            </a:pPr>
            <a:endParaRPr>
              <a:solidFill>
                <a:schemeClr val="lt1"/>
              </a:solidFill>
              <a:latin typeface="Old Standard TT"/>
              <a:ea typeface="Old Standard TT"/>
              <a:cs typeface="Old Standard TT"/>
              <a:sym typeface="Old Standard TT"/>
            </a:endParaRPr>
          </a:p>
          <a:p>
            <a:pPr marL="0" lvl="0" indent="0" algn="just" rtl="0">
              <a:spcBef>
                <a:spcPts val="0"/>
              </a:spcBef>
              <a:spcAft>
                <a:spcPts val="0"/>
              </a:spcAft>
              <a:buNone/>
            </a:pPr>
            <a:r>
              <a:rPr lang="en">
                <a:solidFill>
                  <a:schemeClr val="lt1"/>
                </a:solidFill>
                <a:latin typeface="Old Standard TT"/>
                <a:ea typeface="Old Standard TT"/>
                <a:cs typeface="Old Standard TT"/>
                <a:sym typeface="Old Standard TT"/>
              </a:rPr>
              <a:t>Make sure to complete your homework while choosing the type of investment property that you want to purchase. The conclusions of this investigation will strongly influence the other parts of your real estate market analysis.</a:t>
            </a:r>
            <a:endParaRPr>
              <a:solidFill>
                <a:schemeClr val="lt1"/>
              </a:solidFill>
              <a:latin typeface="Old Standard TT"/>
              <a:ea typeface="Old Standard TT"/>
              <a:cs typeface="Old Standard TT"/>
              <a:sym typeface="Old Standard TT"/>
            </a:endParaRPr>
          </a:p>
        </p:txBody>
      </p:sp>
      <p:pic>
        <p:nvPicPr>
          <p:cNvPr id="90" name="Google Shape;90;p17"/>
          <p:cNvPicPr preferRelativeResize="0"/>
          <p:nvPr/>
        </p:nvPicPr>
        <p:blipFill>
          <a:blip r:embed="rId3">
            <a:alphaModFix/>
          </a:blip>
          <a:stretch>
            <a:fillRect/>
          </a:stretch>
        </p:blipFill>
        <p:spPr>
          <a:xfrm>
            <a:off x="5272875" y="301200"/>
            <a:ext cx="3092300" cy="2048649"/>
          </a:xfrm>
          <a:prstGeom prst="rect">
            <a:avLst/>
          </a:prstGeom>
          <a:noFill/>
          <a:ln>
            <a:noFill/>
          </a:ln>
        </p:spPr>
      </p:pic>
      <p:pic>
        <p:nvPicPr>
          <p:cNvPr id="91" name="Google Shape;91;p17"/>
          <p:cNvPicPr preferRelativeResize="0"/>
          <p:nvPr/>
        </p:nvPicPr>
        <p:blipFill>
          <a:blip r:embed="rId4">
            <a:alphaModFix/>
          </a:blip>
          <a:stretch>
            <a:fillRect/>
          </a:stretch>
        </p:blipFill>
        <p:spPr>
          <a:xfrm>
            <a:off x="5145450" y="2657125"/>
            <a:ext cx="3446924" cy="1807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513425" y="283075"/>
            <a:ext cx="1444500" cy="45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b="1" i="1" u="sng">
                <a:solidFill>
                  <a:schemeClr val="dk1"/>
                </a:solidFill>
              </a:rPr>
              <a:t>Process</a:t>
            </a:r>
            <a:endParaRPr sz="3000" b="1" i="1" u="sng">
              <a:solidFill>
                <a:schemeClr val="dk1"/>
              </a:solidFill>
            </a:endParaRPr>
          </a:p>
        </p:txBody>
      </p:sp>
      <p:sp>
        <p:nvSpPr>
          <p:cNvPr id="97" name="Google Shape;97;p18"/>
          <p:cNvSpPr txBox="1"/>
          <p:nvPr/>
        </p:nvSpPr>
        <p:spPr>
          <a:xfrm>
            <a:off x="513425" y="1019425"/>
            <a:ext cx="8429700" cy="615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solidFill>
                  <a:schemeClr val="lt1"/>
                </a:solidFill>
                <a:latin typeface="Old Standard TT"/>
                <a:ea typeface="Old Standard TT"/>
                <a:cs typeface="Old Standard TT"/>
                <a:sym typeface="Old Standard TT"/>
              </a:rPr>
              <a:t>You must identify a dependable data source after selecting a real estate market and a type of property. In this phase, you'll be seeking a bulk data set of the market's listed, sold, and pending properties.</a:t>
            </a:r>
            <a:endParaRPr>
              <a:solidFill>
                <a:schemeClr val="lt1"/>
              </a:solidFill>
              <a:latin typeface="Old Standard TT"/>
              <a:ea typeface="Old Standard TT"/>
              <a:cs typeface="Old Standard TT"/>
              <a:sym typeface="Old Standard TT"/>
            </a:endParaRPr>
          </a:p>
        </p:txBody>
      </p:sp>
      <p:sp>
        <p:nvSpPr>
          <p:cNvPr id="98" name="Google Shape;98;p18"/>
          <p:cNvSpPr txBox="1"/>
          <p:nvPr/>
        </p:nvSpPr>
        <p:spPr>
          <a:xfrm>
            <a:off x="513425" y="1912975"/>
            <a:ext cx="48039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Old Standard TT"/>
                <a:ea typeface="Old Standard TT"/>
                <a:cs typeface="Old Standard TT"/>
                <a:sym typeface="Old Standard TT"/>
              </a:rPr>
              <a:t>You should at least collect the following information:</a:t>
            </a:r>
            <a:endParaRPr>
              <a:solidFill>
                <a:schemeClr val="lt1"/>
              </a:solidFill>
              <a:latin typeface="Old Standard TT"/>
              <a:ea typeface="Old Standard TT"/>
              <a:cs typeface="Old Standard TT"/>
              <a:sym typeface="Old Standard TT"/>
            </a:endParaRPr>
          </a:p>
          <a:p>
            <a:pPr marL="0" lvl="0" indent="0" algn="l" rtl="0">
              <a:spcBef>
                <a:spcPts val="0"/>
              </a:spcBef>
              <a:spcAft>
                <a:spcPts val="0"/>
              </a:spcAft>
              <a:buNone/>
            </a:pPr>
            <a:endParaRPr>
              <a:solidFill>
                <a:schemeClr val="lt1"/>
              </a:solidFill>
              <a:latin typeface="Old Standard TT"/>
              <a:ea typeface="Old Standard TT"/>
              <a:cs typeface="Old Standard TT"/>
              <a:sym typeface="Old Standard TT"/>
            </a:endParaRPr>
          </a:p>
          <a:p>
            <a:pPr marL="457200" lvl="0" indent="-317500" algn="l" rtl="0">
              <a:spcBef>
                <a:spcPts val="0"/>
              </a:spcBef>
              <a:spcAft>
                <a:spcPts val="0"/>
              </a:spcAft>
              <a:buClr>
                <a:schemeClr val="lt1"/>
              </a:buClr>
              <a:buSzPts val="1400"/>
              <a:buFont typeface="Old Standard TT"/>
              <a:buChar char="●"/>
            </a:pPr>
            <a:r>
              <a:rPr lang="en">
                <a:solidFill>
                  <a:schemeClr val="lt1"/>
                </a:solidFill>
                <a:latin typeface="Old Standard TT"/>
                <a:ea typeface="Old Standard TT"/>
                <a:cs typeface="Old Standard TT"/>
                <a:sym typeface="Old Standard TT"/>
              </a:rPr>
              <a:t>Real estate costs and sale prices</a:t>
            </a:r>
            <a:endParaRPr>
              <a:solidFill>
                <a:schemeClr val="lt1"/>
              </a:solidFill>
              <a:latin typeface="Old Standard TT"/>
              <a:ea typeface="Old Standard TT"/>
              <a:cs typeface="Old Standard TT"/>
              <a:sym typeface="Old Standard TT"/>
            </a:endParaRPr>
          </a:p>
          <a:p>
            <a:pPr marL="457200" lvl="0" indent="-317500" algn="l" rtl="0">
              <a:spcBef>
                <a:spcPts val="0"/>
              </a:spcBef>
              <a:spcAft>
                <a:spcPts val="0"/>
              </a:spcAft>
              <a:buClr>
                <a:schemeClr val="lt1"/>
              </a:buClr>
              <a:buSzPts val="1400"/>
              <a:buFont typeface="Old Standard TT"/>
              <a:buChar char="●"/>
            </a:pPr>
            <a:r>
              <a:rPr lang="en">
                <a:solidFill>
                  <a:schemeClr val="lt1"/>
                </a:solidFill>
                <a:latin typeface="Old Standard TT"/>
                <a:ea typeface="Old Standard TT"/>
                <a:cs typeface="Old Standard TT"/>
                <a:sym typeface="Old Standard TT"/>
              </a:rPr>
              <a:t>Status of the property (sold, pending, or for sale)</a:t>
            </a:r>
            <a:endParaRPr>
              <a:solidFill>
                <a:schemeClr val="lt1"/>
              </a:solidFill>
              <a:latin typeface="Old Standard TT"/>
              <a:ea typeface="Old Standard TT"/>
              <a:cs typeface="Old Standard TT"/>
              <a:sym typeface="Old Standard TT"/>
            </a:endParaRPr>
          </a:p>
          <a:p>
            <a:pPr marL="457200" lvl="0" indent="-317500" algn="l" rtl="0">
              <a:spcBef>
                <a:spcPts val="0"/>
              </a:spcBef>
              <a:spcAft>
                <a:spcPts val="0"/>
              </a:spcAft>
              <a:buClr>
                <a:schemeClr val="lt1"/>
              </a:buClr>
              <a:buSzPts val="1400"/>
              <a:buFont typeface="Old Standard TT"/>
              <a:buChar char="●"/>
            </a:pPr>
            <a:r>
              <a:rPr lang="en">
                <a:solidFill>
                  <a:schemeClr val="lt1"/>
                </a:solidFill>
                <a:latin typeface="Old Standard TT"/>
                <a:ea typeface="Old Standard TT"/>
                <a:cs typeface="Old Standard TT"/>
                <a:sym typeface="Old Standard TT"/>
              </a:rPr>
              <a:t>Characteristics of the property, such as the number of bedrooms and baths, age, size, number of floors, and amenities</a:t>
            </a:r>
            <a:endParaRPr>
              <a:solidFill>
                <a:schemeClr val="lt1"/>
              </a:solidFill>
              <a:latin typeface="Old Standard TT"/>
              <a:ea typeface="Old Standard TT"/>
              <a:cs typeface="Old Standard TT"/>
              <a:sym typeface="Old Standard TT"/>
            </a:endParaRPr>
          </a:p>
          <a:p>
            <a:pPr marL="457200" lvl="0" indent="-317500" algn="l" rtl="0">
              <a:spcBef>
                <a:spcPts val="0"/>
              </a:spcBef>
              <a:spcAft>
                <a:spcPts val="0"/>
              </a:spcAft>
              <a:buClr>
                <a:schemeClr val="lt1"/>
              </a:buClr>
              <a:buSzPts val="1400"/>
              <a:buFont typeface="Old Standard TT"/>
              <a:buChar char="●"/>
            </a:pPr>
            <a:r>
              <a:rPr lang="en">
                <a:solidFill>
                  <a:schemeClr val="lt1"/>
                </a:solidFill>
                <a:latin typeface="Old Standard TT"/>
                <a:ea typeface="Old Standard TT"/>
                <a:cs typeface="Old Standard TT"/>
                <a:sym typeface="Old Standard TT"/>
              </a:rPr>
              <a:t>Walk-score</a:t>
            </a:r>
            <a:endParaRPr>
              <a:solidFill>
                <a:schemeClr val="lt1"/>
              </a:solidFill>
              <a:latin typeface="Old Standard TT"/>
              <a:ea typeface="Old Standard TT"/>
              <a:cs typeface="Old Standard TT"/>
              <a:sym typeface="Old Standard TT"/>
            </a:endParaRPr>
          </a:p>
          <a:p>
            <a:pPr marL="457200" lvl="0" indent="-317500" algn="l" rtl="0">
              <a:spcBef>
                <a:spcPts val="0"/>
              </a:spcBef>
              <a:spcAft>
                <a:spcPts val="0"/>
              </a:spcAft>
              <a:buClr>
                <a:schemeClr val="lt1"/>
              </a:buClr>
              <a:buSzPts val="1400"/>
              <a:buFont typeface="Old Standard TT"/>
              <a:buChar char="●"/>
            </a:pPr>
            <a:r>
              <a:rPr lang="en">
                <a:solidFill>
                  <a:schemeClr val="lt1"/>
                </a:solidFill>
                <a:latin typeface="Old Standard TT"/>
                <a:ea typeface="Old Standard TT"/>
                <a:cs typeface="Old Standard TT"/>
                <a:sym typeface="Old Standard TT"/>
              </a:rPr>
              <a:t>Recent developments</a:t>
            </a:r>
            <a:endParaRPr>
              <a:solidFill>
                <a:schemeClr val="lt1"/>
              </a:solidFill>
              <a:latin typeface="Old Standard TT"/>
              <a:ea typeface="Old Standard TT"/>
              <a:cs typeface="Old Standard TT"/>
              <a:sym typeface="Old Standard TT"/>
            </a:endParaRPr>
          </a:p>
        </p:txBody>
      </p:sp>
      <p:pic>
        <p:nvPicPr>
          <p:cNvPr id="99" name="Google Shape;99;p18"/>
          <p:cNvPicPr preferRelativeResize="0"/>
          <p:nvPr/>
        </p:nvPicPr>
        <p:blipFill>
          <a:blip r:embed="rId3">
            <a:alphaModFix/>
          </a:blip>
          <a:stretch>
            <a:fillRect/>
          </a:stretch>
        </p:blipFill>
        <p:spPr>
          <a:xfrm>
            <a:off x="5527625" y="1912975"/>
            <a:ext cx="3231550" cy="2420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body" idx="1"/>
          </p:nvPr>
        </p:nvSpPr>
        <p:spPr>
          <a:xfrm>
            <a:off x="311700" y="1171675"/>
            <a:ext cx="8700900" cy="3786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600"/>
              <a:t>After acquiring the information, it's time to choose a number of properties that are comparable to the type of investment property you chose in the previous phase. Real estate comps are what they are called. It is advised to pick 3-5 homes that are currently on the market as well as 3-5 properties that have recently sold when choosing the investment properties to compare.</a:t>
            </a:r>
            <a:endParaRPr sz="1600"/>
          </a:p>
          <a:p>
            <a:pPr marL="0" lvl="0" indent="0" algn="just" rtl="0">
              <a:spcBef>
                <a:spcPts val="1600"/>
              </a:spcBef>
              <a:spcAft>
                <a:spcPts val="0"/>
              </a:spcAft>
              <a:buNone/>
            </a:pPr>
            <a:r>
              <a:rPr lang="en" sz="1600"/>
              <a:t>Make sure the investment properties you select are comparable to the one you are contemplating in terms of their size, age, kind, number of rooms, and usefulness.</a:t>
            </a:r>
            <a:endParaRPr sz="1600"/>
          </a:p>
          <a:p>
            <a:pPr marL="0" lvl="0" indent="0" algn="just" rtl="0">
              <a:spcBef>
                <a:spcPts val="1600"/>
              </a:spcBef>
              <a:spcAft>
                <a:spcPts val="1600"/>
              </a:spcAft>
              <a:buNone/>
            </a:pPr>
            <a:r>
              <a:rPr lang="en" sz="1600"/>
              <a:t>Finding the best investment property from those you've compared is the last step of a real estate market study. To do this, you must take into account all the information you have gathered. You must also visit the properties and inspect them in order to spot any additional features that might have an impact on their value or functionality, as well as to familiarise yourself with the area in which you will be investing and the location of the property.</a:t>
            </a:r>
            <a:endParaRPr sz="1600"/>
          </a:p>
        </p:txBody>
      </p:sp>
      <p:sp>
        <p:nvSpPr>
          <p:cNvPr id="105" name="Google Shape;105;p19"/>
          <p:cNvSpPr txBox="1">
            <a:spLocks noGrp="1"/>
          </p:cNvSpPr>
          <p:nvPr>
            <p:ph type="title"/>
          </p:nvPr>
        </p:nvSpPr>
        <p:spPr>
          <a:xfrm>
            <a:off x="311700" y="213325"/>
            <a:ext cx="16578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u="sng"/>
              <a:t>Analyze</a:t>
            </a:r>
            <a:endParaRPr b="1" i="1" u="sng"/>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body" idx="1"/>
          </p:nvPr>
        </p:nvSpPr>
        <p:spPr>
          <a:xfrm>
            <a:off x="207425" y="268675"/>
            <a:ext cx="5998800" cy="605100"/>
          </a:xfrm>
          <a:prstGeom prst="rect">
            <a:avLst/>
          </a:prstGeom>
          <a:solidFill>
            <a:schemeClr val="lt1"/>
          </a:solidFill>
        </p:spPr>
        <p:txBody>
          <a:bodyPr spcFirstLastPara="1" wrap="square" lIns="91425" tIns="91425" rIns="91425" bIns="91425" anchor="ctr" anchorCtr="0">
            <a:noAutofit/>
          </a:bodyPr>
          <a:lstStyle/>
          <a:p>
            <a:pPr marL="0" lvl="0" indent="0" algn="l" rtl="0">
              <a:spcBef>
                <a:spcPts val="0"/>
              </a:spcBef>
              <a:spcAft>
                <a:spcPts val="0"/>
              </a:spcAft>
              <a:buNone/>
            </a:pPr>
            <a:r>
              <a:rPr lang="en" sz="3000" b="1" i="1" u="sng"/>
              <a:t>Share</a:t>
            </a:r>
            <a:endParaRPr sz="3000" b="1" i="1" u="sng"/>
          </a:p>
        </p:txBody>
      </p:sp>
      <p:sp>
        <p:nvSpPr>
          <p:cNvPr id="111" name="Google Shape;111;p20"/>
          <p:cNvSpPr txBox="1"/>
          <p:nvPr/>
        </p:nvSpPr>
        <p:spPr>
          <a:xfrm>
            <a:off x="324375" y="1448050"/>
            <a:ext cx="4599000" cy="2339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800">
                <a:latin typeface="Old Standard TT"/>
                <a:ea typeface="Old Standard TT"/>
                <a:cs typeface="Old Standard TT"/>
                <a:sym typeface="Old Standard TT"/>
              </a:rPr>
              <a:t>Now, we are in contact with both buyers and sellers to find the ideal property for our needs.</a:t>
            </a:r>
            <a:endParaRPr sz="1800">
              <a:latin typeface="Old Standard TT"/>
              <a:ea typeface="Old Standard TT"/>
              <a:cs typeface="Old Standard TT"/>
              <a:sym typeface="Old Standard TT"/>
            </a:endParaRPr>
          </a:p>
          <a:p>
            <a:pPr marL="0" lvl="0" indent="0" algn="just" rtl="0">
              <a:spcBef>
                <a:spcPts val="0"/>
              </a:spcBef>
              <a:spcAft>
                <a:spcPts val="0"/>
              </a:spcAft>
              <a:buClr>
                <a:schemeClr val="dk1"/>
              </a:buClr>
              <a:buSzPts val="1100"/>
              <a:buFont typeface="Arial"/>
              <a:buNone/>
            </a:pPr>
            <a:endParaRPr sz="1800">
              <a:latin typeface="Old Standard TT"/>
              <a:ea typeface="Old Standard TT"/>
              <a:cs typeface="Old Standard TT"/>
              <a:sym typeface="Old Standard TT"/>
            </a:endParaRPr>
          </a:p>
          <a:p>
            <a:pPr marL="0" lvl="0" indent="0" algn="just" rtl="0">
              <a:spcBef>
                <a:spcPts val="0"/>
              </a:spcBef>
              <a:spcAft>
                <a:spcPts val="0"/>
              </a:spcAft>
              <a:buNone/>
            </a:pPr>
            <a:r>
              <a:rPr lang="en" sz="1800">
                <a:latin typeface="Old Standard TT"/>
                <a:ea typeface="Old Standard TT"/>
                <a:cs typeface="Old Standard TT"/>
                <a:sym typeface="Old Standard TT"/>
              </a:rPr>
              <a:t>In order to secure the best possible sale for us, we express our ideas and needs with the agent or seller here.</a:t>
            </a:r>
            <a:endParaRPr sz="1800">
              <a:latin typeface="Old Standard TT"/>
              <a:ea typeface="Old Standard TT"/>
              <a:cs typeface="Old Standard TT"/>
              <a:sym typeface="Old Standard TT"/>
            </a:endParaRPr>
          </a:p>
          <a:p>
            <a:pPr marL="0" lvl="0" indent="0" algn="l" rtl="0">
              <a:spcBef>
                <a:spcPts val="0"/>
              </a:spcBef>
              <a:spcAft>
                <a:spcPts val="0"/>
              </a:spcAft>
              <a:buNone/>
            </a:pPr>
            <a:endParaRPr>
              <a:latin typeface="Old Standard TT"/>
              <a:ea typeface="Old Standard TT"/>
              <a:cs typeface="Old Standard TT"/>
              <a:sym typeface="Old Standard TT"/>
            </a:endParaRPr>
          </a:p>
        </p:txBody>
      </p:sp>
      <p:pic>
        <p:nvPicPr>
          <p:cNvPr id="112" name="Google Shape;112;p20"/>
          <p:cNvPicPr preferRelativeResize="0"/>
          <p:nvPr/>
        </p:nvPicPr>
        <p:blipFill>
          <a:blip r:embed="rId3">
            <a:alphaModFix/>
          </a:blip>
          <a:stretch>
            <a:fillRect/>
          </a:stretch>
        </p:blipFill>
        <p:spPr>
          <a:xfrm>
            <a:off x="5017850" y="1177200"/>
            <a:ext cx="3915825" cy="2610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u="sng"/>
              <a:t>Act</a:t>
            </a:r>
            <a:endParaRPr b="1" i="1" u="sng"/>
          </a:p>
        </p:txBody>
      </p:sp>
      <p:sp>
        <p:nvSpPr>
          <p:cNvPr id="118" name="Google Shape;118;p21"/>
          <p:cNvSpPr txBox="1">
            <a:spLocks noGrp="1"/>
          </p:cNvSpPr>
          <p:nvPr>
            <p:ph type="body" idx="1"/>
          </p:nvPr>
        </p:nvSpPr>
        <p:spPr>
          <a:xfrm>
            <a:off x="311700" y="1171600"/>
            <a:ext cx="45537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a:t>Finally, we invest in the necessary property for us, and visiting the property and the area will help you understand some features that might make the property worth more than its asking price, or you could scout the neighbourhood for any development projects that might cause the property's value to increase.</a:t>
            </a:r>
            <a:endParaRPr/>
          </a:p>
        </p:txBody>
      </p:sp>
      <p:pic>
        <p:nvPicPr>
          <p:cNvPr id="119" name="Google Shape;119;p21"/>
          <p:cNvPicPr preferRelativeResize="0"/>
          <p:nvPr/>
        </p:nvPicPr>
        <p:blipFill>
          <a:blip r:embed="rId3">
            <a:alphaModFix/>
          </a:blip>
          <a:stretch>
            <a:fillRect/>
          </a:stretch>
        </p:blipFill>
        <p:spPr>
          <a:xfrm>
            <a:off x="5017800" y="1171600"/>
            <a:ext cx="3814500" cy="2538377"/>
          </a:xfrm>
          <a:prstGeom prst="rect">
            <a:avLst/>
          </a:prstGeom>
          <a:noFill/>
          <a:ln>
            <a:noFill/>
          </a:ln>
        </p:spPr>
      </p:pic>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740</Words>
  <Application>Microsoft Office PowerPoint</Application>
  <PresentationFormat>On-screen Show (16:9)</PresentationFormat>
  <Paragraphs>45</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Old Standard TT</vt:lpstr>
      <vt:lpstr>Paperback</vt:lpstr>
      <vt:lpstr>Data Analytics process: Real Estate market analysis</vt:lpstr>
      <vt:lpstr>INTRODUCTION</vt:lpstr>
      <vt:lpstr>Real  Estate</vt:lpstr>
      <vt:lpstr>Plan</vt:lpstr>
      <vt:lpstr>Prepare</vt:lpstr>
      <vt:lpstr>Process</vt:lpstr>
      <vt:lpstr>Analyze</vt:lpstr>
      <vt:lpstr>PowerPoint Presentation</vt:lpstr>
      <vt:lpstr>Act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process: Real Estate market analysis</dc:title>
  <cp:lastModifiedBy>bunny</cp:lastModifiedBy>
  <cp:revision>1</cp:revision>
  <dcterms:modified xsi:type="dcterms:W3CDTF">2023-06-11T15:40:15Z</dcterms:modified>
</cp:coreProperties>
</file>