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4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3" r:id="rId3"/>
    <p:sldMasterId id="2147483700" r:id="rId4"/>
    <p:sldMasterId id="2147483718" r:id="rId5"/>
  </p:sldMasterIdLst>
  <p:notesMasterIdLst>
    <p:notesMasterId r:id="rId13"/>
  </p:notesMasterIdLst>
  <p:sldIdLst>
    <p:sldId id="256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E5A7CC-250D-4AB0-AC8D-F7456D58DCE7}" v="16" dt="2021-07-28T17:22:33.582"/>
    <p1510:client id="{A36349B9-F0FB-4217-A983-33514DA2A61B}" v="1731" dt="2021-07-28T10:15:28.171"/>
    <p1510:client id="{D9919D72-7930-460A-98DA-646D4CD8700F}" v="1941" dt="2021-07-28T07:05:23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A12EE-ED9B-4897-80B8-1ED044A2274F}" type="datetimeFigureOut">
              <a:rPr lang="en-GB"/>
              <a:t>28/07/2021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2CAD73-E152-4D27-B8D4-F11177720027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57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4852" y="2010646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4852" y="3225478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526022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526022" y="12163"/>
            <a:ext cx="235" cy="2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098367" y="3426500"/>
            <a:ext cx="4525600" cy="8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8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None/>
              <a:defRPr sz="69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7071567" y="4218900"/>
            <a:ext cx="25792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9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9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9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9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9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9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9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9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9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 hasCustomPrompt="1"/>
          </p:nvPr>
        </p:nvSpPr>
        <p:spPr>
          <a:xfrm>
            <a:off x="335436" y="3074424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7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 idx="2"/>
          </p:nvPr>
        </p:nvSpPr>
        <p:spPr>
          <a:xfrm>
            <a:off x="3771000" y="358861"/>
            <a:ext cx="4650000" cy="11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3"/>
          </p:nvPr>
        </p:nvSpPr>
        <p:spPr>
          <a:xfrm>
            <a:off x="1879257" y="2771900"/>
            <a:ext cx="1638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879264" y="3285557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4" hasCustomPrompt="1"/>
          </p:nvPr>
        </p:nvSpPr>
        <p:spPr>
          <a:xfrm>
            <a:off x="3733525" y="3074424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7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ctrTitle" idx="5"/>
          </p:nvPr>
        </p:nvSpPr>
        <p:spPr>
          <a:xfrm>
            <a:off x="5277353" y="2771895"/>
            <a:ext cx="319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6"/>
          </p:nvPr>
        </p:nvSpPr>
        <p:spPr>
          <a:xfrm>
            <a:off x="5277353" y="3285557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7" hasCustomPrompt="1"/>
          </p:nvPr>
        </p:nvSpPr>
        <p:spPr>
          <a:xfrm>
            <a:off x="7122336" y="3074424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7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 idx="8"/>
          </p:nvPr>
        </p:nvSpPr>
        <p:spPr>
          <a:xfrm>
            <a:off x="8666164" y="2771895"/>
            <a:ext cx="319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9"/>
          </p:nvPr>
        </p:nvSpPr>
        <p:spPr>
          <a:xfrm>
            <a:off x="8666164" y="3285557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3" hasCustomPrompt="1"/>
          </p:nvPr>
        </p:nvSpPr>
        <p:spPr>
          <a:xfrm>
            <a:off x="2024771" y="4100891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7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4"/>
          </p:nvPr>
        </p:nvSpPr>
        <p:spPr>
          <a:xfrm>
            <a:off x="3568597" y="3798361"/>
            <a:ext cx="319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5"/>
          </p:nvPr>
        </p:nvSpPr>
        <p:spPr>
          <a:xfrm>
            <a:off x="3568597" y="4312024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6" hasCustomPrompt="1"/>
          </p:nvPr>
        </p:nvSpPr>
        <p:spPr>
          <a:xfrm>
            <a:off x="5433003" y="4100891"/>
            <a:ext cx="1478800" cy="77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None/>
              <a:defRPr sz="67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000"/>
              <a:buFont typeface="Fira Sans Extra Condensed"/>
              <a:buNone/>
              <a:defRPr sz="67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7"/>
          </p:nvPr>
        </p:nvSpPr>
        <p:spPr>
          <a:xfrm>
            <a:off x="6976829" y="3798361"/>
            <a:ext cx="3190400" cy="7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32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8"/>
          </p:nvPr>
        </p:nvSpPr>
        <p:spPr>
          <a:xfrm>
            <a:off x="6976829" y="4312024"/>
            <a:ext cx="25420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None/>
              <a:defRPr sz="13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7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37967" y="3410400"/>
            <a:ext cx="41776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6887332" y="2661516"/>
            <a:ext cx="3428400" cy="11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 ">
  <p:cSld name="CUSTOM_7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 flipH="1">
            <a:off x="1933799" y="2902392"/>
            <a:ext cx="5156800" cy="2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 flipH="1">
            <a:off x="1933829" y="2275233"/>
            <a:ext cx="3428400" cy="11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7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2"/>
          </p:nvPr>
        </p:nvSpPr>
        <p:spPr>
          <a:xfrm>
            <a:off x="2399339" y="4100867"/>
            <a:ext cx="1502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1"/>
          </p:nvPr>
        </p:nvSpPr>
        <p:spPr>
          <a:xfrm>
            <a:off x="1848495" y="4381784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 idx="3"/>
          </p:nvPr>
        </p:nvSpPr>
        <p:spPr>
          <a:xfrm>
            <a:off x="5395445" y="4100867"/>
            <a:ext cx="1502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4"/>
          </p:nvPr>
        </p:nvSpPr>
        <p:spPr>
          <a:xfrm>
            <a:off x="4844567" y="4381784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 idx="5"/>
          </p:nvPr>
        </p:nvSpPr>
        <p:spPr>
          <a:xfrm>
            <a:off x="8391551" y="4100867"/>
            <a:ext cx="1502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6"/>
          </p:nvPr>
        </p:nvSpPr>
        <p:spPr>
          <a:xfrm>
            <a:off x="7840639" y="4381784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9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2111844" y="2837000"/>
            <a:ext cx="22040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1767141" y="3067033"/>
            <a:ext cx="28936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2"/>
          </p:nvPr>
        </p:nvSpPr>
        <p:spPr>
          <a:xfrm>
            <a:off x="7929511" y="4348733"/>
            <a:ext cx="20968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3"/>
          </p:nvPr>
        </p:nvSpPr>
        <p:spPr>
          <a:xfrm>
            <a:off x="7531259" y="4578767"/>
            <a:ext cx="28936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ctrTitle" idx="4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9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ctrTitle" idx="2"/>
          </p:nvPr>
        </p:nvSpPr>
        <p:spPr>
          <a:xfrm>
            <a:off x="6799876" y="2611667"/>
            <a:ext cx="22040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6200267" y="2943300"/>
            <a:ext cx="3353600" cy="2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ctrTitle" idx="3"/>
          </p:nvPr>
        </p:nvSpPr>
        <p:spPr>
          <a:xfrm>
            <a:off x="3517277" y="2611667"/>
            <a:ext cx="22040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2846667" y="2943300"/>
            <a:ext cx="3353600" cy="24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8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ctrTitle" idx="2"/>
          </p:nvPr>
        </p:nvSpPr>
        <p:spPr>
          <a:xfrm>
            <a:off x="1388301" y="3692267"/>
            <a:ext cx="19804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1076100" y="4534100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ctrTitle" idx="3"/>
          </p:nvPr>
        </p:nvSpPr>
        <p:spPr>
          <a:xfrm>
            <a:off x="5089428" y="3692267"/>
            <a:ext cx="19804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ubTitle" idx="4"/>
          </p:nvPr>
        </p:nvSpPr>
        <p:spPr>
          <a:xfrm>
            <a:off x="4793433" y="4534100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ctrTitle" idx="5"/>
          </p:nvPr>
        </p:nvSpPr>
        <p:spPr>
          <a:xfrm>
            <a:off x="8823289" y="3692267"/>
            <a:ext cx="1980400" cy="4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6"/>
          </p:nvPr>
        </p:nvSpPr>
        <p:spPr>
          <a:xfrm>
            <a:off x="8511100" y="4534100"/>
            <a:ext cx="2604800" cy="13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5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ctrTitle"/>
          </p:nvPr>
        </p:nvSpPr>
        <p:spPr>
          <a:xfrm>
            <a:off x="1884543" y="1569133"/>
            <a:ext cx="56124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 flipH="1">
            <a:off x="1884543" y="2766267"/>
            <a:ext cx="5897600" cy="1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6_1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subTitle" idx="1"/>
          </p:nvPr>
        </p:nvSpPr>
        <p:spPr>
          <a:xfrm>
            <a:off x="1278033" y="2827800"/>
            <a:ext cx="5720800" cy="2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10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>
            <a:off x="856067" y="2104767"/>
            <a:ext cx="5321200" cy="19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1820400" y="1254300"/>
            <a:ext cx="8551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2133"/>
              </a:spcBef>
              <a:spcAft>
                <a:spcPts val="0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2133"/>
              </a:spcBef>
              <a:spcAft>
                <a:spcPts val="2133"/>
              </a:spcAft>
              <a:buNone/>
              <a:defRPr sz="2400">
                <a:solidFill>
                  <a:schemeClr val="accent3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826533" y="220305"/>
            <a:ext cx="10538800" cy="11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 sz="15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12">
    <p:bg>
      <p:bgPr>
        <a:noFill/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52" r:id="rId4"/>
    <p:sldLayoutId id="2147483673" r:id="rId5"/>
    <p:sldLayoutId id="2147483674" r:id="rId6"/>
    <p:sldLayoutId id="2147483675" r:id="rId7"/>
    <p:sldLayoutId id="2147483656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68" r:id="rId15"/>
    <p:sldLayoutId id="2147483658" r:id="rId16"/>
    <p:sldLayoutId id="21474836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atic SC"/>
              <a:buNone/>
              <a:defRPr sz="28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●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uli"/>
              <a:buChar char="○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uli"/>
              <a:buChar char="■"/>
              <a:defRPr sz="12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351" y="1441251"/>
            <a:ext cx="10886821" cy="2609585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tx1"/>
                </a:solidFill>
              </a:rPr>
              <a:t> </a:t>
            </a:r>
            <a:r>
              <a:rPr lang="en-US" sz="7000" dirty="0">
                <a:solidFill>
                  <a:schemeClr val="tx1"/>
                </a:solidFill>
                <a:latin typeface="Calibri"/>
                <a:ea typeface="Cambria"/>
                <a:cs typeface="Times New Roman"/>
              </a:rPr>
              <a:t>Food Survey During Covid-19 Pandemic</a:t>
            </a:r>
            <a:endParaRPr lang="en-US" sz="70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040106" cy="10968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Data analysis and Decision making</a:t>
            </a:r>
            <a:r>
              <a:rPr lang="en-US" dirty="0">
                <a:solidFill>
                  <a:srgbClr val="00206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3AA1-BAEB-40FC-A1C5-A42ED659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GB" cap="all" dirty="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</a:br>
            <a:r>
              <a:rPr lang="en-GB" cap="all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+mj-lt"/>
                <a:cs typeface="+mj-lt"/>
              </a:rPr>
              <a:t>Content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B387-53B2-4A0C-AC23-FDFF6EDBE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2500" cap="all" dirty="0">
                <a:latin typeface="Trebuchet MS"/>
                <a:ea typeface="+mn-lt"/>
                <a:cs typeface="+mn-lt"/>
              </a:rPr>
              <a:t>INTRODUCTION</a:t>
            </a:r>
            <a:endParaRPr lang="en-US" sz="2500">
              <a:latin typeface="Trebuchet MS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GB" sz="2500" cap="all" dirty="0">
                <a:latin typeface="Trebuchet MS"/>
                <a:ea typeface="+mn-lt"/>
                <a:cs typeface="+mn-lt"/>
              </a:rPr>
              <a:t>PROBLEM STATEMENT AND DATA SOURCE</a:t>
            </a:r>
            <a:endParaRPr lang="en-US" sz="2500">
              <a:latin typeface="Trebuchet MS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GB" sz="2500" cap="all" dirty="0">
                <a:latin typeface="Trebuchet MS"/>
                <a:ea typeface="+mn-lt"/>
                <a:cs typeface="+mn-lt"/>
              </a:rPr>
              <a:t>OBNECTIVE AND METHODOLOGY</a:t>
            </a:r>
            <a:endParaRPr lang="en-US" sz="2500">
              <a:latin typeface="Trebuchet MS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GB" sz="2500" cap="all" dirty="0">
                <a:latin typeface="Trebuchet MS"/>
                <a:ea typeface="+mn-lt"/>
                <a:cs typeface="+mn-lt"/>
              </a:rPr>
              <a:t>SOLUTION DESCRIPTION</a:t>
            </a:r>
            <a:endParaRPr lang="en-US" sz="2500">
              <a:latin typeface="Trebuchet MS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GB" sz="2500" cap="all" dirty="0">
                <a:latin typeface="Trebuchet MS"/>
              </a:rPr>
              <a:t>IMPACT </a:t>
            </a:r>
            <a:endParaRPr lang="en-GB" sz="2500"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546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18BE-EADB-44CA-8522-60B6CA27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315535" cy="104763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Problem Statement and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1C10-EE0E-4B6E-8A93-0CAFA020E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01797"/>
            <a:ext cx="10623874" cy="413956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500" dirty="0">
                <a:latin typeface="Trebuchet MS"/>
                <a:cs typeface="Arial"/>
              </a:rPr>
              <a:t>Gathering Information about food from the customer and analyse their requirement based on the their interest on types of food, </a:t>
            </a:r>
            <a:r>
              <a:rPr lang="en-GB" sz="2500" dirty="0">
                <a:latin typeface="Trebuchet MS"/>
                <a:ea typeface="+mn-lt"/>
                <a:cs typeface="+mn-lt"/>
              </a:rPr>
              <a:t>category</a:t>
            </a:r>
            <a:r>
              <a:rPr lang="en-GB" sz="2500" dirty="0">
                <a:latin typeface="Trebuchet MS"/>
                <a:cs typeface="Arial"/>
              </a:rPr>
              <a:t> and </a:t>
            </a:r>
            <a:r>
              <a:rPr lang="en-GB" sz="2500" dirty="0">
                <a:latin typeface="Trebuchet MS"/>
                <a:ea typeface="+mn-lt"/>
                <a:cs typeface="+mn-lt"/>
              </a:rPr>
              <a:t>frequency</a:t>
            </a:r>
            <a:r>
              <a:rPr lang="en-GB" sz="2500" dirty="0">
                <a:latin typeface="Trebuchet MS"/>
                <a:cs typeface="Arial"/>
              </a:rPr>
              <a:t> of order.</a:t>
            </a:r>
            <a:endParaRPr lang="en-US">
              <a:latin typeface="Trebuchet MS"/>
            </a:endParaRPr>
          </a:p>
          <a:p>
            <a:r>
              <a:rPr lang="en-GB" sz="2500" dirty="0">
                <a:latin typeface="Trebuchet MS"/>
                <a:cs typeface="Arial"/>
              </a:rPr>
              <a:t>Identify the most ordered foods ,rating view on different criteria etc to analyse and </a:t>
            </a:r>
            <a:r>
              <a:rPr lang="en-GB" sz="2500" dirty="0">
                <a:latin typeface="Trebuchet MS"/>
                <a:ea typeface="+mn-lt"/>
                <a:cs typeface="+mn-lt"/>
              </a:rPr>
              <a:t>to make</a:t>
            </a:r>
            <a:r>
              <a:rPr lang="en-GB" sz="2500" dirty="0">
                <a:latin typeface="Trebuchet MS"/>
                <a:cs typeface="Arial"/>
              </a:rPr>
              <a:t> necessary decision.</a:t>
            </a:r>
          </a:p>
          <a:p>
            <a:r>
              <a:rPr lang="en-GB" sz="2500" dirty="0">
                <a:latin typeface="Trebuchet MS"/>
                <a:cs typeface="Arial"/>
              </a:rPr>
              <a:t>Create better port-folia to manage goods ,staff and shop management. Bring balance between stocks vs sales to minimize the waste</a:t>
            </a:r>
            <a:r>
              <a:rPr lang="en-GB" sz="2500" dirty="0"/>
              <a:t>. </a:t>
            </a:r>
          </a:p>
          <a:p>
            <a:endParaRPr lang="en-GB" sz="2800" dirty="0"/>
          </a:p>
          <a:p>
            <a:endParaRPr lang="en-GB" sz="2800" dirty="0"/>
          </a:p>
          <a:p>
            <a:endParaRPr lang="en-GB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356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4D78-6B00-4BB8-9711-F8203BAA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0084"/>
          </a:xfrm>
        </p:spPr>
        <p:txBody>
          <a:bodyPr>
            <a:noAutofit/>
          </a:bodyPr>
          <a:lstStyle/>
          <a:p>
            <a:pPr algn="ctr"/>
            <a:r>
              <a:rPr lang="en-GB" sz="5000" dirty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3425-0DA4-46C1-A1C2-EC39990B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17021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ea typeface="+mn-lt"/>
                <a:cs typeface="+mn-lt"/>
              </a:rPr>
              <a:t>This survey is basically related to recognize which  age category people like online food  and which are the most  preferable foods and drinks they used during covid-19 and which region they are from.</a:t>
            </a:r>
            <a:endParaRPr lang="en-GB" sz="2500">
              <a:ea typeface="+mn-lt"/>
              <a:cs typeface="+mn-lt"/>
            </a:endParaRPr>
          </a:p>
          <a:p>
            <a:r>
              <a:rPr lang="en-US" sz="2500" dirty="0">
                <a:ea typeface="+mn-lt"/>
                <a:cs typeface="+mn-lt"/>
              </a:rPr>
              <a:t>which will help to optimize the sales in particular region by maintaining the demand, supply ration balance to get profit in business.</a:t>
            </a:r>
            <a:endParaRPr lang="en-GB" sz="2500" dirty="0">
              <a:ea typeface="+mn-lt"/>
              <a:cs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934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4ADC-0CF2-4411-AB75-E1706FC6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808"/>
            <a:ext cx="8596668" cy="11338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IN" sz="5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Objective &amp; Methodology</a:t>
            </a:r>
            <a:endParaRPr lang="en-US" sz="5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37E9-02B6-4FE2-81F0-EC6F6457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141460" cy="43408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 dirty="0">
                <a:ea typeface="+mn-lt"/>
                <a:cs typeface="+mn-lt"/>
              </a:rPr>
              <a:t>Expand the business by maintaining the most demanding foods, drinks and groceries supply, which is preferred by customers on time with hygiene and fresh.</a:t>
            </a:r>
          </a:p>
          <a:p>
            <a:r>
              <a:rPr lang="en-US" sz="2500" dirty="0">
                <a:ea typeface="+mn-lt"/>
                <a:cs typeface="+mn-lt"/>
              </a:rPr>
              <a:t>Create the impact by offers and discounts to attract the customer and maintain the loyalty with them to stay longer.</a:t>
            </a:r>
          </a:p>
          <a:p>
            <a:r>
              <a:rPr lang="en-US" sz="2500" dirty="0">
                <a:ea typeface="+mn-lt"/>
                <a:cs typeface="+mn-lt"/>
              </a:rPr>
              <a:t>Optimize the risk through customer review analysis and verified report to create the best plan to be in Profit.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1186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7BD7-D990-4789-95A6-50217857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Solution 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4A4C-9AED-41EF-9DA4-6C9E0975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589"/>
            <a:ext cx="11313988" cy="4987829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3000" dirty="0">
              <a:ea typeface="+mn-lt"/>
              <a:cs typeface="+mn-lt"/>
            </a:endParaRPr>
          </a:p>
          <a:p>
            <a:r>
              <a:rPr lang="en-US" sz="2500" dirty="0">
                <a:ea typeface="+mn-lt"/>
                <a:cs typeface="+mn-lt"/>
              </a:rPr>
              <a:t>Bring restaurant to Online services  is a good option to increase sales and the customer and promote through ad.</a:t>
            </a:r>
          </a:p>
          <a:p>
            <a:r>
              <a:rPr lang="en-IN" sz="2500" dirty="0">
                <a:ea typeface="+mn-lt"/>
                <a:cs typeface="+mn-lt"/>
              </a:rPr>
              <a:t>Create good hygiene-ness environment from preparation to delivery ,so that  Customer feel, ordering food online is  safe.</a:t>
            </a:r>
          </a:p>
          <a:p>
            <a:r>
              <a:rPr lang="en-IN" sz="2500" dirty="0">
                <a:ea typeface="+mn-lt"/>
                <a:cs typeface="+mn-lt"/>
              </a:rPr>
              <a:t>Offer home delivery service of food also groceries with moderate delivery charges or free delivery, which help add more customer and expand the business.</a:t>
            </a:r>
            <a:endParaRPr lang="en-US" sz="2500" dirty="0">
              <a:ea typeface="+mn-lt"/>
              <a:cs typeface="+mn-lt"/>
            </a:endParaRPr>
          </a:p>
          <a:p>
            <a:r>
              <a:rPr lang="en-US" sz="2500" dirty="0">
                <a:ea typeface="+mn-lt"/>
                <a:cs typeface="+mn-lt"/>
              </a:rPr>
              <a:t>Introduce new recipes based on customer request and likes.</a:t>
            </a:r>
            <a:endParaRPr lang="en-IN" sz="2500" dirty="0">
              <a:ea typeface="+mn-lt"/>
              <a:cs typeface="+mn-lt"/>
            </a:endParaRPr>
          </a:p>
          <a:p>
            <a:endParaRPr lang="en-IN" sz="3000" dirty="0"/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4827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5764-8C49-48DD-A186-8032CB6A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1055196" cy="1320800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solidFill>
                  <a:schemeClr val="tx1">
                    <a:lumMod val="95000"/>
                    <a:lumOff val="5000"/>
                  </a:schemeClr>
                </a:solidFill>
                <a:ea typeface="+mj-lt"/>
                <a:cs typeface="+mj-lt"/>
              </a:rPr>
              <a:t>Impact</a:t>
            </a:r>
            <a:endParaRPr lang="en-US" sz="5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5F30-484F-4BDE-AE34-3F0E68BB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055196" cy="43408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500" dirty="0">
                <a:ea typeface="+mn-lt"/>
                <a:cs typeface="+mn-lt"/>
              </a:rPr>
              <a:t>Raise in demand of immunity booster and Hygiene food .</a:t>
            </a:r>
          </a:p>
          <a:p>
            <a:r>
              <a:rPr lang="en-US" sz="2500" dirty="0">
                <a:ea typeface="+mn-lt"/>
                <a:cs typeface="+mn-lt"/>
              </a:rPr>
              <a:t>Introducing new recipe foods will attract customer to  try new food will bring high demand.</a:t>
            </a:r>
          </a:p>
          <a:p>
            <a:r>
              <a:rPr lang="en-US" sz="2500" dirty="0">
                <a:ea typeface="+mn-lt"/>
                <a:cs typeface="+mn-lt"/>
              </a:rPr>
              <a:t>Introducing herbal ,Ayurveda food help to gain business during covid-19.</a:t>
            </a:r>
          </a:p>
          <a:p>
            <a:r>
              <a:rPr lang="en-US" sz="2500" dirty="0">
                <a:ea typeface="+mn-lt"/>
                <a:cs typeface="+mn-lt"/>
              </a:rPr>
              <a:t>Selling addition product along with food like groceries ,vegetable and  dry fruit will  increase the sale</a:t>
            </a:r>
          </a:p>
          <a:p>
            <a:r>
              <a:rPr lang="en-US" sz="2500" dirty="0">
                <a:ea typeface="+mn-lt"/>
                <a:cs typeface="+mn-lt"/>
              </a:rPr>
              <a:t>Increase in cost due to clean and safety priority ,but it doesn’t impact on business. As Customers priority to safety ,they happy to pay that bill.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2831290047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5.xml><?xml version="1.0" encoding="utf-8"?>
<a:theme xmlns:a="http://schemas.openxmlformats.org/drawingml/2006/main" name="Fruits Marketing Campaign by Slidesgo">
  <a:themeElements>
    <a:clrScheme name="Simple Light">
      <a:dk1>
        <a:srgbClr val="5D2912"/>
      </a:dk1>
      <a:lt1>
        <a:srgbClr val="FFFFFF"/>
      </a:lt1>
      <a:dk2>
        <a:srgbClr val="595959"/>
      </a:dk2>
      <a:lt2>
        <a:srgbClr val="EEEEEE"/>
      </a:lt2>
      <a:accent1>
        <a:srgbClr val="F7E7C3"/>
      </a:accent1>
      <a:accent2>
        <a:srgbClr val="FC8C4F"/>
      </a:accent2>
      <a:accent3>
        <a:srgbClr val="E6555C"/>
      </a:accent3>
      <a:accent4>
        <a:srgbClr val="FFC800"/>
      </a:accent4>
      <a:accent5>
        <a:srgbClr val="BD693B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Facet</vt:lpstr>
      <vt:lpstr>Droplet</vt:lpstr>
      <vt:lpstr>Wisp</vt:lpstr>
      <vt:lpstr>Circuit</vt:lpstr>
      <vt:lpstr>Fruits Marketing Campaign by Slidesgo</vt:lpstr>
      <vt:lpstr> Food Survey During Covid-19 Pandemic</vt:lpstr>
      <vt:lpstr> Content</vt:lpstr>
      <vt:lpstr>Problem Statement and Data sources</vt:lpstr>
      <vt:lpstr>Agenda</vt:lpstr>
      <vt:lpstr>Objective &amp; Methodology</vt:lpstr>
      <vt:lpstr>Solution 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583</cp:revision>
  <dcterms:created xsi:type="dcterms:W3CDTF">2014-09-12T02:18:09Z</dcterms:created>
  <dcterms:modified xsi:type="dcterms:W3CDTF">2021-07-28T17:23:08Z</dcterms:modified>
</cp:coreProperties>
</file>