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2"/>
  </p:notesMasterIdLst>
  <p:sldIdLst>
    <p:sldId id="257" r:id="rId2"/>
    <p:sldId id="259" r:id="rId3"/>
    <p:sldId id="260" r:id="rId4"/>
    <p:sldId id="261" r:id="rId5"/>
    <p:sldId id="262" r:id="rId6"/>
    <p:sldId id="263" r:id="rId7"/>
    <p:sldId id="264" r:id="rId8"/>
    <p:sldId id="266" r:id="rId9"/>
    <p:sldId id="265"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11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CBC9D-CDCC-4646-A387-A0DB0A01B258}" type="datetimeFigureOut">
              <a:rPr lang="en-IN" smtClean="0"/>
              <a:t>19-01-2023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BB5B33-1769-4287-9282-127CE30DB853}" type="slidenum">
              <a:rPr lang="en-IN" smtClean="0"/>
              <a:t>‹#›</a:t>
            </a:fld>
            <a:endParaRPr lang="en-IN"/>
          </a:p>
        </p:txBody>
      </p:sp>
    </p:spTree>
    <p:extLst>
      <p:ext uri="{BB962C8B-B14F-4D97-AF65-F5344CB8AC3E}">
        <p14:creationId xmlns:p14="http://schemas.microsoft.com/office/powerpoint/2010/main" val="1020457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1/19/2023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1/19/2023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1/19/2023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1/19/2023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1/19/2023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1/19/2023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1/19/2023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1/19/2023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1/19/2023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1/19/2023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1/19/2023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1/19/2023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7.png"/><Relationship Id="rId9"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6" descr="Download HD Do List Vector Transparent PNG Image - NicePNG.com">
            <a:extLst>
              <a:ext uri="{FF2B5EF4-FFF2-40B4-BE49-F238E27FC236}">
                <a16:creationId xmlns:a16="http://schemas.microsoft.com/office/drawing/2014/main" id="{32912DE8-168B-509C-51E7-373DDF933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268" y="763793"/>
            <a:ext cx="4501216" cy="505071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6AB1F177-9ECC-29AD-D663-9BF3C3B6CD59}"/>
              </a:ext>
            </a:extLst>
          </p:cNvPr>
          <p:cNvSpPr>
            <a:spLocks noGrp="1"/>
          </p:cNvSpPr>
          <p:nvPr>
            <p:ph type="ctrTitle"/>
          </p:nvPr>
        </p:nvSpPr>
        <p:spPr>
          <a:xfrm>
            <a:off x="5416996" y="406456"/>
            <a:ext cx="6253317" cy="3686015"/>
          </a:xfrm>
        </p:spPr>
        <p:txBody>
          <a:bodyPr>
            <a:normAutofit/>
          </a:bodyPr>
          <a:lstStyle/>
          <a:p>
            <a:r>
              <a:rPr lang="en-US" sz="8000" dirty="0"/>
              <a:t>To-do Application</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5E1F2F-E259-4EA8-9FFD-3A10AF541859}"/>
              </a:ext>
            </a:extLst>
          </p:cNvPr>
          <p:cNvSpPr>
            <a:spLocks noGrp="1"/>
          </p:cNvSpPr>
          <p:nvPr>
            <p:ph type="subTitle" idx="4294967295"/>
          </p:nvPr>
        </p:nvSpPr>
        <p:spPr>
          <a:xfrm>
            <a:off x="2133600" y="5061177"/>
            <a:ext cx="10058400" cy="1143000"/>
          </a:xfrm>
        </p:spPr>
        <p:txBody>
          <a:bodyPr>
            <a:normAutofit/>
          </a:bodyPr>
          <a:lstStyle/>
          <a:p>
            <a:r>
              <a:rPr lang="en-US" dirty="0">
                <a:solidFill>
                  <a:srgbClr val="FFFFFF"/>
                </a:solidFill>
              </a:rPr>
              <a:t>- Neil Armstrong</a:t>
            </a:r>
          </a:p>
        </p:txBody>
      </p:sp>
      <p:sp>
        <p:nvSpPr>
          <p:cNvPr id="7" name="Title 1">
            <a:extLst>
              <a:ext uri="{FF2B5EF4-FFF2-40B4-BE49-F238E27FC236}">
                <a16:creationId xmlns:a16="http://schemas.microsoft.com/office/drawing/2014/main" id="{09DD52E0-5903-A0BE-C86E-2E7A7C1CBF54}"/>
              </a:ext>
            </a:extLst>
          </p:cNvPr>
          <p:cNvSpPr txBox="1">
            <a:spLocks/>
          </p:cNvSpPr>
          <p:nvPr/>
        </p:nvSpPr>
        <p:spPr>
          <a:xfrm>
            <a:off x="5200631" y="2681448"/>
            <a:ext cx="6294683" cy="1781695"/>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8500" b="1" dirty="0">
                <a:solidFill>
                  <a:srgbClr val="002060"/>
                </a:solidFill>
                <a:latin typeface="Algerian" panose="04020705040A02060702" pitchFamily="82" charset="0"/>
              </a:rPr>
              <a:t>Thank you</a:t>
            </a:r>
          </a:p>
        </p:txBody>
      </p:sp>
      <p:pic>
        <p:nvPicPr>
          <p:cNvPr id="6146" name="Picture 2" descr="Todo Vectors &amp; Illustrations for Free Download | Freepik">
            <a:extLst>
              <a:ext uri="{FF2B5EF4-FFF2-40B4-BE49-F238E27FC236}">
                <a16:creationId xmlns:a16="http://schemas.microsoft.com/office/drawing/2014/main" id="{9399ED89-4435-96F9-B73C-DBCC56B87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29"/>
            <a:ext cx="4970026" cy="361334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6F1913F-6DEA-3ED1-E8FE-DED236DCDBF0}"/>
              </a:ext>
            </a:extLst>
          </p:cNvPr>
          <p:cNvSpPr txBox="1"/>
          <p:nvPr/>
        </p:nvSpPr>
        <p:spPr>
          <a:xfrm>
            <a:off x="8169730" y="4986346"/>
            <a:ext cx="3995057" cy="646331"/>
          </a:xfrm>
          <a:prstGeom prst="rect">
            <a:avLst/>
          </a:prstGeom>
          <a:noFill/>
        </p:spPr>
        <p:txBody>
          <a:bodyPr wrap="square" rtlCol="0">
            <a:spAutoFit/>
          </a:bodyPr>
          <a:lstStyle/>
          <a:p>
            <a:r>
              <a:rPr lang="en-US" dirty="0">
                <a:solidFill>
                  <a:srgbClr val="002060"/>
                </a:solidFill>
                <a:latin typeface="+mj-lt"/>
              </a:rPr>
              <a:t>Reach us at:</a:t>
            </a:r>
          </a:p>
          <a:p>
            <a:r>
              <a:rPr lang="en-IN" b="1" i="0" dirty="0">
                <a:solidFill>
                  <a:srgbClr val="002060"/>
                </a:solidFill>
                <a:effectLst/>
                <a:latin typeface="+mj-lt"/>
              </a:rPr>
              <a:t>apptodo7@gmail.com</a:t>
            </a:r>
            <a:endParaRPr lang="en-IN" b="1" dirty="0">
              <a:solidFill>
                <a:srgbClr val="002060"/>
              </a:solidFill>
              <a:latin typeface="+mj-lt"/>
            </a:endParaRP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9DF99D-6DF8-ACBA-B000-976606C1F92E}"/>
              </a:ext>
            </a:extLst>
          </p:cNvPr>
          <p:cNvSpPr>
            <a:spLocks noGrp="1"/>
          </p:cNvSpPr>
          <p:nvPr>
            <p:ph type="title"/>
          </p:nvPr>
        </p:nvSpPr>
        <p:spPr/>
        <p:txBody>
          <a:bodyPr/>
          <a:lstStyle/>
          <a:p>
            <a:r>
              <a:rPr lang="en-US" b="1" dirty="0">
                <a:solidFill>
                  <a:srgbClr val="002060"/>
                </a:solidFill>
              </a:rPr>
              <a:t>Team:-</a:t>
            </a:r>
            <a:endParaRPr lang="en-IN" b="1" dirty="0">
              <a:solidFill>
                <a:srgbClr val="002060"/>
              </a:solidFill>
            </a:endParaRPr>
          </a:p>
        </p:txBody>
      </p:sp>
      <p:pic>
        <p:nvPicPr>
          <p:cNvPr id="8" name="Content Placeholder 7">
            <a:extLst>
              <a:ext uri="{FF2B5EF4-FFF2-40B4-BE49-F238E27FC236}">
                <a16:creationId xmlns:a16="http://schemas.microsoft.com/office/drawing/2014/main" id="{33902BEA-EEE5-25A6-E7A4-7A8E6DF2954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4540" y="2120900"/>
            <a:ext cx="4640262" cy="3426373"/>
          </a:xfrm>
        </p:spPr>
      </p:pic>
      <p:sp>
        <p:nvSpPr>
          <p:cNvPr id="9" name="TextBox 8">
            <a:extLst>
              <a:ext uri="{FF2B5EF4-FFF2-40B4-BE49-F238E27FC236}">
                <a16:creationId xmlns:a16="http://schemas.microsoft.com/office/drawing/2014/main" id="{35BFB432-CAD7-7D12-ADD8-91F55A0E58BE}"/>
              </a:ext>
            </a:extLst>
          </p:cNvPr>
          <p:cNvSpPr txBox="1"/>
          <p:nvPr/>
        </p:nvSpPr>
        <p:spPr>
          <a:xfrm>
            <a:off x="1898355" y="5653650"/>
            <a:ext cx="3700947" cy="430887"/>
          </a:xfrm>
          <a:prstGeom prst="rect">
            <a:avLst/>
          </a:prstGeom>
          <a:noFill/>
        </p:spPr>
        <p:txBody>
          <a:bodyPr wrap="square" rtlCol="0">
            <a:spAutoFit/>
          </a:bodyPr>
          <a:lstStyle/>
          <a:p>
            <a:r>
              <a:rPr lang="en-US" sz="2200" b="1" dirty="0">
                <a:latin typeface="+mj-lt"/>
              </a:rPr>
              <a:t>Durgam Prashanth</a:t>
            </a:r>
            <a:endParaRPr lang="en-IN" sz="2200" b="1" dirty="0">
              <a:latin typeface="+mj-lt"/>
            </a:endParaRPr>
          </a:p>
        </p:txBody>
      </p:sp>
      <p:sp>
        <p:nvSpPr>
          <p:cNvPr id="10" name="TextBox 9">
            <a:extLst>
              <a:ext uri="{FF2B5EF4-FFF2-40B4-BE49-F238E27FC236}">
                <a16:creationId xmlns:a16="http://schemas.microsoft.com/office/drawing/2014/main" id="{49F62D11-A26F-7A97-870C-3D53BB53D826}"/>
              </a:ext>
            </a:extLst>
          </p:cNvPr>
          <p:cNvSpPr txBox="1"/>
          <p:nvPr/>
        </p:nvSpPr>
        <p:spPr>
          <a:xfrm>
            <a:off x="7856718" y="5653649"/>
            <a:ext cx="3700947" cy="430887"/>
          </a:xfrm>
          <a:prstGeom prst="rect">
            <a:avLst/>
          </a:prstGeom>
          <a:noFill/>
        </p:spPr>
        <p:txBody>
          <a:bodyPr wrap="square" rtlCol="0">
            <a:spAutoFit/>
          </a:bodyPr>
          <a:lstStyle/>
          <a:p>
            <a:r>
              <a:rPr lang="en-US" sz="2200" b="1" dirty="0">
                <a:latin typeface="+mj-lt"/>
              </a:rPr>
              <a:t>Akhil Birru</a:t>
            </a:r>
            <a:endParaRPr lang="en-IN" sz="2200" b="1" dirty="0">
              <a:latin typeface="+mj-lt"/>
            </a:endParaRPr>
          </a:p>
        </p:txBody>
      </p:sp>
      <p:pic>
        <p:nvPicPr>
          <p:cNvPr id="32" name="Content Placeholder 31">
            <a:extLst>
              <a:ext uri="{FF2B5EF4-FFF2-40B4-BE49-F238E27FC236}">
                <a16:creationId xmlns:a16="http://schemas.microsoft.com/office/drawing/2014/main" id="{F3376D32-6F23-B847-2AC7-E189CAB45D5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27370" y="2120899"/>
            <a:ext cx="4180115" cy="3532749"/>
          </a:xfrm>
        </p:spPr>
      </p:pic>
    </p:spTree>
    <p:extLst>
      <p:ext uri="{BB962C8B-B14F-4D97-AF65-F5344CB8AC3E}">
        <p14:creationId xmlns:p14="http://schemas.microsoft.com/office/powerpoint/2010/main" val="1545112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264141-6DA6-012D-5A4C-F5F81E2A7D88}"/>
              </a:ext>
            </a:extLst>
          </p:cNvPr>
          <p:cNvSpPr>
            <a:spLocks noGrp="1"/>
          </p:cNvSpPr>
          <p:nvPr>
            <p:ph type="title"/>
          </p:nvPr>
        </p:nvSpPr>
        <p:spPr/>
        <p:txBody>
          <a:bodyPr/>
          <a:lstStyle/>
          <a:p>
            <a:r>
              <a:rPr lang="en-US" b="1" dirty="0">
                <a:solidFill>
                  <a:srgbClr val="002060"/>
                </a:solidFill>
              </a:rPr>
              <a:t>To-do List:</a:t>
            </a:r>
            <a:endParaRPr lang="en-IN" b="1" dirty="0">
              <a:solidFill>
                <a:srgbClr val="002060"/>
              </a:solidFill>
            </a:endParaRPr>
          </a:p>
        </p:txBody>
      </p:sp>
      <p:sp>
        <p:nvSpPr>
          <p:cNvPr id="11" name="Content Placeholder 10">
            <a:extLst>
              <a:ext uri="{FF2B5EF4-FFF2-40B4-BE49-F238E27FC236}">
                <a16:creationId xmlns:a16="http://schemas.microsoft.com/office/drawing/2014/main" id="{3E710B6A-669B-6CF8-14E7-0C505EF65DB6}"/>
              </a:ext>
            </a:extLst>
          </p:cNvPr>
          <p:cNvSpPr>
            <a:spLocks noGrp="1"/>
          </p:cNvSpPr>
          <p:nvPr>
            <p:ph sz="half" idx="2"/>
          </p:nvPr>
        </p:nvSpPr>
        <p:spPr>
          <a:xfrm>
            <a:off x="5895191" y="2120900"/>
            <a:ext cx="5260489" cy="3748194"/>
          </a:xfrm>
        </p:spPr>
        <p:txBody>
          <a:bodyPr>
            <a:normAutofit fontScale="92500" lnSpcReduction="20000"/>
          </a:bodyPr>
          <a:lstStyle/>
          <a:p>
            <a:pPr marL="139700" indent="0">
              <a:buNone/>
            </a:pPr>
            <a:r>
              <a:rPr lang="en-US" dirty="0">
                <a:latin typeface="+mj-lt"/>
              </a:rPr>
              <a:t>Captures quick ideas, check tasks off your To-Do list, and much more. </a:t>
            </a:r>
          </a:p>
          <a:p>
            <a:pPr marL="139700" indent="0">
              <a:buNone/>
            </a:pPr>
            <a:r>
              <a:rPr lang="en-US" dirty="0">
                <a:latin typeface="+mj-lt"/>
              </a:rPr>
              <a:t>One of the fundamental features for any productivity tool is a </a:t>
            </a:r>
            <a:r>
              <a:rPr lang="en-US" dirty="0">
                <a:latin typeface="+mj-lt"/>
                <a:cs typeface="Arial"/>
              </a:rPr>
              <a:t>To-Do</a:t>
            </a:r>
            <a:r>
              <a:rPr lang="en-US" dirty="0">
                <a:latin typeface="+mj-lt"/>
              </a:rPr>
              <a:t> list. With the </a:t>
            </a:r>
            <a:r>
              <a:rPr lang="en-US" dirty="0">
                <a:latin typeface="+mj-lt"/>
                <a:cs typeface="Arial"/>
              </a:rPr>
              <a:t>To-Do</a:t>
            </a:r>
            <a:r>
              <a:rPr lang="en-US" dirty="0">
                <a:latin typeface="+mj-lt"/>
              </a:rPr>
              <a:t> Tracker, you can create and share notes and lists. </a:t>
            </a:r>
            <a:endParaRPr lang="en-GB" dirty="0">
              <a:latin typeface="+mj-lt"/>
            </a:endParaRPr>
          </a:p>
          <a:p>
            <a:pPr marL="139700" indent="0">
              <a:buNone/>
            </a:pPr>
            <a:r>
              <a:rPr lang="en-US" dirty="0">
                <a:latin typeface="+mj-lt"/>
              </a:rPr>
              <a:t>The </a:t>
            </a:r>
            <a:r>
              <a:rPr lang="en-US" dirty="0">
                <a:latin typeface="+mj-lt"/>
                <a:cs typeface="Arial"/>
              </a:rPr>
              <a:t>To-Do </a:t>
            </a:r>
            <a:r>
              <a:rPr lang="en-US" dirty="0">
                <a:latin typeface="+mj-lt"/>
              </a:rPr>
              <a:t>Tracker helps you to accomplish a set of tasks in order to achieve a goal wherever you are. In today’s world, many of us, use apps on our phones to manage our tasks. </a:t>
            </a:r>
            <a:r>
              <a:rPr lang="en-US" dirty="0">
                <a:latin typeface="+mj-lt"/>
                <a:cs typeface="Arial"/>
              </a:rPr>
              <a:t>To-Do</a:t>
            </a:r>
            <a:r>
              <a:rPr lang="en-US" dirty="0">
                <a:latin typeface="+mj-lt"/>
              </a:rPr>
              <a:t> Tracker surfaces the right tasks at the right time, so you always know what to focus on next.</a:t>
            </a:r>
            <a:endParaRPr lang="en-GB" dirty="0">
              <a:latin typeface="+mj-lt"/>
            </a:endParaRPr>
          </a:p>
          <a:p>
            <a:endParaRPr lang="en-IN" dirty="0">
              <a:latin typeface="+mj-lt"/>
            </a:endParaRPr>
          </a:p>
        </p:txBody>
      </p:sp>
      <p:pic>
        <p:nvPicPr>
          <p:cNvPr id="17" name="Content Placeholder 16">
            <a:extLst>
              <a:ext uri="{FF2B5EF4-FFF2-40B4-BE49-F238E27FC236}">
                <a16:creationId xmlns:a16="http://schemas.microsoft.com/office/drawing/2014/main" id="{D716222F-ECBC-FFE6-1110-6DAB1680D46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2478512"/>
            <a:ext cx="4435775" cy="2800307"/>
          </a:xfrm>
        </p:spPr>
      </p:pic>
    </p:spTree>
    <p:extLst>
      <p:ext uri="{BB962C8B-B14F-4D97-AF65-F5344CB8AC3E}">
        <p14:creationId xmlns:p14="http://schemas.microsoft.com/office/powerpoint/2010/main" val="269355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30DEAE1-2ED5-66B9-07A5-141A54C58305}"/>
              </a:ext>
            </a:extLst>
          </p:cNvPr>
          <p:cNvSpPr>
            <a:spLocks noGrp="1"/>
          </p:cNvSpPr>
          <p:nvPr>
            <p:ph type="title"/>
          </p:nvPr>
        </p:nvSpPr>
        <p:spPr/>
        <p:txBody>
          <a:bodyPr/>
          <a:lstStyle/>
          <a:p>
            <a:r>
              <a:rPr lang="en-US" b="1" dirty="0">
                <a:solidFill>
                  <a:srgbClr val="002060"/>
                </a:solidFill>
              </a:rPr>
              <a:t>Benefits</a:t>
            </a:r>
            <a:endParaRPr lang="en-IN" b="1" dirty="0">
              <a:solidFill>
                <a:srgbClr val="002060"/>
              </a:solidFill>
            </a:endParaRPr>
          </a:p>
        </p:txBody>
      </p:sp>
      <p:sp>
        <p:nvSpPr>
          <p:cNvPr id="8" name="Content Placeholder 7">
            <a:extLst>
              <a:ext uri="{FF2B5EF4-FFF2-40B4-BE49-F238E27FC236}">
                <a16:creationId xmlns:a16="http://schemas.microsoft.com/office/drawing/2014/main" id="{7AEB9E70-9AFA-48C6-9DC5-349E4321AD9E}"/>
              </a:ext>
            </a:extLst>
          </p:cNvPr>
          <p:cNvSpPr>
            <a:spLocks noGrp="1"/>
          </p:cNvSpPr>
          <p:nvPr>
            <p:ph idx="1"/>
          </p:nvPr>
        </p:nvSpPr>
        <p:spPr/>
        <p:txBody>
          <a:bodyPr/>
          <a:lstStyle/>
          <a:p>
            <a:pPr>
              <a:buFont typeface="Wingdings" panose="05000000000000000000" pitchFamily="2" charset="2"/>
              <a:buChar char="Ø"/>
            </a:pPr>
            <a:r>
              <a:rPr lang="en-US" b="0" i="0" dirty="0">
                <a:solidFill>
                  <a:srgbClr val="374151"/>
                </a:solidFill>
                <a:effectLst/>
                <a:latin typeface="+mj-lt"/>
              </a:rPr>
              <a:t> </a:t>
            </a:r>
            <a:r>
              <a:rPr lang="en-US" b="1" i="0" dirty="0">
                <a:solidFill>
                  <a:srgbClr val="374151"/>
                </a:solidFill>
                <a:effectLst/>
                <a:latin typeface="+mj-lt"/>
              </a:rPr>
              <a:t>Improved productivity: </a:t>
            </a:r>
            <a:r>
              <a:rPr lang="en-US" b="0" i="0" dirty="0">
                <a:solidFill>
                  <a:srgbClr val="374151"/>
                </a:solidFill>
                <a:effectLst/>
                <a:latin typeface="+mj-lt"/>
              </a:rPr>
              <a:t>To-do apps help users stay organized and on track by providing an easy way to create and manage tasks. This can help users prioritize their work and get more done in less time.</a:t>
            </a:r>
          </a:p>
          <a:p>
            <a:pPr>
              <a:buFont typeface="Wingdings" panose="05000000000000000000" pitchFamily="2" charset="2"/>
              <a:buChar char="Ø"/>
            </a:pPr>
            <a:r>
              <a:rPr lang="en-US" b="0" i="0" dirty="0">
                <a:solidFill>
                  <a:srgbClr val="374151"/>
                </a:solidFill>
                <a:effectLst/>
                <a:latin typeface="+mj-lt"/>
              </a:rPr>
              <a:t> </a:t>
            </a:r>
            <a:r>
              <a:rPr lang="en-US" b="1" i="0" dirty="0">
                <a:solidFill>
                  <a:srgbClr val="374151"/>
                </a:solidFill>
                <a:effectLst/>
                <a:latin typeface="+mj-lt"/>
              </a:rPr>
              <a:t>Better time management: </a:t>
            </a:r>
            <a:r>
              <a:rPr lang="en-US" b="0" i="0" dirty="0">
                <a:solidFill>
                  <a:srgbClr val="374151"/>
                </a:solidFill>
                <a:effectLst/>
                <a:latin typeface="+mj-lt"/>
              </a:rPr>
              <a:t>To-do apps allow users to set reminders and deadlines, which can help them stay on top of important tasks and manage their time more effectively.</a:t>
            </a:r>
          </a:p>
          <a:p>
            <a:pPr>
              <a:buFont typeface="Wingdings" panose="05000000000000000000" pitchFamily="2" charset="2"/>
              <a:buChar char="Ø"/>
            </a:pPr>
            <a:r>
              <a:rPr lang="en-US" b="0" i="0" dirty="0">
                <a:solidFill>
                  <a:srgbClr val="374151"/>
                </a:solidFill>
                <a:effectLst/>
                <a:latin typeface="+mj-lt"/>
              </a:rPr>
              <a:t> </a:t>
            </a:r>
            <a:r>
              <a:rPr lang="en-US" b="1" i="0" dirty="0">
                <a:solidFill>
                  <a:srgbClr val="374151"/>
                </a:solidFill>
                <a:effectLst/>
                <a:latin typeface="+mj-lt"/>
              </a:rPr>
              <a:t>Improved organization: </a:t>
            </a:r>
            <a:r>
              <a:rPr lang="en-US" dirty="0">
                <a:solidFill>
                  <a:srgbClr val="374151"/>
                </a:solidFill>
                <a:latin typeface="+mj-lt"/>
              </a:rPr>
              <a:t>To</a:t>
            </a:r>
            <a:r>
              <a:rPr lang="en-US" b="0" i="0" dirty="0">
                <a:solidFill>
                  <a:srgbClr val="374151"/>
                </a:solidFill>
                <a:effectLst/>
                <a:latin typeface="+mj-lt"/>
              </a:rPr>
              <a:t>-do apps allow users to categorize and tag their tasks, making it easy to find and reference specific tasks later.</a:t>
            </a:r>
          </a:p>
          <a:p>
            <a:endParaRPr lang="en-IN" dirty="0"/>
          </a:p>
        </p:txBody>
      </p:sp>
    </p:spTree>
    <p:extLst>
      <p:ext uri="{BB962C8B-B14F-4D97-AF65-F5344CB8AC3E}">
        <p14:creationId xmlns:p14="http://schemas.microsoft.com/office/powerpoint/2010/main" val="239926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0AAA-6F90-094B-474E-E2B942A9B011}"/>
              </a:ext>
            </a:extLst>
          </p:cNvPr>
          <p:cNvSpPr>
            <a:spLocks noGrp="1"/>
          </p:cNvSpPr>
          <p:nvPr>
            <p:ph type="title"/>
          </p:nvPr>
        </p:nvSpPr>
        <p:spPr/>
        <p:txBody>
          <a:bodyPr/>
          <a:lstStyle/>
          <a:p>
            <a:r>
              <a:rPr lang="en-US" b="1" dirty="0">
                <a:solidFill>
                  <a:srgbClr val="002060"/>
                </a:solidFill>
              </a:rPr>
              <a:t>Features of To-do-App</a:t>
            </a:r>
            <a:endParaRPr lang="en-IN" b="1" dirty="0">
              <a:solidFill>
                <a:srgbClr val="002060"/>
              </a:solidFill>
            </a:endParaRPr>
          </a:p>
        </p:txBody>
      </p:sp>
      <p:sp>
        <p:nvSpPr>
          <p:cNvPr id="3" name="Content Placeholder 2">
            <a:extLst>
              <a:ext uri="{FF2B5EF4-FFF2-40B4-BE49-F238E27FC236}">
                <a16:creationId xmlns:a16="http://schemas.microsoft.com/office/drawing/2014/main" id="{7693B622-56D3-942F-5DCB-313322B99A56}"/>
              </a:ext>
            </a:extLst>
          </p:cNvPr>
          <p:cNvSpPr>
            <a:spLocks noGrp="1"/>
          </p:cNvSpPr>
          <p:nvPr>
            <p:ph idx="1"/>
          </p:nvPr>
        </p:nvSpPr>
        <p:spPr>
          <a:xfrm>
            <a:off x="1140312" y="2108201"/>
            <a:ext cx="10058400" cy="3760891"/>
          </a:xfrm>
        </p:spPr>
        <p:txBody>
          <a:bodyPr>
            <a:normAutofit lnSpcReduction="10000"/>
          </a:bodyPr>
          <a:lstStyle/>
          <a:p>
            <a:pPr>
              <a:buFont typeface="Wingdings" panose="05000000000000000000" pitchFamily="2" charset="2"/>
              <a:buChar char="Ø"/>
            </a:pPr>
            <a:r>
              <a:rPr lang="en-US" b="1" dirty="0">
                <a:latin typeface="+mj-lt"/>
              </a:rPr>
              <a:t> Add and categorize tasks </a:t>
            </a:r>
          </a:p>
          <a:p>
            <a:pPr>
              <a:buFont typeface="Wingdings" panose="05000000000000000000" pitchFamily="2" charset="2"/>
              <a:buChar char="Ø"/>
            </a:pPr>
            <a:r>
              <a:rPr lang="en-US" b="1" dirty="0">
                <a:latin typeface="+mj-lt"/>
              </a:rPr>
              <a:t> Organize your tasks</a:t>
            </a:r>
            <a:endParaRPr lang="en-GB" b="1" dirty="0">
              <a:latin typeface="+mj-lt"/>
            </a:endParaRPr>
          </a:p>
          <a:p>
            <a:pPr>
              <a:buFont typeface="Wingdings" panose="05000000000000000000" pitchFamily="2" charset="2"/>
              <a:buChar char="Ø"/>
            </a:pPr>
            <a:r>
              <a:rPr lang="en-US" b="1" dirty="0">
                <a:latin typeface="+mj-lt"/>
              </a:rPr>
              <a:t> Modify the tasks as required</a:t>
            </a:r>
            <a:endParaRPr lang="en-GB" b="1" dirty="0">
              <a:latin typeface="+mj-lt"/>
            </a:endParaRPr>
          </a:p>
          <a:p>
            <a:pPr>
              <a:buFont typeface="Wingdings" panose="05000000000000000000" pitchFamily="2" charset="2"/>
              <a:buChar char="Ø"/>
            </a:pPr>
            <a:r>
              <a:rPr lang="en-US" b="1" dirty="0">
                <a:latin typeface="+mj-lt"/>
              </a:rPr>
              <a:t> Remove the task completed from the list</a:t>
            </a:r>
          </a:p>
          <a:p>
            <a:pPr>
              <a:buFont typeface="Wingdings" panose="05000000000000000000" pitchFamily="2" charset="2"/>
              <a:buChar char="Ø"/>
            </a:pPr>
            <a:r>
              <a:rPr lang="en-US" b="1" dirty="0">
                <a:latin typeface="+mj-lt"/>
              </a:rPr>
              <a:t> Archive tasks</a:t>
            </a:r>
            <a:endParaRPr lang="en-GB" b="1" dirty="0">
              <a:latin typeface="+mj-lt"/>
            </a:endParaRPr>
          </a:p>
          <a:p>
            <a:pPr>
              <a:buFont typeface="Wingdings" panose="05000000000000000000" pitchFamily="2" charset="2"/>
              <a:buChar char="Ø"/>
            </a:pPr>
            <a:r>
              <a:rPr lang="en-US" b="1" dirty="0">
                <a:latin typeface="+mj-lt"/>
              </a:rPr>
              <a:t> Important tasks</a:t>
            </a:r>
          </a:p>
          <a:p>
            <a:pPr>
              <a:buFont typeface="Wingdings" panose="05000000000000000000" pitchFamily="2" charset="2"/>
              <a:buChar char="Ø"/>
            </a:pPr>
            <a:r>
              <a:rPr lang="en-US" b="1" dirty="0">
                <a:latin typeface="+mj-lt"/>
              </a:rPr>
              <a:t> To-do prioritization</a:t>
            </a:r>
          </a:p>
          <a:p>
            <a:pPr>
              <a:buFont typeface="Wingdings" panose="05000000000000000000" pitchFamily="2" charset="2"/>
              <a:buChar char="Ø"/>
            </a:pPr>
            <a:r>
              <a:rPr lang="en-GB" b="1" dirty="0">
                <a:latin typeface="+mj-lt"/>
              </a:rPr>
              <a:t> Filter through To-do’s</a:t>
            </a:r>
          </a:p>
          <a:p>
            <a:pPr>
              <a:buFont typeface="Wingdings" panose="05000000000000000000" pitchFamily="2" charset="2"/>
              <a:buChar char="Ø"/>
            </a:pPr>
            <a:endParaRPr lang="en-GB" b="1" dirty="0"/>
          </a:p>
          <a:p>
            <a:endParaRPr lang="en-IN" dirty="0"/>
          </a:p>
        </p:txBody>
      </p:sp>
    </p:spTree>
    <p:extLst>
      <p:ext uri="{BB962C8B-B14F-4D97-AF65-F5344CB8AC3E}">
        <p14:creationId xmlns:p14="http://schemas.microsoft.com/office/powerpoint/2010/main" val="761887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8EDA-BF5E-963E-9125-B169FF72229F}"/>
              </a:ext>
            </a:extLst>
          </p:cNvPr>
          <p:cNvSpPr>
            <a:spLocks noGrp="1"/>
          </p:cNvSpPr>
          <p:nvPr>
            <p:ph type="title"/>
          </p:nvPr>
        </p:nvSpPr>
        <p:spPr/>
        <p:txBody>
          <a:bodyPr/>
          <a:lstStyle/>
          <a:p>
            <a:r>
              <a:rPr lang="en-IN" b="1" i="0" dirty="0">
                <a:solidFill>
                  <a:srgbClr val="002060"/>
                </a:solidFill>
                <a:effectLst/>
              </a:rPr>
              <a:t>Technologies Used</a:t>
            </a:r>
            <a:endParaRPr lang="en-IN" b="1" dirty="0">
              <a:solidFill>
                <a:srgbClr val="002060"/>
              </a:solidFill>
            </a:endParaRPr>
          </a:p>
        </p:txBody>
      </p:sp>
      <p:sp>
        <p:nvSpPr>
          <p:cNvPr id="3" name="Content Placeholder 2">
            <a:extLst>
              <a:ext uri="{FF2B5EF4-FFF2-40B4-BE49-F238E27FC236}">
                <a16:creationId xmlns:a16="http://schemas.microsoft.com/office/drawing/2014/main" id="{19AC2041-AED5-208B-36CF-2C289E7858F2}"/>
              </a:ext>
            </a:extLst>
          </p:cNvPr>
          <p:cNvSpPr>
            <a:spLocks noGrp="1"/>
          </p:cNvSpPr>
          <p:nvPr>
            <p:ph sz="half" idx="1"/>
          </p:nvPr>
        </p:nvSpPr>
        <p:spPr>
          <a:xfrm>
            <a:off x="1290921" y="2099384"/>
            <a:ext cx="4639736" cy="3748193"/>
          </a:xfrm>
        </p:spPr>
        <p:txBody>
          <a:bodyPr>
            <a:noAutofit/>
          </a:bodyPr>
          <a:lstStyle/>
          <a:p>
            <a:pPr>
              <a:lnSpc>
                <a:spcPct val="100000"/>
              </a:lnSpc>
            </a:pPr>
            <a:r>
              <a:rPr lang="en-US" b="1" dirty="0">
                <a:latin typeface="+mj-lt"/>
              </a:rPr>
              <a:t>Front-End:-</a:t>
            </a:r>
          </a:p>
          <a:p>
            <a:pPr>
              <a:lnSpc>
                <a:spcPct val="100000"/>
              </a:lnSpc>
              <a:buFont typeface="Wingdings" panose="05000000000000000000" pitchFamily="2" charset="2"/>
              <a:buChar char="Ø"/>
            </a:pPr>
            <a:r>
              <a:rPr lang="en-IN" dirty="0">
                <a:latin typeface="+mj-lt"/>
              </a:rPr>
              <a:t> Angular - 14.2.10</a:t>
            </a:r>
          </a:p>
          <a:p>
            <a:pPr>
              <a:lnSpc>
                <a:spcPct val="100000"/>
              </a:lnSpc>
              <a:buFont typeface="Wingdings" panose="05000000000000000000" pitchFamily="2" charset="2"/>
              <a:buChar char="Ø"/>
            </a:pPr>
            <a:r>
              <a:rPr lang="en-IN" dirty="0">
                <a:latin typeface="+mj-lt"/>
              </a:rPr>
              <a:t> Angular Material - 13.0.0</a:t>
            </a:r>
          </a:p>
          <a:p>
            <a:pPr>
              <a:lnSpc>
                <a:spcPct val="100000"/>
              </a:lnSpc>
              <a:buFont typeface="Wingdings" panose="05000000000000000000" pitchFamily="2" charset="2"/>
              <a:buChar char="Ø"/>
            </a:pPr>
            <a:r>
              <a:rPr lang="en-IN" dirty="0">
                <a:latin typeface="+mj-lt"/>
              </a:rPr>
              <a:t> Html</a:t>
            </a:r>
          </a:p>
          <a:p>
            <a:pPr>
              <a:lnSpc>
                <a:spcPct val="100000"/>
              </a:lnSpc>
              <a:buFont typeface="Wingdings" panose="05000000000000000000" pitchFamily="2" charset="2"/>
              <a:buChar char="Ø"/>
            </a:pPr>
            <a:r>
              <a:rPr lang="en-IN" dirty="0">
                <a:latin typeface="+mj-lt"/>
              </a:rPr>
              <a:t> CSS</a:t>
            </a:r>
          </a:p>
          <a:p>
            <a:pPr>
              <a:lnSpc>
                <a:spcPct val="100000"/>
              </a:lnSpc>
              <a:buFont typeface="Wingdings" panose="05000000000000000000" pitchFamily="2" charset="2"/>
              <a:buChar char="Ø"/>
            </a:pPr>
            <a:r>
              <a:rPr lang="en-IN" dirty="0">
                <a:latin typeface="+mj-lt"/>
              </a:rPr>
              <a:t> TypeScript</a:t>
            </a:r>
          </a:p>
          <a:p>
            <a:pPr marL="0" indent="0">
              <a:lnSpc>
                <a:spcPct val="100000"/>
              </a:lnSpc>
              <a:buNone/>
            </a:pPr>
            <a:endParaRPr lang="en-IN" dirty="0">
              <a:latin typeface="+mj-lt"/>
            </a:endParaRPr>
          </a:p>
        </p:txBody>
      </p:sp>
      <p:sp>
        <p:nvSpPr>
          <p:cNvPr id="4" name="Content Placeholder 3">
            <a:extLst>
              <a:ext uri="{FF2B5EF4-FFF2-40B4-BE49-F238E27FC236}">
                <a16:creationId xmlns:a16="http://schemas.microsoft.com/office/drawing/2014/main" id="{6364E431-7E89-CEBB-D9F1-4AD78751A87C}"/>
              </a:ext>
            </a:extLst>
          </p:cNvPr>
          <p:cNvSpPr>
            <a:spLocks noGrp="1"/>
          </p:cNvSpPr>
          <p:nvPr>
            <p:ph sz="half" idx="2"/>
          </p:nvPr>
        </p:nvSpPr>
        <p:spPr>
          <a:xfrm>
            <a:off x="6594838" y="2120900"/>
            <a:ext cx="4639736" cy="3634441"/>
          </a:xfrm>
        </p:spPr>
        <p:txBody>
          <a:bodyPr>
            <a:normAutofit fontScale="85000" lnSpcReduction="10000"/>
          </a:bodyPr>
          <a:lstStyle/>
          <a:p>
            <a:pPr marL="0" indent="0">
              <a:lnSpc>
                <a:spcPct val="120000"/>
              </a:lnSpc>
              <a:buNone/>
            </a:pPr>
            <a:r>
              <a:rPr lang="en-IN" sz="2000" b="1" dirty="0">
                <a:latin typeface="+mj-lt"/>
              </a:rPr>
              <a:t>Back-End:</a:t>
            </a:r>
            <a:r>
              <a:rPr lang="en-IN" sz="2000" dirty="0">
                <a:latin typeface="+mj-lt"/>
              </a:rPr>
              <a:t>-</a:t>
            </a:r>
          </a:p>
          <a:p>
            <a:pPr>
              <a:lnSpc>
                <a:spcPct val="120000"/>
              </a:lnSpc>
              <a:buFont typeface="Wingdings" panose="05000000000000000000" pitchFamily="2" charset="2"/>
              <a:buChar char="Ø"/>
            </a:pPr>
            <a:r>
              <a:rPr lang="en-IN" sz="2000" dirty="0">
                <a:latin typeface="+mj-lt"/>
              </a:rPr>
              <a:t> Spring Boot – 2.7.7</a:t>
            </a:r>
          </a:p>
          <a:p>
            <a:pPr>
              <a:lnSpc>
                <a:spcPct val="120000"/>
              </a:lnSpc>
              <a:buFont typeface="Wingdings" panose="05000000000000000000" pitchFamily="2" charset="2"/>
              <a:buChar char="Ø"/>
            </a:pPr>
            <a:r>
              <a:rPr lang="en-IN" sz="2000" dirty="0">
                <a:latin typeface="+mj-lt"/>
              </a:rPr>
              <a:t> Micro services</a:t>
            </a:r>
          </a:p>
          <a:p>
            <a:pPr>
              <a:lnSpc>
                <a:spcPct val="120000"/>
              </a:lnSpc>
              <a:buFont typeface="Wingdings" panose="05000000000000000000" pitchFamily="2" charset="2"/>
              <a:buChar char="Ø"/>
            </a:pPr>
            <a:r>
              <a:rPr lang="en-IN" sz="2000" dirty="0">
                <a:latin typeface="+mj-lt"/>
              </a:rPr>
              <a:t> API Gate Way</a:t>
            </a:r>
          </a:p>
          <a:p>
            <a:pPr>
              <a:lnSpc>
                <a:spcPct val="120000"/>
              </a:lnSpc>
              <a:buFont typeface="Wingdings" panose="05000000000000000000" pitchFamily="2" charset="2"/>
              <a:buChar char="Ø"/>
            </a:pPr>
            <a:r>
              <a:rPr lang="en-IN" sz="2000" dirty="0">
                <a:latin typeface="+mj-lt"/>
              </a:rPr>
              <a:t> Eureka Server</a:t>
            </a:r>
          </a:p>
          <a:p>
            <a:pPr>
              <a:lnSpc>
                <a:spcPct val="120000"/>
              </a:lnSpc>
              <a:buFont typeface="Wingdings" panose="05000000000000000000" pitchFamily="2" charset="2"/>
              <a:buChar char="Ø"/>
            </a:pPr>
            <a:r>
              <a:rPr lang="en-IN" sz="2000" dirty="0">
                <a:latin typeface="+mj-lt"/>
              </a:rPr>
              <a:t> Feign Client</a:t>
            </a:r>
          </a:p>
          <a:p>
            <a:pPr>
              <a:lnSpc>
                <a:spcPct val="120000"/>
              </a:lnSpc>
              <a:buFont typeface="Wingdings" panose="05000000000000000000" pitchFamily="2" charset="2"/>
              <a:buChar char="Ø"/>
            </a:pPr>
            <a:r>
              <a:rPr lang="en-IN" sz="2000" dirty="0">
                <a:latin typeface="+mj-lt"/>
              </a:rPr>
              <a:t> RabbitMQ</a:t>
            </a:r>
          </a:p>
          <a:p>
            <a:pPr>
              <a:lnSpc>
                <a:spcPct val="120000"/>
              </a:lnSpc>
              <a:buFont typeface="Wingdings" panose="05000000000000000000" pitchFamily="2" charset="2"/>
              <a:buChar char="Ø"/>
            </a:pPr>
            <a:r>
              <a:rPr lang="en-IN" sz="2000" dirty="0">
                <a:latin typeface="+mj-lt"/>
              </a:rPr>
              <a:t> Docker</a:t>
            </a:r>
            <a:endParaRPr lang="en-IN" dirty="0"/>
          </a:p>
        </p:txBody>
      </p:sp>
    </p:spTree>
    <p:extLst>
      <p:ext uri="{BB962C8B-B14F-4D97-AF65-F5344CB8AC3E}">
        <p14:creationId xmlns:p14="http://schemas.microsoft.com/office/powerpoint/2010/main" val="420232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07A47F-8B86-C672-F47B-1B3EFBAC06AA}"/>
              </a:ext>
            </a:extLst>
          </p:cNvPr>
          <p:cNvSpPr>
            <a:spLocks noGrp="1"/>
          </p:cNvSpPr>
          <p:nvPr>
            <p:ph type="title"/>
          </p:nvPr>
        </p:nvSpPr>
        <p:spPr/>
        <p:txBody>
          <a:bodyPr>
            <a:normAutofit/>
          </a:bodyPr>
          <a:lstStyle/>
          <a:p>
            <a:r>
              <a:rPr lang="en-US" b="1" i="0" dirty="0">
                <a:solidFill>
                  <a:srgbClr val="002060"/>
                </a:solidFill>
                <a:effectLst/>
              </a:rPr>
              <a:t>To-Do Architecture</a:t>
            </a:r>
            <a:endParaRPr lang="en-IN" b="1" dirty="0">
              <a:solidFill>
                <a:srgbClr val="002060"/>
              </a:solidFill>
            </a:endParaRPr>
          </a:p>
        </p:txBody>
      </p:sp>
      <p:sp>
        <p:nvSpPr>
          <p:cNvPr id="41" name="Google Shape;55;p13">
            <a:extLst>
              <a:ext uri="{FF2B5EF4-FFF2-40B4-BE49-F238E27FC236}">
                <a16:creationId xmlns:a16="http://schemas.microsoft.com/office/drawing/2014/main" id="{6AF2E390-54F7-4551-A94C-F819D4B1E70F}"/>
              </a:ext>
            </a:extLst>
          </p:cNvPr>
          <p:cNvSpPr/>
          <p:nvPr/>
        </p:nvSpPr>
        <p:spPr>
          <a:xfrm>
            <a:off x="6876157" y="2556007"/>
            <a:ext cx="1684363" cy="512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t>Authentication-</a:t>
            </a:r>
          </a:p>
          <a:p>
            <a:pPr marL="0" lvl="0" indent="0" algn="l" rtl="0">
              <a:spcBef>
                <a:spcPts val="0"/>
              </a:spcBef>
              <a:spcAft>
                <a:spcPts val="0"/>
              </a:spcAft>
              <a:buNone/>
            </a:pPr>
            <a:r>
              <a:rPr lang="en" sz="1200" dirty="0"/>
              <a:t>service</a:t>
            </a:r>
            <a:endParaRPr sz="1200" dirty="0"/>
          </a:p>
        </p:txBody>
      </p:sp>
      <p:sp>
        <p:nvSpPr>
          <p:cNvPr id="42" name="Google Shape;56;p13">
            <a:extLst>
              <a:ext uri="{FF2B5EF4-FFF2-40B4-BE49-F238E27FC236}">
                <a16:creationId xmlns:a16="http://schemas.microsoft.com/office/drawing/2014/main" id="{7F5156D8-DA78-BBD5-0303-685483CA8056}"/>
              </a:ext>
            </a:extLst>
          </p:cNvPr>
          <p:cNvSpPr/>
          <p:nvPr/>
        </p:nvSpPr>
        <p:spPr>
          <a:xfrm>
            <a:off x="6876157" y="3905919"/>
            <a:ext cx="1684363" cy="51209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dirty="0"/>
              <a:t>To-do</a:t>
            </a:r>
          </a:p>
          <a:p>
            <a:pPr marL="0" lvl="0" indent="0" algn="l" rtl="0">
              <a:spcBef>
                <a:spcPts val="0"/>
              </a:spcBef>
              <a:spcAft>
                <a:spcPts val="0"/>
              </a:spcAft>
              <a:buNone/>
            </a:pPr>
            <a:r>
              <a:rPr lang="en-IN" dirty="0"/>
              <a:t>-service</a:t>
            </a:r>
          </a:p>
        </p:txBody>
      </p:sp>
      <p:sp>
        <p:nvSpPr>
          <p:cNvPr id="43" name="Google Shape;58;p13">
            <a:extLst>
              <a:ext uri="{FF2B5EF4-FFF2-40B4-BE49-F238E27FC236}">
                <a16:creationId xmlns:a16="http://schemas.microsoft.com/office/drawing/2014/main" id="{63975CE3-A39F-7ECE-EDDD-D722DCE3D103}"/>
              </a:ext>
            </a:extLst>
          </p:cNvPr>
          <p:cNvSpPr/>
          <p:nvPr/>
        </p:nvSpPr>
        <p:spPr>
          <a:xfrm>
            <a:off x="9136905" y="2381607"/>
            <a:ext cx="649737" cy="860875"/>
          </a:xfrm>
          <a:prstGeom prst="flowChartMagneticDisk">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Mysql</a:t>
            </a:r>
            <a:endParaRPr dirty="0"/>
          </a:p>
          <a:p>
            <a:pPr marL="0" lvl="0" indent="0" algn="l" rtl="0">
              <a:spcBef>
                <a:spcPts val="0"/>
              </a:spcBef>
              <a:spcAft>
                <a:spcPts val="0"/>
              </a:spcAft>
              <a:buNone/>
            </a:pPr>
            <a:endParaRPr dirty="0"/>
          </a:p>
        </p:txBody>
      </p:sp>
      <p:cxnSp>
        <p:nvCxnSpPr>
          <p:cNvPr id="44" name="Google Shape;60;p13">
            <a:extLst>
              <a:ext uri="{FF2B5EF4-FFF2-40B4-BE49-F238E27FC236}">
                <a16:creationId xmlns:a16="http://schemas.microsoft.com/office/drawing/2014/main" id="{90C9E822-C28D-490B-F22A-DA17413A90A2}"/>
              </a:ext>
            </a:extLst>
          </p:cNvPr>
          <p:cNvCxnSpPr>
            <a:cxnSpLocks/>
          </p:cNvCxnSpPr>
          <p:nvPr/>
        </p:nvCxnSpPr>
        <p:spPr>
          <a:xfrm>
            <a:off x="2779755" y="3569419"/>
            <a:ext cx="445500" cy="0"/>
          </a:xfrm>
          <a:prstGeom prst="straightConnector1">
            <a:avLst/>
          </a:prstGeom>
          <a:noFill/>
          <a:ln w="9525" cap="flat" cmpd="sng">
            <a:solidFill>
              <a:schemeClr val="dk2"/>
            </a:solidFill>
            <a:prstDash val="solid"/>
            <a:round/>
            <a:headEnd type="none" w="med" len="med"/>
            <a:tailEnd type="triangle" w="med" len="med"/>
          </a:ln>
        </p:spPr>
      </p:cxnSp>
      <p:cxnSp>
        <p:nvCxnSpPr>
          <p:cNvPr id="45" name="Google Shape;61;p13">
            <a:extLst>
              <a:ext uri="{FF2B5EF4-FFF2-40B4-BE49-F238E27FC236}">
                <a16:creationId xmlns:a16="http://schemas.microsoft.com/office/drawing/2014/main" id="{3A744480-979C-F18B-319E-16F9D9AB6883}"/>
              </a:ext>
            </a:extLst>
          </p:cNvPr>
          <p:cNvCxnSpPr>
            <a:cxnSpLocks/>
          </p:cNvCxnSpPr>
          <p:nvPr/>
        </p:nvCxnSpPr>
        <p:spPr>
          <a:xfrm rot="10800000">
            <a:off x="2779755" y="3569419"/>
            <a:ext cx="445500" cy="0"/>
          </a:xfrm>
          <a:prstGeom prst="straightConnector1">
            <a:avLst/>
          </a:prstGeom>
          <a:noFill/>
          <a:ln w="9525" cap="flat" cmpd="sng">
            <a:solidFill>
              <a:schemeClr val="dk2"/>
            </a:solidFill>
            <a:prstDash val="solid"/>
            <a:round/>
            <a:headEnd type="none" w="med" len="med"/>
            <a:tailEnd type="triangle" w="med" len="med"/>
          </a:ln>
        </p:spPr>
      </p:cxnSp>
      <p:cxnSp>
        <p:nvCxnSpPr>
          <p:cNvPr id="46" name="Google Shape;62;p13">
            <a:extLst>
              <a:ext uri="{FF2B5EF4-FFF2-40B4-BE49-F238E27FC236}">
                <a16:creationId xmlns:a16="http://schemas.microsoft.com/office/drawing/2014/main" id="{2CFD2E80-0C39-0E52-B404-F4CD3B38BBAB}"/>
              </a:ext>
            </a:extLst>
          </p:cNvPr>
          <p:cNvCxnSpPr>
            <a:cxnSpLocks/>
            <a:stCxn id="41" idx="3"/>
            <a:endCxn id="43" idx="2"/>
          </p:cNvCxnSpPr>
          <p:nvPr/>
        </p:nvCxnSpPr>
        <p:spPr>
          <a:xfrm flipV="1">
            <a:off x="8560520" y="2812045"/>
            <a:ext cx="576385" cy="12"/>
          </a:xfrm>
          <a:prstGeom prst="straightConnector1">
            <a:avLst/>
          </a:prstGeom>
          <a:noFill/>
          <a:ln w="9525" cap="flat" cmpd="sng">
            <a:solidFill>
              <a:schemeClr val="dk2"/>
            </a:solidFill>
            <a:prstDash val="solid"/>
            <a:round/>
            <a:headEnd type="none" w="med" len="med"/>
            <a:tailEnd type="triangle" w="med" len="med"/>
          </a:ln>
        </p:spPr>
      </p:cxnSp>
      <p:cxnSp>
        <p:nvCxnSpPr>
          <p:cNvPr id="47" name="Google Shape;63;p13">
            <a:extLst>
              <a:ext uri="{FF2B5EF4-FFF2-40B4-BE49-F238E27FC236}">
                <a16:creationId xmlns:a16="http://schemas.microsoft.com/office/drawing/2014/main" id="{E162709C-CCEF-5D1A-D6E6-7C9EF7510201}"/>
              </a:ext>
            </a:extLst>
          </p:cNvPr>
          <p:cNvCxnSpPr>
            <a:cxnSpLocks/>
            <a:stCxn id="43" idx="2"/>
            <a:endCxn id="41" idx="3"/>
          </p:cNvCxnSpPr>
          <p:nvPr/>
        </p:nvCxnSpPr>
        <p:spPr>
          <a:xfrm flipH="1">
            <a:off x="8560520" y="2812045"/>
            <a:ext cx="576385" cy="12"/>
          </a:xfrm>
          <a:prstGeom prst="straightConnector1">
            <a:avLst/>
          </a:prstGeom>
          <a:noFill/>
          <a:ln w="9525" cap="flat" cmpd="sng">
            <a:solidFill>
              <a:schemeClr val="dk2"/>
            </a:solidFill>
            <a:prstDash val="solid"/>
            <a:round/>
            <a:headEnd type="none" w="med" len="med"/>
            <a:tailEnd type="triangle" w="med" len="med"/>
          </a:ln>
        </p:spPr>
      </p:cxnSp>
      <p:cxnSp>
        <p:nvCxnSpPr>
          <p:cNvPr id="48" name="Google Shape;64;p13">
            <a:extLst>
              <a:ext uri="{FF2B5EF4-FFF2-40B4-BE49-F238E27FC236}">
                <a16:creationId xmlns:a16="http://schemas.microsoft.com/office/drawing/2014/main" id="{382E624B-A4EC-553D-E1B0-CE8537C706D3}"/>
              </a:ext>
            </a:extLst>
          </p:cNvPr>
          <p:cNvCxnSpPr>
            <a:cxnSpLocks/>
            <a:stCxn id="42" idx="3"/>
          </p:cNvCxnSpPr>
          <p:nvPr/>
        </p:nvCxnSpPr>
        <p:spPr>
          <a:xfrm flipV="1">
            <a:off x="8560520" y="4150919"/>
            <a:ext cx="541710" cy="11048"/>
          </a:xfrm>
          <a:prstGeom prst="straightConnector1">
            <a:avLst/>
          </a:prstGeom>
          <a:noFill/>
          <a:ln w="9525" cap="flat" cmpd="sng">
            <a:solidFill>
              <a:schemeClr val="dk2"/>
            </a:solidFill>
            <a:prstDash val="solid"/>
            <a:round/>
            <a:headEnd type="none" w="med" len="med"/>
            <a:tailEnd type="triangle" w="med" len="med"/>
          </a:ln>
        </p:spPr>
      </p:cxnSp>
      <p:cxnSp>
        <p:nvCxnSpPr>
          <p:cNvPr id="49" name="Google Shape;65;p13">
            <a:extLst>
              <a:ext uri="{FF2B5EF4-FFF2-40B4-BE49-F238E27FC236}">
                <a16:creationId xmlns:a16="http://schemas.microsoft.com/office/drawing/2014/main" id="{00F9E887-4548-8289-33AB-FF99C86DBA84}"/>
              </a:ext>
            </a:extLst>
          </p:cNvPr>
          <p:cNvCxnSpPr>
            <a:cxnSpLocks/>
            <a:endCxn id="42" idx="3"/>
          </p:cNvCxnSpPr>
          <p:nvPr/>
        </p:nvCxnSpPr>
        <p:spPr>
          <a:xfrm flipH="1">
            <a:off x="8560520" y="4150919"/>
            <a:ext cx="541710" cy="11048"/>
          </a:xfrm>
          <a:prstGeom prst="straightConnector1">
            <a:avLst/>
          </a:prstGeom>
          <a:noFill/>
          <a:ln w="9525" cap="flat" cmpd="sng">
            <a:solidFill>
              <a:schemeClr val="dk2"/>
            </a:solidFill>
            <a:prstDash val="solid"/>
            <a:round/>
            <a:headEnd type="none" w="med" len="med"/>
            <a:tailEnd type="triangle" w="med" len="med"/>
          </a:ln>
        </p:spPr>
      </p:cxnSp>
      <p:cxnSp>
        <p:nvCxnSpPr>
          <p:cNvPr id="50" name="Google Shape;68;p13">
            <a:extLst>
              <a:ext uri="{FF2B5EF4-FFF2-40B4-BE49-F238E27FC236}">
                <a16:creationId xmlns:a16="http://schemas.microsoft.com/office/drawing/2014/main" id="{9C7B0275-5521-AE30-4239-860FCF6EE497}"/>
              </a:ext>
            </a:extLst>
          </p:cNvPr>
          <p:cNvCxnSpPr>
            <a:cxnSpLocks/>
          </p:cNvCxnSpPr>
          <p:nvPr/>
        </p:nvCxnSpPr>
        <p:spPr>
          <a:xfrm rot="10800000">
            <a:off x="2196705" y="3825344"/>
            <a:ext cx="0" cy="821400"/>
          </a:xfrm>
          <a:prstGeom prst="straightConnector1">
            <a:avLst/>
          </a:prstGeom>
          <a:noFill/>
          <a:ln w="9525" cap="flat" cmpd="sng">
            <a:solidFill>
              <a:schemeClr val="dk2"/>
            </a:solidFill>
            <a:prstDash val="solid"/>
            <a:round/>
            <a:headEnd type="none" w="med" len="med"/>
            <a:tailEnd type="triangle" w="med" len="med"/>
          </a:ln>
        </p:spPr>
      </p:cxnSp>
      <p:cxnSp>
        <p:nvCxnSpPr>
          <p:cNvPr id="51" name="Google Shape;69;p13">
            <a:extLst>
              <a:ext uri="{FF2B5EF4-FFF2-40B4-BE49-F238E27FC236}">
                <a16:creationId xmlns:a16="http://schemas.microsoft.com/office/drawing/2014/main" id="{5B55D285-90D6-2BFC-2228-E7C804FC47EF}"/>
              </a:ext>
            </a:extLst>
          </p:cNvPr>
          <p:cNvCxnSpPr>
            <a:cxnSpLocks/>
            <a:stCxn id="41" idx="2"/>
            <a:endCxn id="42" idx="0"/>
          </p:cNvCxnSpPr>
          <p:nvPr/>
        </p:nvCxnSpPr>
        <p:spPr>
          <a:xfrm>
            <a:off x="7718339" y="3068107"/>
            <a:ext cx="0" cy="837812"/>
          </a:xfrm>
          <a:prstGeom prst="straightConnector1">
            <a:avLst/>
          </a:prstGeom>
          <a:noFill/>
          <a:ln w="9525" cap="flat" cmpd="sng">
            <a:solidFill>
              <a:schemeClr val="dk2"/>
            </a:solidFill>
            <a:prstDash val="solid"/>
            <a:round/>
            <a:headEnd type="none" w="med" len="med"/>
            <a:tailEnd type="triangle" w="med" len="med"/>
          </a:ln>
        </p:spPr>
      </p:cxnSp>
      <p:sp>
        <p:nvSpPr>
          <p:cNvPr id="52" name="Google Shape;70;p13">
            <a:extLst>
              <a:ext uri="{FF2B5EF4-FFF2-40B4-BE49-F238E27FC236}">
                <a16:creationId xmlns:a16="http://schemas.microsoft.com/office/drawing/2014/main" id="{D0C90909-7FA3-04ED-4D7C-3B19ABE296CF}"/>
              </a:ext>
            </a:extLst>
          </p:cNvPr>
          <p:cNvSpPr txBox="1"/>
          <p:nvPr/>
        </p:nvSpPr>
        <p:spPr>
          <a:xfrm>
            <a:off x="6591494" y="3256068"/>
            <a:ext cx="1267125"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t>Fiegn Client</a:t>
            </a:r>
            <a:endParaRPr sz="1600" dirty="0"/>
          </a:p>
        </p:txBody>
      </p:sp>
      <p:sp>
        <p:nvSpPr>
          <p:cNvPr id="53" name="Google Shape;71;p13">
            <a:extLst>
              <a:ext uri="{FF2B5EF4-FFF2-40B4-BE49-F238E27FC236}">
                <a16:creationId xmlns:a16="http://schemas.microsoft.com/office/drawing/2014/main" id="{204F3B5D-BBE2-FF4B-E93A-634CD2837E60}"/>
              </a:ext>
            </a:extLst>
          </p:cNvPr>
          <p:cNvSpPr/>
          <p:nvPr/>
        </p:nvSpPr>
        <p:spPr>
          <a:xfrm>
            <a:off x="4902930" y="3188511"/>
            <a:ext cx="1304400" cy="81051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74;p13">
            <a:extLst>
              <a:ext uri="{FF2B5EF4-FFF2-40B4-BE49-F238E27FC236}">
                <a16:creationId xmlns:a16="http://schemas.microsoft.com/office/drawing/2014/main" id="{4F6E233F-9ADE-83AE-9EDA-855FD1456EA6}"/>
              </a:ext>
            </a:extLst>
          </p:cNvPr>
          <p:cNvCxnSpPr>
            <a:cxnSpLocks/>
            <a:endCxn id="53" idx="1"/>
          </p:cNvCxnSpPr>
          <p:nvPr/>
        </p:nvCxnSpPr>
        <p:spPr>
          <a:xfrm>
            <a:off x="4260555" y="3569419"/>
            <a:ext cx="642375" cy="24350"/>
          </a:xfrm>
          <a:prstGeom prst="straightConnector1">
            <a:avLst/>
          </a:prstGeom>
          <a:noFill/>
          <a:ln w="9525" cap="flat" cmpd="sng">
            <a:solidFill>
              <a:schemeClr val="dk2"/>
            </a:solidFill>
            <a:prstDash val="solid"/>
            <a:round/>
            <a:headEnd type="none" w="med" len="med"/>
            <a:tailEnd type="triangle" w="med" len="med"/>
          </a:ln>
        </p:spPr>
      </p:cxnSp>
      <p:cxnSp>
        <p:nvCxnSpPr>
          <p:cNvPr id="55" name="Google Shape;75;p13">
            <a:extLst>
              <a:ext uri="{FF2B5EF4-FFF2-40B4-BE49-F238E27FC236}">
                <a16:creationId xmlns:a16="http://schemas.microsoft.com/office/drawing/2014/main" id="{66A59E8C-3EBD-AE0B-6015-3FB9EED6607B}"/>
              </a:ext>
            </a:extLst>
          </p:cNvPr>
          <p:cNvCxnSpPr>
            <a:cxnSpLocks/>
          </p:cNvCxnSpPr>
          <p:nvPr/>
        </p:nvCxnSpPr>
        <p:spPr>
          <a:xfrm flipH="1" flipV="1">
            <a:off x="4167933" y="3573519"/>
            <a:ext cx="725797" cy="13500"/>
          </a:xfrm>
          <a:prstGeom prst="straightConnector1">
            <a:avLst/>
          </a:prstGeom>
          <a:noFill/>
          <a:ln w="9525" cap="flat" cmpd="sng">
            <a:solidFill>
              <a:schemeClr val="dk2"/>
            </a:solidFill>
            <a:prstDash val="solid"/>
            <a:round/>
            <a:headEnd type="none" w="med" len="med"/>
            <a:tailEnd type="triangle" w="med" len="med"/>
          </a:ln>
        </p:spPr>
      </p:cxnSp>
      <p:cxnSp>
        <p:nvCxnSpPr>
          <p:cNvPr id="56" name="Google Shape;76;p13">
            <a:extLst>
              <a:ext uri="{FF2B5EF4-FFF2-40B4-BE49-F238E27FC236}">
                <a16:creationId xmlns:a16="http://schemas.microsoft.com/office/drawing/2014/main" id="{318F61F2-5811-2E50-F7B5-9180389ABADF}"/>
              </a:ext>
            </a:extLst>
          </p:cNvPr>
          <p:cNvCxnSpPr>
            <a:cxnSpLocks/>
            <a:stCxn id="53" idx="3"/>
            <a:endCxn id="41" idx="1"/>
          </p:cNvCxnSpPr>
          <p:nvPr/>
        </p:nvCxnSpPr>
        <p:spPr>
          <a:xfrm flipV="1">
            <a:off x="6207330" y="2812057"/>
            <a:ext cx="668827" cy="781712"/>
          </a:xfrm>
          <a:prstGeom prst="straightConnector1">
            <a:avLst/>
          </a:prstGeom>
          <a:noFill/>
          <a:ln w="9525" cap="flat" cmpd="sng">
            <a:solidFill>
              <a:schemeClr val="dk2"/>
            </a:solidFill>
            <a:prstDash val="solid"/>
            <a:round/>
            <a:headEnd type="none" w="med" len="med"/>
            <a:tailEnd type="triangle" w="med" len="med"/>
          </a:ln>
        </p:spPr>
      </p:cxnSp>
      <p:cxnSp>
        <p:nvCxnSpPr>
          <p:cNvPr id="57" name="Google Shape;77;p13">
            <a:extLst>
              <a:ext uri="{FF2B5EF4-FFF2-40B4-BE49-F238E27FC236}">
                <a16:creationId xmlns:a16="http://schemas.microsoft.com/office/drawing/2014/main" id="{CB98A075-63F0-A013-A5FF-DCA1FCE347D0}"/>
              </a:ext>
            </a:extLst>
          </p:cNvPr>
          <p:cNvCxnSpPr>
            <a:cxnSpLocks/>
            <a:endCxn id="42" idx="1"/>
          </p:cNvCxnSpPr>
          <p:nvPr/>
        </p:nvCxnSpPr>
        <p:spPr>
          <a:xfrm>
            <a:off x="6216530" y="3580269"/>
            <a:ext cx="659627" cy="581698"/>
          </a:xfrm>
          <a:prstGeom prst="straightConnector1">
            <a:avLst/>
          </a:prstGeom>
          <a:noFill/>
          <a:ln w="9525" cap="flat" cmpd="sng">
            <a:solidFill>
              <a:schemeClr val="dk2"/>
            </a:solidFill>
            <a:prstDash val="solid"/>
            <a:round/>
            <a:headEnd type="none" w="med" len="med"/>
            <a:tailEnd type="triangle" w="med" len="med"/>
          </a:ln>
        </p:spPr>
      </p:cxnSp>
      <p:cxnSp>
        <p:nvCxnSpPr>
          <p:cNvPr id="58" name="Google Shape;78;p13">
            <a:extLst>
              <a:ext uri="{FF2B5EF4-FFF2-40B4-BE49-F238E27FC236}">
                <a16:creationId xmlns:a16="http://schemas.microsoft.com/office/drawing/2014/main" id="{C39674AD-3102-2798-B021-19F5BAA18F75}"/>
              </a:ext>
            </a:extLst>
          </p:cNvPr>
          <p:cNvCxnSpPr>
            <a:cxnSpLocks/>
            <a:stCxn id="41" idx="1"/>
            <a:endCxn id="53" idx="3"/>
          </p:cNvCxnSpPr>
          <p:nvPr/>
        </p:nvCxnSpPr>
        <p:spPr>
          <a:xfrm flipH="1">
            <a:off x="6207330" y="2812057"/>
            <a:ext cx="668827" cy="781712"/>
          </a:xfrm>
          <a:prstGeom prst="straightConnector1">
            <a:avLst/>
          </a:prstGeom>
          <a:noFill/>
          <a:ln w="9525" cap="flat" cmpd="sng">
            <a:solidFill>
              <a:schemeClr val="dk2"/>
            </a:solidFill>
            <a:prstDash val="solid"/>
            <a:round/>
            <a:headEnd type="none" w="med" len="med"/>
            <a:tailEnd type="triangle" w="med" len="med"/>
          </a:ln>
        </p:spPr>
      </p:cxnSp>
      <p:cxnSp>
        <p:nvCxnSpPr>
          <p:cNvPr id="59" name="Google Shape;79;p13">
            <a:extLst>
              <a:ext uri="{FF2B5EF4-FFF2-40B4-BE49-F238E27FC236}">
                <a16:creationId xmlns:a16="http://schemas.microsoft.com/office/drawing/2014/main" id="{C2E4B5FA-2D58-6C16-FC61-76D77DED1D3E}"/>
              </a:ext>
            </a:extLst>
          </p:cNvPr>
          <p:cNvCxnSpPr>
            <a:cxnSpLocks/>
            <a:stCxn id="42" idx="1"/>
            <a:endCxn id="53" idx="3"/>
          </p:cNvCxnSpPr>
          <p:nvPr/>
        </p:nvCxnSpPr>
        <p:spPr>
          <a:xfrm flipH="1" flipV="1">
            <a:off x="6207330" y="3593769"/>
            <a:ext cx="668827" cy="568198"/>
          </a:xfrm>
          <a:prstGeom prst="straightConnector1">
            <a:avLst/>
          </a:prstGeom>
          <a:noFill/>
          <a:ln w="9525" cap="flat" cmpd="sng">
            <a:solidFill>
              <a:schemeClr val="dk2"/>
            </a:solidFill>
            <a:prstDash val="solid"/>
            <a:round/>
            <a:headEnd type="none" w="med" len="med"/>
            <a:tailEnd type="triangle" w="med" len="med"/>
          </a:ln>
        </p:spPr>
      </p:cxnSp>
      <p:sp>
        <p:nvSpPr>
          <p:cNvPr id="60" name="Rectangle 59">
            <a:extLst>
              <a:ext uri="{FF2B5EF4-FFF2-40B4-BE49-F238E27FC236}">
                <a16:creationId xmlns:a16="http://schemas.microsoft.com/office/drawing/2014/main" id="{30532B54-9313-18D4-56B6-C7C420E7EEA2}"/>
              </a:ext>
            </a:extLst>
          </p:cNvPr>
          <p:cNvSpPr/>
          <p:nvPr/>
        </p:nvSpPr>
        <p:spPr>
          <a:xfrm>
            <a:off x="6876157" y="5452768"/>
            <a:ext cx="1684363" cy="667890"/>
          </a:xfrm>
          <a:prstGeom prst="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pPr marL="0" lvl="0" indent="0" algn="l" rtl="0">
              <a:spcBef>
                <a:spcPts val="0"/>
              </a:spcBef>
              <a:spcAft>
                <a:spcPts val="0"/>
              </a:spcAft>
              <a:buNone/>
            </a:pPr>
            <a:r>
              <a:rPr lang="en-IN" dirty="0"/>
              <a:t>Notification Service</a:t>
            </a:r>
          </a:p>
          <a:p>
            <a:pPr algn="ctr"/>
            <a:endParaRPr lang="en-IN" sz="1200" dirty="0">
              <a:solidFill>
                <a:schemeClr val="tx1"/>
              </a:solidFill>
            </a:endParaRPr>
          </a:p>
        </p:txBody>
      </p:sp>
      <p:cxnSp>
        <p:nvCxnSpPr>
          <p:cNvPr id="61" name="Straight Arrow Connector 60">
            <a:extLst>
              <a:ext uri="{FF2B5EF4-FFF2-40B4-BE49-F238E27FC236}">
                <a16:creationId xmlns:a16="http://schemas.microsoft.com/office/drawing/2014/main" id="{3CC0D57B-BC66-7F56-0BCB-2D3FD7BAED59}"/>
              </a:ext>
            </a:extLst>
          </p:cNvPr>
          <p:cNvCxnSpPr>
            <a:cxnSpLocks/>
            <a:stCxn id="42" idx="2"/>
            <a:endCxn id="60" idx="0"/>
          </p:cNvCxnSpPr>
          <p:nvPr/>
        </p:nvCxnSpPr>
        <p:spPr>
          <a:xfrm>
            <a:off x="7718339" y="4418015"/>
            <a:ext cx="0" cy="1034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2" name="Picture 2" descr="Spring Boot">
            <a:extLst>
              <a:ext uri="{FF2B5EF4-FFF2-40B4-BE49-F238E27FC236}">
                <a16:creationId xmlns:a16="http://schemas.microsoft.com/office/drawing/2014/main" id="{64CE3BF1-947B-A916-70BE-EBE038162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6060" y="3999026"/>
            <a:ext cx="466200" cy="41898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Spring Boot">
            <a:extLst>
              <a:ext uri="{FF2B5EF4-FFF2-40B4-BE49-F238E27FC236}">
                <a16:creationId xmlns:a16="http://schemas.microsoft.com/office/drawing/2014/main" id="{2DA26DF1-2467-8C39-6276-B9F86904B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3562" y="2602549"/>
            <a:ext cx="466200" cy="41898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Spring Boot">
            <a:extLst>
              <a:ext uri="{FF2B5EF4-FFF2-40B4-BE49-F238E27FC236}">
                <a16:creationId xmlns:a16="http://schemas.microsoft.com/office/drawing/2014/main" id="{93626D55-0877-2F55-AC46-FED8239D9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3562" y="5500827"/>
            <a:ext cx="477110" cy="42879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4">
            <a:extLst>
              <a:ext uri="{FF2B5EF4-FFF2-40B4-BE49-F238E27FC236}">
                <a16:creationId xmlns:a16="http://schemas.microsoft.com/office/drawing/2014/main" id="{DE3FEAC5-C1A6-84BC-41E6-7894C5FD4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2369" y="2159743"/>
            <a:ext cx="938511" cy="132727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 descr="What is MongoDB? NoSQL database explained in an easy way.">
            <a:extLst>
              <a:ext uri="{FF2B5EF4-FFF2-40B4-BE49-F238E27FC236}">
                <a16:creationId xmlns:a16="http://schemas.microsoft.com/office/drawing/2014/main" id="{A16B1457-77E3-1AD0-D4CD-50E81B6018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2368" y="3696509"/>
            <a:ext cx="938511" cy="1262277"/>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8" descr="API Gateway - Pliant - The Orchestration Platform">
            <a:extLst>
              <a:ext uri="{FF2B5EF4-FFF2-40B4-BE49-F238E27FC236}">
                <a16:creationId xmlns:a16="http://schemas.microsoft.com/office/drawing/2014/main" id="{235F604A-0B2F-D56A-8AB3-0766ABA804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9205" y="3286919"/>
            <a:ext cx="791452" cy="598290"/>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30" descr="Angular Logo transparent PNG - StickPNG">
            <a:extLst>
              <a:ext uri="{FF2B5EF4-FFF2-40B4-BE49-F238E27FC236}">
                <a16:creationId xmlns:a16="http://schemas.microsoft.com/office/drawing/2014/main" id="{23CB3AFE-A7CF-FF39-F13A-0615C8E38D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8613" y="3129603"/>
            <a:ext cx="848520" cy="901332"/>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38" descr="User Interface - Ryte Wiki - The Digital Marketing Wiki">
            <a:extLst>
              <a:ext uri="{FF2B5EF4-FFF2-40B4-BE49-F238E27FC236}">
                <a16:creationId xmlns:a16="http://schemas.microsoft.com/office/drawing/2014/main" id="{8ACFF2C5-7F48-B175-65E8-43A9E0DC64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9094" y="2938755"/>
            <a:ext cx="1253842" cy="82521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2" descr="Introduction to RabbitMQ | by Knoldus Inc. | Medium">
            <a:extLst>
              <a:ext uri="{FF2B5EF4-FFF2-40B4-BE49-F238E27FC236}">
                <a16:creationId xmlns:a16="http://schemas.microsoft.com/office/drawing/2014/main" id="{09B4C92B-FACE-A887-904A-2DBCC6CBB6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42451" y="4635560"/>
            <a:ext cx="1351773" cy="50341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50" descr="Login Logo clipart - Text, Font, Product, transparent clip art">
            <a:extLst>
              <a:ext uri="{FF2B5EF4-FFF2-40B4-BE49-F238E27FC236}">
                <a16:creationId xmlns:a16="http://schemas.microsoft.com/office/drawing/2014/main" id="{0546A616-BD92-37C4-3C67-F15A4C654CA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27342" y="4646744"/>
            <a:ext cx="1537345" cy="854080"/>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a:extLst>
              <a:ext uri="{FF2B5EF4-FFF2-40B4-BE49-F238E27FC236}">
                <a16:creationId xmlns:a16="http://schemas.microsoft.com/office/drawing/2014/main" id="{2D41C3FB-FF72-AA47-1AB2-31648932EC91}"/>
              </a:ext>
            </a:extLst>
          </p:cNvPr>
          <p:cNvSpPr txBox="1"/>
          <p:nvPr/>
        </p:nvSpPr>
        <p:spPr>
          <a:xfrm>
            <a:off x="1427342" y="5919816"/>
            <a:ext cx="5104082" cy="276999"/>
          </a:xfrm>
          <a:prstGeom prst="rect">
            <a:avLst/>
          </a:prstGeom>
          <a:noFill/>
        </p:spPr>
        <p:txBody>
          <a:bodyPr wrap="square" rtlCol="0">
            <a:spAutoFit/>
          </a:bodyPr>
          <a:lstStyle/>
          <a:p>
            <a:r>
              <a:rPr lang="en-US" sz="1200" b="1" dirty="0">
                <a:latin typeface="Bookman Old Style" panose="02050604050505020204" pitchFamily="18" charset="0"/>
              </a:rPr>
              <a:t>Note: Eureka Server will Monitor all registered Microservices</a:t>
            </a:r>
            <a:endParaRPr lang="en-IN" sz="1200" b="1" dirty="0">
              <a:latin typeface="Bookman Old Style" panose="02050604050505020204" pitchFamily="18" charset="0"/>
            </a:endParaRPr>
          </a:p>
        </p:txBody>
      </p:sp>
      <p:sp>
        <p:nvSpPr>
          <p:cNvPr id="11" name="Google Shape;71;p13">
            <a:extLst>
              <a:ext uri="{FF2B5EF4-FFF2-40B4-BE49-F238E27FC236}">
                <a16:creationId xmlns:a16="http://schemas.microsoft.com/office/drawing/2014/main" id="{725D35E4-164F-F12E-AA31-AE7CED76D178}"/>
              </a:ext>
            </a:extLst>
          </p:cNvPr>
          <p:cNvSpPr/>
          <p:nvPr/>
        </p:nvSpPr>
        <p:spPr>
          <a:xfrm>
            <a:off x="4909996" y="4462886"/>
            <a:ext cx="1304400" cy="79454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Picture 40" descr="Register services with Eureka Server using Eureka Client, with Spring Cloud  Netflix - Huong Dan Java">
            <a:extLst>
              <a:ext uri="{FF2B5EF4-FFF2-40B4-BE49-F238E27FC236}">
                <a16:creationId xmlns:a16="http://schemas.microsoft.com/office/drawing/2014/main" id="{5569F746-AAB0-1F3F-E38D-97A1AD4D4C7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5675" y="4497396"/>
            <a:ext cx="1101839" cy="48519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9496F2B-067C-43FD-1C3A-6EA0A9B65FDB}"/>
              </a:ext>
            </a:extLst>
          </p:cNvPr>
          <p:cNvSpPr txBox="1"/>
          <p:nvPr/>
        </p:nvSpPr>
        <p:spPr>
          <a:xfrm>
            <a:off x="4963786" y="4999781"/>
            <a:ext cx="1288368" cy="307777"/>
          </a:xfrm>
          <a:prstGeom prst="rect">
            <a:avLst/>
          </a:prstGeom>
          <a:noFill/>
        </p:spPr>
        <p:txBody>
          <a:bodyPr wrap="square" rtlCol="0">
            <a:spAutoFit/>
          </a:bodyPr>
          <a:lstStyle/>
          <a:p>
            <a:r>
              <a:rPr lang="en-US" sz="1400" dirty="0"/>
              <a:t>Eureka Server</a:t>
            </a:r>
            <a:endParaRPr lang="en-IN" sz="1400" dirty="0"/>
          </a:p>
        </p:txBody>
      </p:sp>
      <p:cxnSp>
        <p:nvCxnSpPr>
          <p:cNvPr id="15" name="Straight Arrow Connector 14">
            <a:extLst>
              <a:ext uri="{FF2B5EF4-FFF2-40B4-BE49-F238E27FC236}">
                <a16:creationId xmlns:a16="http://schemas.microsoft.com/office/drawing/2014/main" id="{BE428E77-AFD3-9439-6543-B8067C991337}"/>
              </a:ext>
            </a:extLst>
          </p:cNvPr>
          <p:cNvCxnSpPr/>
          <p:nvPr/>
        </p:nvCxnSpPr>
        <p:spPr>
          <a:xfrm flipH="1">
            <a:off x="6096000" y="3068107"/>
            <a:ext cx="780157" cy="13947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53366A6-F7F0-53A9-3D26-DC1CF8FE6C3B}"/>
              </a:ext>
            </a:extLst>
          </p:cNvPr>
          <p:cNvCxnSpPr/>
          <p:nvPr/>
        </p:nvCxnSpPr>
        <p:spPr>
          <a:xfrm flipH="1">
            <a:off x="6214396" y="4418015"/>
            <a:ext cx="661761" cy="228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46A154E-AE5F-31C7-3B84-BC28451111E3}"/>
              </a:ext>
            </a:extLst>
          </p:cNvPr>
          <p:cNvCxnSpPr>
            <a:endCxn id="11" idx="3"/>
          </p:cNvCxnSpPr>
          <p:nvPr/>
        </p:nvCxnSpPr>
        <p:spPr>
          <a:xfrm flipH="1" flipV="1">
            <a:off x="6214396" y="4860159"/>
            <a:ext cx="661761" cy="7768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E53F534-B492-F8AB-3FBB-F4EF3A827319}"/>
              </a:ext>
            </a:extLst>
          </p:cNvPr>
          <p:cNvCxnSpPr>
            <a:stCxn id="53" idx="2"/>
            <a:endCxn id="12" idx="0"/>
          </p:cNvCxnSpPr>
          <p:nvPr/>
        </p:nvCxnSpPr>
        <p:spPr>
          <a:xfrm>
            <a:off x="5555130" y="3999026"/>
            <a:ext cx="11465" cy="498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522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5106517-4D7C-DA72-0760-BD56A5A40893}"/>
              </a:ext>
            </a:extLst>
          </p:cNvPr>
          <p:cNvPicPr>
            <a:picLocks noGrp="1" noChangeAspect="1"/>
          </p:cNvPicPr>
          <p:nvPr>
            <p:ph idx="1"/>
          </p:nvPr>
        </p:nvPicPr>
        <p:blipFill>
          <a:blip r:embed="rId2"/>
          <a:stretch>
            <a:fillRect/>
          </a:stretch>
        </p:blipFill>
        <p:spPr>
          <a:xfrm>
            <a:off x="1579331" y="1961283"/>
            <a:ext cx="9033338" cy="4041484"/>
          </a:xfrm>
        </p:spPr>
      </p:pic>
      <p:sp>
        <p:nvSpPr>
          <p:cNvPr id="7" name="Title 4">
            <a:extLst>
              <a:ext uri="{FF2B5EF4-FFF2-40B4-BE49-F238E27FC236}">
                <a16:creationId xmlns:a16="http://schemas.microsoft.com/office/drawing/2014/main" id="{A204AD0B-95B4-6492-727F-6E6050D41E6C}"/>
              </a:ext>
            </a:extLst>
          </p:cNvPr>
          <p:cNvSpPr>
            <a:spLocks noGrp="1"/>
          </p:cNvSpPr>
          <p:nvPr>
            <p:ph type="title"/>
          </p:nvPr>
        </p:nvSpPr>
        <p:spPr>
          <a:xfrm>
            <a:off x="1096962" y="263633"/>
            <a:ext cx="10058400" cy="1450757"/>
          </a:xfrm>
        </p:spPr>
        <p:txBody>
          <a:bodyPr>
            <a:normAutofit/>
          </a:bodyPr>
          <a:lstStyle/>
          <a:p>
            <a:r>
              <a:rPr lang="en-US" b="1" dirty="0">
                <a:solidFill>
                  <a:srgbClr val="002060"/>
                </a:solidFill>
              </a:rPr>
              <a:t>Project Demonstration</a:t>
            </a:r>
            <a:endParaRPr lang="en-IN" b="1" dirty="0">
              <a:solidFill>
                <a:srgbClr val="002060"/>
              </a:solidFill>
            </a:endParaRPr>
          </a:p>
        </p:txBody>
      </p:sp>
    </p:spTree>
    <p:extLst>
      <p:ext uri="{BB962C8B-B14F-4D97-AF65-F5344CB8AC3E}">
        <p14:creationId xmlns:p14="http://schemas.microsoft.com/office/powerpoint/2010/main" val="3847176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FE724-B737-4795-1CE0-8AE7709927DB}"/>
              </a:ext>
            </a:extLst>
          </p:cNvPr>
          <p:cNvSpPr>
            <a:spLocks noGrp="1"/>
          </p:cNvSpPr>
          <p:nvPr>
            <p:ph type="title"/>
          </p:nvPr>
        </p:nvSpPr>
        <p:spPr/>
        <p:txBody>
          <a:bodyPr/>
          <a:lstStyle/>
          <a:p>
            <a:r>
              <a:rPr lang="en-IN" b="1" i="0" dirty="0">
                <a:solidFill>
                  <a:srgbClr val="002060"/>
                </a:solidFill>
                <a:effectLst/>
              </a:rPr>
              <a:t>Future Enhancement</a:t>
            </a:r>
            <a:endParaRPr lang="en-IN" b="1" dirty="0">
              <a:solidFill>
                <a:srgbClr val="002060"/>
              </a:solidFill>
            </a:endParaRPr>
          </a:p>
        </p:txBody>
      </p:sp>
      <p:sp>
        <p:nvSpPr>
          <p:cNvPr id="3" name="Content Placeholder 2">
            <a:extLst>
              <a:ext uri="{FF2B5EF4-FFF2-40B4-BE49-F238E27FC236}">
                <a16:creationId xmlns:a16="http://schemas.microsoft.com/office/drawing/2014/main" id="{FA46CDA4-67CD-95E3-E3CB-9D6681EB553A}"/>
              </a:ext>
            </a:extLst>
          </p:cNvPr>
          <p:cNvSpPr>
            <a:spLocks noGrp="1"/>
          </p:cNvSpPr>
          <p:nvPr>
            <p:ph idx="1"/>
          </p:nvPr>
        </p:nvSpPr>
        <p:spPr>
          <a:xfrm>
            <a:off x="1097280" y="2108201"/>
            <a:ext cx="10058400" cy="3138713"/>
          </a:xfrm>
        </p:spPr>
        <p:txBody>
          <a:bodyPr/>
          <a:lstStyle/>
          <a:p>
            <a:pPr>
              <a:buFont typeface="Wingdings" panose="05000000000000000000" pitchFamily="2" charset="2"/>
              <a:buChar char="Ø"/>
            </a:pPr>
            <a:r>
              <a:rPr lang="en-US" dirty="0">
                <a:latin typeface="+mj-lt"/>
              </a:rPr>
              <a:t> Reminders about the task</a:t>
            </a:r>
          </a:p>
          <a:p>
            <a:pPr>
              <a:buFont typeface="Wingdings" panose="05000000000000000000" pitchFamily="2" charset="2"/>
              <a:buChar char="Ø"/>
            </a:pPr>
            <a:r>
              <a:rPr lang="en-US" dirty="0">
                <a:latin typeface="+mj-lt"/>
              </a:rPr>
              <a:t> </a:t>
            </a:r>
            <a:r>
              <a:rPr lang="en-IN" b="0" i="0" dirty="0">
                <a:solidFill>
                  <a:srgbClr val="374151"/>
                </a:solidFill>
                <a:effectLst/>
                <a:latin typeface="+mj-lt"/>
              </a:rPr>
              <a:t>Social sharing</a:t>
            </a:r>
            <a:endParaRPr lang="en-US" dirty="0">
              <a:latin typeface="+mj-lt"/>
            </a:endParaRPr>
          </a:p>
          <a:p>
            <a:pPr>
              <a:buFont typeface="Wingdings" panose="05000000000000000000" pitchFamily="2" charset="2"/>
              <a:buChar char="Ø"/>
            </a:pPr>
            <a:r>
              <a:rPr lang="en-IN" dirty="0">
                <a:latin typeface="+mj-lt"/>
              </a:rPr>
              <a:t> </a:t>
            </a:r>
            <a:r>
              <a:rPr lang="en-IN" b="0" i="0" dirty="0">
                <a:solidFill>
                  <a:srgbClr val="374151"/>
                </a:solidFill>
                <a:effectLst/>
                <a:latin typeface="+mj-lt"/>
              </a:rPr>
              <a:t>Multi-select</a:t>
            </a:r>
          </a:p>
          <a:p>
            <a:pPr>
              <a:buFont typeface="Wingdings" panose="05000000000000000000" pitchFamily="2" charset="2"/>
              <a:buChar char="Ø"/>
            </a:pPr>
            <a:r>
              <a:rPr lang="en-IN" b="0" i="0" dirty="0">
                <a:solidFill>
                  <a:srgbClr val="374151"/>
                </a:solidFill>
                <a:effectLst/>
                <a:latin typeface="+mj-lt"/>
              </a:rPr>
              <a:t> Subtasks</a:t>
            </a:r>
          </a:p>
          <a:p>
            <a:pPr>
              <a:buFont typeface="Wingdings" panose="05000000000000000000" pitchFamily="2" charset="2"/>
              <a:buChar char="Ø"/>
            </a:pPr>
            <a:r>
              <a:rPr lang="en-IN" dirty="0">
                <a:solidFill>
                  <a:srgbClr val="374151"/>
                </a:solidFill>
                <a:latin typeface="+mj-lt"/>
              </a:rPr>
              <a:t> </a:t>
            </a:r>
            <a:r>
              <a:rPr lang="en-IN" b="0" i="0" dirty="0">
                <a:solidFill>
                  <a:srgbClr val="374151"/>
                </a:solidFill>
                <a:effectLst/>
                <a:latin typeface="+mj-lt"/>
              </a:rPr>
              <a:t>Customizable backgrounds</a:t>
            </a:r>
            <a:endParaRPr lang="en-IN" dirty="0">
              <a:latin typeface="+mj-lt"/>
            </a:endParaRPr>
          </a:p>
        </p:txBody>
      </p:sp>
    </p:spTree>
    <p:extLst>
      <p:ext uri="{BB962C8B-B14F-4D97-AF65-F5344CB8AC3E}">
        <p14:creationId xmlns:p14="http://schemas.microsoft.com/office/powerpoint/2010/main" val="5398942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{561E28B0-068E-446A-BE79-C732F6ED67DD}tf56160789_win32</Template>
  <TotalTime>483</TotalTime>
  <Words>350</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Bookman Old Style</vt:lpstr>
      <vt:lpstr>Calibri</vt:lpstr>
      <vt:lpstr>Franklin Gothic Book</vt:lpstr>
      <vt:lpstr>Wingdings</vt:lpstr>
      <vt:lpstr>1_RetrospectVTI</vt:lpstr>
      <vt:lpstr>To-do Application</vt:lpstr>
      <vt:lpstr>Team:-</vt:lpstr>
      <vt:lpstr>To-do List:</vt:lpstr>
      <vt:lpstr>Benefits</vt:lpstr>
      <vt:lpstr>Features of To-do-App</vt:lpstr>
      <vt:lpstr>Technologies Used</vt:lpstr>
      <vt:lpstr>To-Do Architecture</vt:lpstr>
      <vt:lpstr>Project Demonstration</vt:lpstr>
      <vt:lpstr>Future Enhancement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To-do Application</dc:title>
  <dc:creator>Prashanth Durgam</dc:creator>
  <cp:lastModifiedBy>Prashanth Durgam</cp:lastModifiedBy>
  <cp:revision>3</cp:revision>
  <dcterms:created xsi:type="dcterms:W3CDTF">2023-01-19T03:56:26Z</dcterms:created>
  <dcterms:modified xsi:type="dcterms:W3CDTF">2023-01-19T12:07:24Z</dcterms:modified>
</cp:coreProperties>
</file>