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77" r:id="rId5"/>
    <p:sldId id="278" r:id="rId6"/>
    <p:sldId id="258" r:id="rId7"/>
    <p:sldId id="272" r:id="rId8"/>
    <p:sldId id="259" r:id="rId9"/>
    <p:sldId id="265" r:id="rId10"/>
    <p:sldId id="266" r:id="rId11"/>
    <p:sldId id="260" r:id="rId12"/>
    <p:sldId id="273" r:id="rId13"/>
    <p:sldId id="261" r:id="rId14"/>
    <p:sldId id="274" r:id="rId15"/>
    <p:sldId id="275" r:id="rId16"/>
    <p:sldId id="276" r:id="rId17"/>
    <p:sldId id="281" r:id="rId18"/>
    <p:sldId id="280" r:id="rId19"/>
    <p:sldId id="283" r:id="rId20"/>
    <p:sldId id="284" r:id="rId21"/>
    <p:sldId id="262" r:id="rId22"/>
    <p:sldId id="286" r:id="rId23"/>
    <p:sldId id="269" r:id="rId24"/>
    <p:sldId id="271" r:id="rId25"/>
    <p:sldId id="270" r:id="rId26"/>
    <p:sldId id="268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Certified</c:v>
          </c:tx>
          <c:cat>
            <c:numRef>
              <c:f>[Book1]Sheet2!$E$1:$E$6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[Book1]Sheet2!$A$1:$A$6</c:f>
              <c:numCache>
                <c:formatCode>General</c:formatCode>
                <c:ptCount val="6"/>
                <c:pt idx="0">
                  <c:v>85.83</c:v>
                </c:pt>
                <c:pt idx="1">
                  <c:v>84.86</c:v>
                </c:pt>
                <c:pt idx="2">
                  <c:v>86.62</c:v>
                </c:pt>
                <c:pt idx="3">
                  <c:v>87.62</c:v>
                </c:pt>
                <c:pt idx="4">
                  <c:v>88.45</c:v>
                </c:pt>
                <c:pt idx="5">
                  <c:v>87.94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18-4BFD-9BA8-2EEB4E56D027}"/>
            </c:ext>
          </c:extLst>
        </c:ser>
        <c:ser>
          <c:idx val="1"/>
          <c:order val="1"/>
          <c:tx>
            <c:v>Certified/Withdrawn</c:v>
          </c:tx>
          <c:cat>
            <c:numRef>
              <c:f>[Book1]Sheet2!$E$1:$E$6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[Book1]Sheet2!$B$1:$B$6</c:f>
              <c:numCache>
                <c:formatCode>General</c:formatCode>
                <c:ptCount val="6"/>
                <c:pt idx="0">
                  <c:v>3.23</c:v>
                </c:pt>
                <c:pt idx="1">
                  <c:v>7.49</c:v>
                </c:pt>
                <c:pt idx="2">
                  <c:v>8.01</c:v>
                </c:pt>
                <c:pt idx="3">
                  <c:v>7</c:v>
                </c:pt>
                <c:pt idx="4">
                  <c:v>6.64</c:v>
                </c:pt>
                <c:pt idx="5">
                  <c:v>7.27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18-4BFD-9BA8-2EEB4E56D027}"/>
            </c:ext>
          </c:extLst>
        </c:ser>
        <c:ser>
          <c:idx val="2"/>
          <c:order val="2"/>
          <c:tx>
            <c:v>Withdrawn</c:v>
          </c:tx>
          <c:cat>
            <c:numRef>
              <c:f>[Book1]Sheet2!$E$1:$E$6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[Book1]Sheet2!$C$1:$C$6</c:f>
              <c:numCache>
                <c:formatCode>General</c:formatCode>
                <c:ptCount val="6"/>
                <c:pt idx="0">
                  <c:v>2.82</c:v>
                </c:pt>
                <c:pt idx="1">
                  <c:v>2.58</c:v>
                </c:pt>
                <c:pt idx="2">
                  <c:v>2.62</c:v>
                </c:pt>
                <c:pt idx="3">
                  <c:v>3.09</c:v>
                </c:pt>
                <c:pt idx="4">
                  <c:v>3.14</c:v>
                </c:pt>
                <c:pt idx="5">
                  <c:v>3.38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18-4BFD-9BA8-2EEB4E56D027}"/>
            </c:ext>
          </c:extLst>
        </c:ser>
        <c:ser>
          <c:idx val="3"/>
          <c:order val="3"/>
          <c:tx>
            <c:v>Denied</c:v>
          </c:tx>
          <c:cat>
            <c:numRef>
              <c:f>[Book1]Sheet2!$E$1:$E$6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[Book1]Sheet2!$D$1:$D$6</c:f>
              <c:numCache>
                <c:formatCode>General</c:formatCode>
                <c:ptCount val="6"/>
                <c:pt idx="0">
                  <c:v>8.1199999999999992</c:v>
                </c:pt>
                <c:pt idx="1">
                  <c:v>5.08</c:v>
                </c:pt>
                <c:pt idx="2">
                  <c:v>2.75</c:v>
                </c:pt>
                <c:pt idx="3">
                  <c:v>2.29</c:v>
                </c:pt>
                <c:pt idx="4">
                  <c:v>1.77</c:v>
                </c:pt>
                <c:pt idx="5">
                  <c:v>1.42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18-4BFD-9BA8-2EEB4E56D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834944"/>
        <c:axId val="126840832"/>
      </c:lineChart>
      <c:catAx>
        <c:axId val="126834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6840832"/>
        <c:crosses val="autoZero"/>
        <c:auto val="1"/>
        <c:lblAlgn val="ctr"/>
        <c:lblOffset val="100"/>
        <c:noMultiLvlLbl val="0"/>
      </c:catAx>
      <c:valAx>
        <c:axId val="126840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6834944"/>
        <c:crosses val="autoZero"/>
        <c:crossBetween val="between"/>
      </c:valAx>
      <c:spPr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</c:spPr>
    </c:plotArea>
    <c:legend>
      <c:legendPos val="r"/>
      <c:overlay val="0"/>
    </c:legend>
    <c:plotVisOnly val="1"/>
    <c:dispBlanksAs val="gap"/>
    <c:showDLblsOverMax val="0"/>
  </c:chart>
  <c:spPr>
    <a:pattFill prst="pct5">
      <a:fgClr>
        <a:schemeClr val="accent1"/>
      </a:fgClr>
      <a:bgClr>
        <a:schemeClr val="bg1"/>
      </a:bgClr>
    </a:patt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Number of applications</c:v>
          </c:tx>
          <c:invertIfNegative val="0"/>
          <c:cat>
            <c:numRef>
              <c:f>[Book1]Sheet3!$A$1:$A$6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[Book1]Sheet3!$B$1:$B$6</c:f>
              <c:numCache>
                <c:formatCode>General</c:formatCode>
                <c:ptCount val="6"/>
                <c:pt idx="0">
                  <c:v>358767</c:v>
                </c:pt>
                <c:pt idx="1">
                  <c:v>415607</c:v>
                </c:pt>
                <c:pt idx="2">
                  <c:v>442114</c:v>
                </c:pt>
                <c:pt idx="3">
                  <c:v>519427</c:v>
                </c:pt>
                <c:pt idx="4">
                  <c:v>618727</c:v>
                </c:pt>
                <c:pt idx="5">
                  <c:v>647803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4C-470B-850F-C31993E2A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454400"/>
        <c:axId val="126452480"/>
      </c:barChart>
      <c:valAx>
        <c:axId val="126452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6454400"/>
        <c:crosses val="autoZero"/>
        <c:crossBetween val="between"/>
      </c:valAx>
      <c:catAx>
        <c:axId val="126454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6452480"/>
        <c:crosses val="autoZero"/>
        <c:auto val="1"/>
        <c:lblAlgn val="ctr"/>
        <c:lblOffset val="100"/>
        <c:noMultiLvlLbl val="0"/>
      </c:catAx>
    </c:plotArea>
    <c:legend>
      <c:legendPos val="r"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57886-9CD3-46CC-ADD3-63205D1CFDC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F5957CE-40AD-43D5-B1EA-E3FFCBB84F3C}">
      <dgm:prSet/>
      <dgm:spPr/>
      <dgm:t>
        <a:bodyPr/>
        <a:lstStyle/>
        <a:p>
          <a:r>
            <a:rPr lang="en-GB" b="1"/>
            <a:t>Capturing and managing lots of information</a:t>
          </a:r>
          <a:endParaRPr lang="en-US"/>
        </a:p>
      </dgm:t>
    </dgm:pt>
    <dgm:pt modelId="{5432A9F4-1487-4FCC-B399-B3F2BDD56F80}" type="parTrans" cxnId="{82932ED0-00A9-4DDD-9710-D7C807297064}">
      <dgm:prSet/>
      <dgm:spPr/>
      <dgm:t>
        <a:bodyPr/>
        <a:lstStyle/>
        <a:p>
          <a:endParaRPr lang="en-US"/>
        </a:p>
      </dgm:t>
    </dgm:pt>
    <dgm:pt modelId="{05F97899-C23F-481E-BFA6-3E74F24E6842}" type="sibTrans" cxnId="{82932ED0-00A9-4DDD-9710-D7C80729706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B09A892-9EFF-482C-B9DE-18F64D546333}">
      <dgm:prSet/>
      <dgm:spPr/>
      <dgm:t>
        <a:bodyPr/>
        <a:lstStyle/>
        <a:p>
          <a:r>
            <a:rPr lang="en-GB" b="1"/>
            <a:t>Working with many new types of data</a:t>
          </a:r>
          <a:endParaRPr lang="en-US"/>
        </a:p>
      </dgm:t>
    </dgm:pt>
    <dgm:pt modelId="{0BF379B7-1D59-4C2E-A3D9-4400050472ED}" type="parTrans" cxnId="{CE9F037A-82F2-41F2-A0BC-0AA7A40627D3}">
      <dgm:prSet/>
      <dgm:spPr/>
      <dgm:t>
        <a:bodyPr/>
        <a:lstStyle/>
        <a:p>
          <a:endParaRPr lang="en-US"/>
        </a:p>
      </dgm:t>
    </dgm:pt>
    <dgm:pt modelId="{36AE2348-A816-4ECD-AE9C-ED8835166E42}" type="sibTrans" cxnId="{CE9F037A-82F2-41F2-A0BC-0AA7A40627D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485FFFA-9EA0-4D65-87C8-6660A36330E7}">
      <dgm:prSet/>
      <dgm:spPr/>
      <dgm:t>
        <a:bodyPr/>
        <a:lstStyle/>
        <a:p>
          <a:r>
            <a:rPr lang="en-GB" b="1"/>
            <a:t>Exploiting these masses of information and new datatypes with new styles of applications</a:t>
          </a:r>
          <a:endParaRPr lang="en-US"/>
        </a:p>
      </dgm:t>
    </dgm:pt>
    <dgm:pt modelId="{82F72DA3-F29E-415E-80DE-DB18A33158A0}" type="parTrans" cxnId="{1BF07FAE-084E-4549-91D7-6E637CD331AA}">
      <dgm:prSet/>
      <dgm:spPr/>
      <dgm:t>
        <a:bodyPr/>
        <a:lstStyle/>
        <a:p>
          <a:endParaRPr lang="en-US"/>
        </a:p>
      </dgm:t>
    </dgm:pt>
    <dgm:pt modelId="{0E376A4B-FB7D-444A-A41A-69B7AF648FAB}" type="sibTrans" cxnId="{1BF07FAE-084E-4549-91D7-6E637CD331A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4E3895A-8A3F-4F56-A623-17FA0B6D6BF4}" type="pres">
      <dgm:prSet presAssocID="{B1857886-9CD3-46CC-ADD3-63205D1CFDCD}" presName="Name0" presStyleCnt="0">
        <dgm:presLayoutVars>
          <dgm:animLvl val="lvl"/>
          <dgm:resizeHandles val="exact"/>
        </dgm:presLayoutVars>
      </dgm:prSet>
      <dgm:spPr/>
    </dgm:pt>
    <dgm:pt modelId="{C2E398BB-2DC4-4559-81B4-2AD9240D81E9}" type="pres">
      <dgm:prSet presAssocID="{AF5957CE-40AD-43D5-B1EA-E3FFCBB84F3C}" presName="compositeNode" presStyleCnt="0">
        <dgm:presLayoutVars>
          <dgm:bulletEnabled val="1"/>
        </dgm:presLayoutVars>
      </dgm:prSet>
      <dgm:spPr/>
    </dgm:pt>
    <dgm:pt modelId="{1B59897A-4919-4ADF-8E13-936E3CC2C7A8}" type="pres">
      <dgm:prSet presAssocID="{AF5957CE-40AD-43D5-B1EA-E3FFCBB84F3C}" presName="bgRect" presStyleLbl="alignNode1" presStyleIdx="0" presStyleCnt="3"/>
      <dgm:spPr/>
    </dgm:pt>
    <dgm:pt modelId="{73961E37-9F86-4228-A054-69AE4AB2563F}" type="pres">
      <dgm:prSet presAssocID="{05F97899-C23F-481E-BFA6-3E74F24E684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208BB88-DE71-4D20-BF95-C4D29D022BB4}" type="pres">
      <dgm:prSet presAssocID="{AF5957CE-40AD-43D5-B1EA-E3FFCBB84F3C}" presName="nodeRect" presStyleLbl="alignNode1" presStyleIdx="0" presStyleCnt="3">
        <dgm:presLayoutVars>
          <dgm:bulletEnabled val="1"/>
        </dgm:presLayoutVars>
      </dgm:prSet>
      <dgm:spPr/>
    </dgm:pt>
    <dgm:pt modelId="{81617A8B-45F2-4CF5-8C4D-19234C10CDDD}" type="pres">
      <dgm:prSet presAssocID="{05F97899-C23F-481E-BFA6-3E74F24E6842}" presName="sibTrans" presStyleCnt="0"/>
      <dgm:spPr/>
    </dgm:pt>
    <dgm:pt modelId="{BC4DAA8B-058A-4050-A24F-1176F60A5FDC}" type="pres">
      <dgm:prSet presAssocID="{5B09A892-9EFF-482C-B9DE-18F64D546333}" presName="compositeNode" presStyleCnt="0">
        <dgm:presLayoutVars>
          <dgm:bulletEnabled val="1"/>
        </dgm:presLayoutVars>
      </dgm:prSet>
      <dgm:spPr/>
    </dgm:pt>
    <dgm:pt modelId="{AD8C2ABD-2281-406C-BC7B-B76B2D0BA637}" type="pres">
      <dgm:prSet presAssocID="{5B09A892-9EFF-482C-B9DE-18F64D546333}" presName="bgRect" presStyleLbl="alignNode1" presStyleIdx="1" presStyleCnt="3"/>
      <dgm:spPr/>
    </dgm:pt>
    <dgm:pt modelId="{686677F7-16EA-4656-B7F4-EDE32876102E}" type="pres">
      <dgm:prSet presAssocID="{36AE2348-A816-4ECD-AE9C-ED8835166E4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C5BA4F8-0806-413B-8EF0-AAB038921C20}" type="pres">
      <dgm:prSet presAssocID="{5B09A892-9EFF-482C-B9DE-18F64D546333}" presName="nodeRect" presStyleLbl="alignNode1" presStyleIdx="1" presStyleCnt="3">
        <dgm:presLayoutVars>
          <dgm:bulletEnabled val="1"/>
        </dgm:presLayoutVars>
      </dgm:prSet>
      <dgm:spPr/>
    </dgm:pt>
    <dgm:pt modelId="{D708DE75-A907-4E69-8B9E-FD8757DA802E}" type="pres">
      <dgm:prSet presAssocID="{36AE2348-A816-4ECD-AE9C-ED8835166E42}" presName="sibTrans" presStyleCnt="0"/>
      <dgm:spPr/>
    </dgm:pt>
    <dgm:pt modelId="{3FEAA78D-BA65-405B-A1B5-95B757FAF9C6}" type="pres">
      <dgm:prSet presAssocID="{4485FFFA-9EA0-4D65-87C8-6660A36330E7}" presName="compositeNode" presStyleCnt="0">
        <dgm:presLayoutVars>
          <dgm:bulletEnabled val="1"/>
        </dgm:presLayoutVars>
      </dgm:prSet>
      <dgm:spPr/>
    </dgm:pt>
    <dgm:pt modelId="{048F744C-1AB0-451C-AC97-FE2AE237166F}" type="pres">
      <dgm:prSet presAssocID="{4485FFFA-9EA0-4D65-87C8-6660A36330E7}" presName="bgRect" presStyleLbl="alignNode1" presStyleIdx="2" presStyleCnt="3"/>
      <dgm:spPr/>
    </dgm:pt>
    <dgm:pt modelId="{7536A29B-E729-4F85-855A-C6A91F88EE9D}" type="pres">
      <dgm:prSet presAssocID="{0E376A4B-FB7D-444A-A41A-69B7AF648FAB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F57FE17-26F5-4604-A349-123D6DDDAC32}" type="pres">
      <dgm:prSet presAssocID="{4485FFFA-9EA0-4D65-87C8-6660A36330E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F849E27-18A0-4782-804F-F45957413517}" type="presOf" srcId="{5B09A892-9EFF-482C-B9DE-18F64D546333}" destId="{AD8C2ABD-2281-406C-BC7B-B76B2D0BA637}" srcOrd="0" destOrd="0" presId="urn:microsoft.com/office/officeart/2016/7/layout/LinearBlockProcessNumbered"/>
    <dgm:cxn modelId="{97C87B31-799F-48E7-9E44-FF2123C4C8B9}" type="presOf" srcId="{4485FFFA-9EA0-4D65-87C8-6660A36330E7}" destId="{048F744C-1AB0-451C-AC97-FE2AE237166F}" srcOrd="0" destOrd="0" presId="urn:microsoft.com/office/officeart/2016/7/layout/LinearBlockProcessNumbered"/>
    <dgm:cxn modelId="{1B892737-2E76-42BA-A055-26ABC0F356AE}" type="presOf" srcId="{AF5957CE-40AD-43D5-B1EA-E3FFCBB84F3C}" destId="{C208BB88-DE71-4D20-BF95-C4D29D022BB4}" srcOrd="1" destOrd="0" presId="urn:microsoft.com/office/officeart/2016/7/layout/LinearBlockProcessNumbered"/>
    <dgm:cxn modelId="{B5AF3F40-9526-4F42-84EF-68E74836D1B3}" type="presOf" srcId="{05F97899-C23F-481E-BFA6-3E74F24E6842}" destId="{73961E37-9F86-4228-A054-69AE4AB2563F}" srcOrd="0" destOrd="0" presId="urn:microsoft.com/office/officeart/2016/7/layout/LinearBlockProcessNumbered"/>
    <dgm:cxn modelId="{A3EBA06C-0747-438A-A9EE-71591C75F214}" type="presOf" srcId="{0E376A4B-FB7D-444A-A41A-69B7AF648FAB}" destId="{7536A29B-E729-4F85-855A-C6A91F88EE9D}" srcOrd="0" destOrd="0" presId="urn:microsoft.com/office/officeart/2016/7/layout/LinearBlockProcessNumbered"/>
    <dgm:cxn modelId="{BD679671-3C87-430D-B44C-0C4C32A46273}" type="presOf" srcId="{4485FFFA-9EA0-4D65-87C8-6660A36330E7}" destId="{FF57FE17-26F5-4604-A349-123D6DDDAC32}" srcOrd="1" destOrd="0" presId="urn:microsoft.com/office/officeart/2016/7/layout/LinearBlockProcessNumbered"/>
    <dgm:cxn modelId="{14B31254-7963-42DD-945C-6730FF4F37DC}" type="presOf" srcId="{AF5957CE-40AD-43D5-B1EA-E3FFCBB84F3C}" destId="{1B59897A-4919-4ADF-8E13-936E3CC2C7A8}" srcOrd="0" destOrd="0" presId="urn:microsoft.com/office/officeart/2016/7/layout/LinearBlockProcessNumbered"/>
    <dgm:cxn modelId="{5A28C077-EE77-463F-AC42-27E8D317AF5A}" type="presOf" srcId="{36AE2348-A816-4ECD-AE9C-ED8835166E42}" destId="{686677F7-16EA-4656-B7F4-EDE32876102E}" srcOrd="0" destOrd="0" presId="urn:microsoft.com/office/officeart/2016/7/layout/LinearBlockProcessNumbered"/>
    <dgm:cxn modelId="{CE9F037A-82F2-41F2-A0BC-0AA7A40627D3}" srcId="{B1857886-9CD3-46CC-ADD3-63205D1CFDCD}" destId="{5B09A892-9EFF-482C-B9DE-18F64D546333}" srcOrd="1" destOrd="0" parTransId="{0BF379B7-1D59-4C2E-A3D9-4400050472ED}" sibTransId="{36AE2348-A816-4ECD-AE9C-ED8835166E42}"/>
    <dgm:cxn modelId="{1BF07FAE-084E-4549-91D7-6E637CD331AA}" srcId="{B1857886-9CD3-46CC-ADD3-63205D1CFDCD}" destId="{4485FFFA-9EA0-4D65-87C8-6660A36330E7}" srcOrd="2" destOrd="0" parTransId="{82F72DA3-F29E-415E-80DE-DB18A33158A0}" sibTransId="{0E376A4B-FB7D-444A-A41A-69B7AF648FAB}"/>
    <dgm:cxn modelId="{E7C52EAF-45B4-4C2F-A443-285692530B3B}" type="presOf" srcId="{5B09A892-9EFF-482C-B9DE-18F64D546333}" destId="{CC5BA4F8-0806-413B-8EF0-AAB038921C20}" srcOrd="1" destOrd="0" presId="urn:microsoft.com/office/officeart/2016/7/layout/LinearBlockProcessNumbered"/>
    <dgm:cxn modelId="{82932ED0-00A9-4DDD-9710-D7C807297064}" srcId="{B1857886-9CD3-46CC-ADD3-63205D1CFDCD}" destId="{AF5957CE-40AD-43D5-B1EA-E3FFCBB84F3C}" srcOrd="0" destOrd="0" parTransId="{5432A9F4-1487-4FCC-B399-B3F2BDD56F80}" sibTransId="{05F97899-C23F-481E-BFA6-3E74F24E6842}"/>
    <dgm:cxn modelId="{E9600DDF-B5C2-4B8B-94A1-C196286CA04A}" type="presOf" srcId="{B1857886-9CD3-46CC-ADD3-63205D1CFDCD}" destId="{B4E3895A-8A3F-4F56-A623-17FA0B6D6BF4}" srcOrd="0" destOrd="0" presId="urn:microsoft.com/office/officeart/2016/7/layout/LinearBlockProcessNumbered"/>
    <dgm:cxn modelId="{BF0EB8FF-8006-4B0E-B47C-A14C942F7643}" type="presParOf" srcId="{B4E3895A-8A3F-4F56-A623-17FA0B6D6BF4}" destId="{C2E398BB-2DC4-4559-81B4-2AD9240D81E9}" srcOrd="0" destOrd="0" presId="urn:microsoft.com/office/officeart/2016/7/layout/LinearBlockProcessNumbered"/>
    <dgm:cxn modelId="{82CD490E-D88C-412C-A74B-AC6724A97BD9}" type="presParOf" srcId="{C2E398BB-2DC4-4559-81B4-2AD9240D81E9}" destId="{1B59897A-4919-4ADF-8E13-936E3CC2C7A8}" srcOrd="0" destOrd="0" presId="urn:microsoft.com/office/officeart/2016/7/layout/LinearBlockProcessNumbered"/>
    <dgm:cxn modelId="{C29FE82E-9E3F-4DA5-957A-C36A969A03BA}" type="presParOf" srcId="{C2E398BB-2DC4-4559-81B4-2AD9240D81E9}" destId="{73961E37-9F86-4228-A054-69AE4AB2563F}" srcOrd="1" destOrd="0" presId="urn:microsoft.com/office/officeart/2016/7/layout/LinearBlockProcessNumbered"/>
    <dgm:cxn modelId="{14D80231-C36C-4C51-AA24-852E838142D0}" type="presParOf" srcId="{C2E398BB-2DC4-4559-81B4-2AD9240D81E9}" destId="{C208BB88-DE71-4D20-BF95-C4D29D022BB4}" srcOrd="2" destOrd="0" presId="urn:microsoft.com/office/officeart/2016/7/layout/LinearBlockProcessNumbered"/>
    <dgm:cxn modelId="{CE6D401C-729D-4B89-AAA6-8AABC57F52DA}" type="presParOf" srcId="{B4E3895A-8A3F-4F56-A623-17FA0B6D6BF4}" destId="{81617A8B-45F2-4CF5-8C4D-19234C10CDDD}" srcOrd="1" destOrd="0" presId="urn:microsoft.com/office/officeart/2016/7/layout/LinearBlockProcessNumbered"/>
    <dgm:cxn modelId="{7FBFC507-360C-4CB3-B780-5B786CCE265F}" type="presParOf" srcId="{B4E3895A-8A3F-4F56-A623-17FA0B6D6BF4}" destId="{BC4DAA8B-058A-4050-A24F-1176F60A5FDC}" srcOrd="2" destOrd="0" presId="urn:microsoft.com/office/officeart/2016/7/layout/LinearBlockProcessNumbered"/>
    <dgm:cxn modelId="{90A5E06B-3ED5-43C7-A587-05D442C897FF}" type="presParOf" srcId="{BC4DAA8B-058A-4050-A24F-1176F60A5FDC}" destId="{AD8C2ABD-2281-406C-BC7B-B76B2D0BA637}" srcOrd="0" destOrd="0" presId="urn:microsoft.com/office/officeart/2016/7/layout/LinearBlockProcessNumbered"/>
    <dgm:cxn modelId="{FFBE1985-17F6-4DDB-BC5A-077E33DDA331}" type="presParOf" srcId="{BC4DAA8B-058A-4050-A24F-1176F60A5FDC}" destId="{686677F7-16EA-4656-B7F4-EDE32876102E}" srcOrd="1" destOrd="0" presId="urn:microsoft.com/office/officeart/2016/7/layout/LinearBlockProcessNumbered"/>
    <dgm:cxn modelId="{EC51D033-B798-49E9-B518-4D8B2C3A76C0}" type="presParOf" srcId="{BC4DAA8B-058A-4050-A24F-1176F60A5FDC}" destId="{CC5BA4F8-0806-413B-8EF0-AAB038921C20}" srcOrd="2" destOrd="0" presId="urn:microsoft.com/office/officeart/2016/7/layout/LinearBlockProcessNumbered"/>
    <dgm:cxn modelId="{31287FC7-6B82-4CF6-9539-95D26B8E970F}" type="presParOf" srcId="{B4E3895A-8A3F-4F56-A623-17FA0B6D6BF4}" destId="{D708DE75-A907-4E69-8B9E-FD8757DA802E}" srcOrd="3" destOrd="0" presId="urn:microsoft.com/office/officeart/2016/7/layout/LinearBlockProcessNumbered"/>
    <dgm:cxn modelId="{ADE9986C-A7B6-431B-8324-FD2E335246B5}" type="presParOf" srcId="{B4E3895A-8A3F-4F56-A623-17FA0B6D6BF4}" destId="{3FEAA78D-BA65-405B-A1B5-95B757FAF9C6}" srcOrd="4" destOrd="0" presId="urn:microsoft.com/office/officeart/2016/7/layout/LinearBlockProcessNumbered"/>
    <dgm:cxn modelId="{450136AF-CB9E-42D2-8520-FF7F47C69A4A}" type="presParOf" srcId="{3FEAA78D-BA65-405B-A1B5-95B757FAF9C6}" destId="{048F744C-1AB0-451C-AC97-FE2AE237166F}" srcOrd="0" destOrd="0" presId="urn:microsoft.com/office/officeart/2016/7/layout/LinearBlockProcessNumbered"/>
    <dgm:cxn modelId="{FFAE1D3E-0008-4417-9481-7841FFAD8D58}" type="presParOf" srcId="{3FEAA78D-BA65-405B-A1B5-95B757FAF9C6}" destId="{7536A29B-E729-4F85-855A-C6A91F88EE9D}" srcOrd="1" destOrd="0" presId="urn:microsoft.com/office/officeart/2016/7/layout/LinearBlockProcessNumbered"/>
    <dgm:cxn modelId="{420C8746-5AA8-4DBD-B72F-46362C8C37E8}" type="presParOf" srcId="{3FEAA78D-BA65-405B-A1B5-95B757FAF9C6}" destId="{FF57FE17-26F5-4604-A349-123D6DDDAC3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50FF46-39C2-454B-A599-6ADCE3853A7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40A8D40E-163D-4307-B352-E34217951EDA}">
      <dgm:prSet/>
      <dgm:spPr/>
      <dgm:t>
        <a:bodyPr/>
        <a:lstStyle/>
        <a:p>
          <a:r>
            <a:rPr lang="en-GB"/>
            <a:t>First, Big Data is notably larger — often by several orders of magnitude.</a:t>
          </a:r>
          <a:endParaRPr lang="en-US"/>
        </a:p>
      </dgm:t>
    </dgm:pt>
    <dgm:pt modelId="{79AB44DC-DD77-4A72-86F1-3948FE41D979}" type="parTrans" cxnId="{EDA2240B-AF84-41CE-A9B3-66E0B65FA82B}">
      <dgm:prSet/>
      <dgm:spPr/>
      <dgm:t>
        <a:bodyPr/>
        <a:lstStyle/>
        <a:p>
          <a:endParaRPr lang="en-US"/>
        </a:p>
      </dgm:t>
    </dgm:pt>
    <dgm:pt modelId="{C52EE77D-71D8-4BD8-9C4B-9DEACD7DECE7}" type="sibTrans" cxnId="{EDA2240B-AF84-41CE-A9B3-66E0B65FA82B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B6A7A0F9-DA16-481F-936D-871EA3903F3B}">
      <dgm:prSet/>
      <dgm:spPr/>
      <dgm:t>
        <a:bodyPr/>
        <a:lstStyle/>
        <a:p>
          <a:r>
            <a:rPr lang="en-GB"/>
            <a:t>Secondly, Big Data is commonly generated outside of traditional enterprise applications.</a:t>
          </a:r>
          <a:endParaRPr lang="en-US"/>
        </a:p>
      </dgm:t>
    </dgm:pt>
    <dgm:pt modelId="{A7317B95-69FF-411D-8A84-134890119000}" type="parTrans" cxnId="{FF5AF7BA-76B5-47D9-88D9-7620A22FCACB}">
      <dgm:prSet/>
      <dgm:spPr/>
      <dgm:t>
        <a:bodyPr/>
        <a:lstStyle/>
        <a:p>
          <a:endParaRPr lang="en-US"/>
        </a:p>
      </dgm:t>
    </dgm:pt>
    <dgm:pt modelId="{B2509112-C8E7-4B8F-BA6E-CF572DC8807F}" type="sibTrans" cxnId="{FF5AF7BA-76B5-47D9-88D9-7620A22FCACB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C1D186FD-3050-42BB-B5B4-85E0FB2E907D}">
      <dgm:prSet/>
      <dgm:spPr/>
      <dgm:t>
        <a:bodyPr/>
        <a:lstStyle/>
        <a:p>
          <a:r>
            <a:rPr lang="en-GB"/>
            <a:t>And finally, Big Data is often composed of unstructured or semi-structured information types that continually arrive in enormous amounts.</a:t>
          </a:r>
          <a:endParaRPr lang="en-US"/>
        </a:p>
      </dgm:t>
    </dgm:pt>
    <dgm:pt modelId="{5FC2ED3F-1602-4376-BED6-DA61C4428BAE}" type="parTrans" cxnId="{AFF27F67-4B40-4080-8A17-5ED1E3061792}">
      <dgm:prSet/>
      <dgm:spPr/>
      <dgm:t>
        <a:bodyPr/>
        <a:lstStyle/>
        <a:p>
          <a:endParaRPr lang="en-US"/>
        </a:p>
      </dgm:t>
    </dgm:pt>
    <dgm:pt modelId="{285E4476-F318-4827-ADF2-04110C9AD6CF}" type="sibTrans" cxnId="{AFF27F67-4B40-4080-8A17-5ED1E3061792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C5F87D41-DB3B-4FF7-9661-CAB65C3321BE}" type="pres">
      <dgm:prSet presAssocID="{F950FF46-39C2-454B-A599-6ADCE3853A7A}" presName="Name0" presStyleCnt="0">
        <dgm:presLayoutVars>
          <dgm:animLvl val="lvl"/>
          <dgm:resizeHandles val="exact"/>
        </dgm:presLayoutVars>
      </dgm:prSet>
      <dgm:spPr/>
    </dgm:pt>
    <dgm:pt modelId="{4A826095-D6F6-4F68-B334-B826C06FDACA}" type="pres">
      <dgm:prSet presAssocID="{40A8D40E-163D-4307-B352-E34217951EDA}" presName="compositeNode" presStyleCnt="0">
        <dgm:presLayoutVars>
          <dgm:bulletEnabled val="1"/>
        </dgm:presLayoutVars>
      </dgm:prSet>
      <dgm:spPr/>
    </dgm:pt>
    <dgm:pt modelId="{7EED7B94-B8C8-47F6-9784-A5581117819B}" type="pres">
      <dgm:prSet presAssocID="{40A8D40E-163D-4307-B352-E34217951EDA}" presName="bgRect" presStyleLbl="bgAccFollowNode1" presStyleIdx="0" presStyleCnt="3"/>
      <dgm:spPr/>
    </dgm:pt>
    <dgm:pt modelId="{C47B8424-4DBA-4434-9D22-EC5A8A4D0EDF}" type="pres">
      <dgm:prSet presAssocID="{C52EE77D-71D8-4BD8-9C4B-9DEACD7DECE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CA643CF-AEBD-42E4-80BC-02018F246A6D}" type="pres">
      <dgm:prSet presAssocID="{40A8D40E-163D-4307-B352-E34217951EDA}" presName="bottomLine" presStyleLbl="alignNode1" presStyleIdx="1" presStyleCnt="6">
        <dgm:presLayoutVars/>
      </dgm:prSet>
      <dgm:spPr/>
    </dgm:pt>
    <dgm:pt modelId="{C1A884D3-EBA2-4171-A3F2-AF87745D39EC}" type="pres">
      <dgm:prSet presAssocID="{40A8D40E-163D-4307-B352-E34217951EDA}" presName="nodeText" presStyleLbl="bgAccFollowNode1" presStyleIdx="0" presStyleCnt="3">
        <dgm:presLayoutVars>
          <dgm:bulletEnabled val="1"/>
        </dgm:presLayoutVars>
      </dgm:prSet>
      <dgm:spPr/>
    </dgm:pt>
    <dgm:pt modelId="{117A1354-9237-43D7-B538-72CF2CCAE1C4}" type="pres">
      <dgm:prSet presAssocID="{C52EE77D-71D8-4BD8-9C4B-9DEACD7DECE7}" presName="sibTrans" presStyleCnt="0"/>
      <dgm:spPr/>
    </dgm:pt>
    <dgm:pt modelId="{667FC4B4-9685-4AFB-BFF0-37F84956D039}" type="pres">
      <dgm:prSet presAssocID="{B6A7A0F9-DA16-481F-936D-871EA3903F3B}" presName="compositeNode" presStyleCnt="0">
        <dgm:presLayoutVars>
          <dgm:bulletEnabled val="1"/>
        </dgm:presLayoutVars>
      </dgm:prSet>
      <dgm:spPr/>
    </dgm:pt>
    <dgm:pt modelId="{1DF88F52-6554-4016-8C06-2095514202BB}" type="pres">
      <dgm:prSet presAssocID="{B6A7A0F9-DA16-481F-936D-871EA3903F3B}" presName="bgRect" presStyleLbl="bgAccFollowNode1" presStyleIdx="1" presStyleCnt="3"/>
      <dgm:spPr/>
    </dgm:pt>
    <dgm:pt modelId="{C877DED0-B0D6-4140-BDE4-50904B7AC4A1}" type="pres">
      <dgm:prSet presAssocID="{B2509112-C8E7-4B8F-BA6E-CF572DC8807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408DE42-A29F-4DB3-B066-8E69BE03D8A5}" type="pres">
      <dgm:prSet presAssocID="{B6A7A0F9-DA16-481F-936D-871EA3903F3B}" presName="bottomLine" presStyleLbl="alignNode1" presStyleIdx="3" presStyleCnt="6">
        <dgm:presLayoutVars/>
      </dgm:prSet>
      <dgm:spPr/>
    </dgm:pt>
    <dgm:pt modelId="{B5307EB1-88C0-491A-A4DE-5B44183CF85F}" type="pres">
      <dgm:prSet presAssocID="{B6A7A0F9-DA16-481F-936D-871EA3903F3B}" presName="nodeText" presStyleLbl="bgAccFollowNode1" presStyleIdx="1" presStyleCnt="3">
        <dgm:presLayoutVars>
          <dgm:bulletEnabled val="1"/>
        </dgm:presLayoutVars>
      </dgm:prSet>
      <dgm:spPr/>
    </dgm:pt>
    <dgm:pt modelId="{916087CE-16B3-48EF-BCFF-45C8F00BAFE6}" type="pres">
      <dgm:prSet presAssocID="{B2509112-C8E7-4B8F-BA6E-CF572DC8807F}" presName="sibTrans" presStyleCnt="0"/>
      <dgm:spPr/>
    </dgm:pt>
    <dgm:pt modelId="{89356843-C348-4E3D-B3ED-8CA8116F6E89}" type="pres">
      <dgm:prSet presAssocID="{C1D186FD-3050-42BB-B5B4-85E0FB2E907D}" presName="compositeNode" presStyleCnt="0">
        <dgm:presLayoutVars>
          <dgm:bulletEnabled val="1"/>
        </dgm:presLayoutVars>
      </dgm:prSet>
      <dgm:spPr/>
    </dgm:pt>
    <dgm:pt modelId="{B2601285-479A-4192-9F9C-E9CA66B66ED8}" type="pres">
      <dgm:prSet presAssocID="{C1D186FD-3050-42BB-B5B4-85E0FB2E907D}" presName="bgRect" presStyleLbl="bgAccFollowNode1" presStyleIdx="2" presStyleCnt="3"/>
      <dgm:spPr/>
    </dgm:pt>
    <dgm:pt modelId="{60CD565B-98C5-4C20-A803-CA9A32D55C09}" type="pres">
      <dgm:prSet presAssocID="{285E4476-F318-4827-ADF2-04110C9AD6C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98A2546-FF25-43E4-BB7A-9DC984EFF96F}" type="pres">
      <dgm:prSet presAssocID="{C1D186FD-3050-42BB-B5B4-85E0FB2E907D}" presName="bottomLine" presStyleLbl="alignNode1" presStyleIdx="5" presStyleCnt="6">
        <dgm:presLayoutVars/>
      </dgm:prSet>
      <dgm:spPr/>
    </dgm:pt>
    <dgm:pt modelId="{169C2447-2466-4196-9222-1572DAAFD7AC}" type="pres">
      <dgm:prSet presAssocID="{C1D186FD-3050-42BB-B5B4-85E0FB2E907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C37AB04-743C-435F-B47D-91549A7ADF34}" type="presOf" srcId="{C1D186FD-3050-42BB-B5B4-85E0FB2E907D}" destId="{B2601285-479A-4192-9F9C-E9CA66B66ED8}" srcOrd="0" destOrd="0" presId="urn:microsoft.com/office/officeart/2016/7/layout/BasicLinearProcessNumbered"/>
    <dgm:cxn modelId="{EDA2240B-AF84-41CE-A9B3-66E0B65FA82B}" srcId="{F950FF46-39C2-454B-A599-6ADCE3853A7A}" destId="{40A8D40E-163D-4307-B352-E34217951EDA}" srcOrd="0" destOrd="0" parTransId="{79AB44DC-DD77-4A72-86F1-3948FE41D979}" sibTransId="{C52EE77D-71D8-4BD8-9C4B-9DEACD7DECE7}"/>
    <dgm:cxn modelId="{5548910F-8EE0-4E76-BC22-CCFD0E19F896}" type="presOf" srcId="{F950FF46-39C2-454B-A599-6ADCE3853A7A}" destId="{C5F87D41-DB3B-4FF7-9661-CAB65C3321BE}" srcOrd="0" destOrd="0" presId="urn:microsoft.com/office/officeart/2016/7/layout/BasicLinearProcessNumbered"/>
    <dgm:cxn modelId="{805CF81E-EE84-4D83-92D4-0C147920C06F}" type="presOf" srcId="{B2509112-C8E7-4B8F-BA6E-CF572DC8807F}" destId="{C877DED0-B0D6-4140-BDE4-50904B7AC4A1}" srcOrd="0" destOrd="0" presId="urn:microsoft.com/office/officeart/2016/7/layout/BasicLinearProcessNumbered"/>
    <dgm:cxn modelId="{AFF27F67-4B40-4080-8A17-5ED1E3061792}" srcId="{F950FF46-39C2-454B-A599-6ADCE3853A7A}" destId="{C1D186FD-3050-42BB-B5B4-85E0FB2E907D}" srcOrd="2" destOrd="0" parTransId="{5FC2ED3F-1602-4376-BED6-DA61C4428BAE}" sibTransId="{285E4476-F318-4827-ADF2-04110C9AD6CF}"/>
    <dgm:cxn modelId="{D273BE67-018E-42BD-AD9C-D6FAD09FF582}" type="presOf" srcId="{B6A7A0F9-DA16-481F-936D-871EA3903F3B}" destId="{B5307EB1-88C0-491A-A4DE-5B44183CF85F}" srcOrd="1" destOrd="0" presId="urn:microsoft.com/office/officeart/2016/7/layout/BasicLinearProcessNumbered"/>
    <dgm:cxn modelId="{7CF3CC54-A9A5-4497-9492-7C0A595A8C98}" type="presOf" srcId="{40A8D40E-163D-4307-B352-E34217951EDA}" destId="{C1A884D3-EBA2-4171-A3F2-AF87745D39EC}" srcOrd="1" destOrd="0" presId="urn:microsoft.com/office/officeart/2016/7/layout/BasicLinearProcessNumbered"/>
    <dgm:cxn modelId="{2D61F154-2E73-46D8-920E-DFC627CEEB1C}" type="presOf" srcId="{285E4476-F318-4827-ADF2-04110C9AD6CF}" destId="{60CD565B-98C5-4C20-A803-CA9A32D55C09}" srcOrd="0" destOrd="0" presId="urn:microsoft.com/office/officeart/2016/7/layout/BasicLinearProcessNumbered"/>
    <dgm:cxn modelId="{386B4C8D-60E9-4C18-B5FB-D10CEDC68F25}" type="presOf" srcId="{C1D186FD-3050-42BB-B5B4-85E0FB2E907D}" destId="{169C2447-2466-4196-9222-1572DAAFD7AC}" srcOrd="1" destOrd="0" presId="urn:microsoft.com/office/officeart/2016/7/layout/BasicLinearProcessNumbered"/>
    <dgm:cxn modelId="{FF5AF7BA-76B5-47D9-88D9-7620A22FCACB}" srcId="{F950FF46-39C2-454B-A599-6ADCE3853A7A}" destId="{B6A7A0F9-DA16-481F-936D-871EA3903F3B}" srcOrd="1" destOrd="0" parTransId="{A7317B95-69FF-411D-8A84-134890119000}" sibTransId="{B2509112-C8E7-4B8F-BA6E-CF572DC8807F}"/>
    <dgm:cxn modelId="{9912B4BD-0D7F-4DD3-BE0F-559AAE38E711}" type="presOf" srcId="{B6A7A0F9-DA16-481F-936D-871EA3903F3B}" destId="{1DF88F52-6554-4016-8C06-2095514202BB}" srcOrd="0" destOrd="0" presId="urn:microsoft.com/office/officeart/2016/7/layout/BasicLinearProcessNumbered"/>
    <dgm:cxn modelId="{47C956D4-2012-49B7-901A-A504EF585297}" type="presOf" srcId="{40A8D40E-163D-4307-B352-E34217951EDA}" destId="{7EED7B94-B8C8-47F6-9784-A5581117819B}" srcOrd="0" destOrd="0" presId="urn:microsoft.com/office/officeart/2016/7/layout/BasicLinearProcessNumbered"/>
    <dgm:cxn modelId="{B7CCE0FA-FBA4-45BE-833E-7BBDE2FD79D1}" type="presOf" srcId="{C52EE77D-71D8-4BD8-9C4B-9DEACD7DECE7}" destId="{C47B8424-4DBA-4434-9D22-EC5A8A4D0EDF}" srcOrd="0" destOrd="0" presId="urn:microsoft.com/office/officeart/2016/7/layout/BasicLinearProcessNumbered"/>
    <dgm:cxn modelId="{D21DD1C4-CCD6-472D-AD2E-AEADACE28E11}" type="presParOf" srcId="{C5F87D41-DB3B-4FF7-9661-CAB65C3321BE}" destId="{4A826095-D6F6-4F68-B334-B826C06FDACA}" srcOrd="0" destOrd="0" presId="urn:microsoft.com/office/officeart/2016/7/layout/BasicLinearProcessNumbered"/>
    <dgm:cxn modelId="{B4D59CB1-4D35-40DA-988F-C8B0005B077F}" type="presParOf" srcId="{4A826095-D6F6-4F68-B334-B826C06FDACA}" destId="{7EED7B94-B8C8-47F6-9784-A5581117819B}" srcOrd="0" destOrd="0" presId="urn:microsoft.com/office/officeart/2016/7/layout/BasicLinearProcessNumbered"/>
    <dgm:cxn modelId="{9E95A813-538E-4D35-89C3-C8985233ABC0}" type="presParOf" srcId="{4A826095-D6F6-4F68-B334-B826C06FDACA}" destId="{C47B8424-4DBA-4434-9D22-EC5A8A4D0EDF}" srcOrd="1" destOrd="0" presId="urn:microsoft.com/office/officeart/2016/7/layout/BasicLinearProcessNumbered"/>
    <dgm:cxn modelId="{62B77535-53D1-413E-85EB-B2D2589EB5B5}" type="presParOf" srcId="{4A826095-D6F6-4F68-B334-B826C06FDACA}" destId="{3CA643CF-AEBD-42E4-80BC-02018F246A6D}" srcOrd="2" destOrd="0" presId="urn:microsoft.com/office/officeart/2016/7/layout/BasicLinearProcessNumbered"/>
    <dgm:cxn modelId="{DC47D63B-D476-4B0A-9581-751CBF4CA65C}" type="presParOf" srcId="{4A826095-D6F6-4F68-B334-B826C06FDACA}" destId="{C1A884D3-EBA2-4171-A3F2-AF87745D39EC}" srcOrd="3" destOrd="0" presId="urn:microsoft.com/office/officeart/2016/7/layout/BasicLinearProcessNumbered"/>
    <dgm:cxn modelId="{EC641AA5-7034-4A6C-B05A-C3A0BC98E6C3}" type="presParOf" srcId="{C5F87D41-DB3B-4FF7-9661-CAB65C3321BE}" destId="{117A1354-9237-43D7-B538-72CF2CCAE1C4}" srcOrd="1" destOrd="0" presId="urn:microsoft.com/office/officeart/2016/7/layout/BasicLinearProcessNumbered"/>
    <dgm:cxn modelId="{73CE8687-4555-4A06-8D7D-6ED583731F4A}" type="presParOf" srcId="{C5F87D41-DB3B-4FF7-9661-CAB65C3321BE}" destId="{667FC4B4-9685-4AFB-BFF0-37F84956D039}" srcOrd="2" destOrd="0" presId="urn:microsoft.com/office/officeart/2016/7/layout/BasicLinearProcessNumbered"/>
    <dgm:cxn modelId="{EDF69583-EDC3-455E-B866-E76DAD756479}" type="presParOf" srcId="{667FC4B4-9685-4AFB-BFF0-37F84956D039}" destId="{1DF88F52-6554-4016-8C06-2095514202BB}" srcOrd="0" destOrd="0" presId="urn:microsoft.com/office/officeart/2016/7/layout/BasicLinearProcessNumbered"/>
    <dgm:cxn modelId="{DB3501D4-6910-49F2-9538-00A5C9C86F30}" type="presParOf" srcId="{667FC4B4-9685-4AFB-BFF0-37F84956D039}" destId="{C877DED0-B0D6-4140-BDE4-50904B7AC4A1}" srcOrd="1" destOrd="0" presId="urn:microsoft.com/office/officeart/2016/7/layout/BasicLinearProcessNumbered"/>
    <dgm:cxn modelId="{C71443DD-375C-469C-91C6-452CA970A105}" type="presParOf" srcId="{667FC4B4-9685-4AFB-BFF0-37F84956D039}" destId="{5408DE42-A29F-4DB3-B066-8E69BE03D8A5}" srcOrd="2" destOrd="0" presId="urn:microsoft.com/office/officeart/2016/7/layout/BasicLinearProcessNumbered"/>
    <dgm:cxn modelId="{077E918E-B606-41B9-910C-2A8E604E2297}" type="presParOf" srcId="{667FC4B4-9685-4AFB-BFF0-37F84956D039}" destId="{B5307EB1-88C0-491A-A4DE-5B44183CF85F}" srcOrd="3" destOrd="0" presId="urn:microsoft.com/office/officeart/2016/7/layout/BasicLinearProcessNumbered"/>
    <dgm:cxn modelId="{BF6FEB13-4370-4CBC-B378-AFCB8A6EDC18}" type="presParOf" srcId="{C5F87D41-DB3B-4FF7-9661-CAB65C3321BE}" destId="{916087CE-16B3-48EF-BCFF-45C8F00BAFE6}" srcOrd="3" destOrd="0" presId="urn:microsoft.com/office/officeart/2016/7/layout/BasicLinearProcessNumbered"/>
    <dgm:cxn modelId="{42027B25-9631-4CFC-8D99-C29F3BAD40FD}" type="presParOf" srcId="{C5F87D41-DB3B-4FF7-9661-CAB65C3321BE}" destId="{89356843-C348-4E3D-B3ED-8CA8116F6E89}" srcOrd="4" destOrd="0" presId="urn:microsoft.com/office/officeart/2016/7/layout/BasicLinearProcessNumbered"/>
    <dgm:cxn modelId="{64EEF8E4-5A1C-4B7C-BF8B-3C2A3836DAFC}" type="presParOf" srcId="{89356843-C348-4E3D-B3ED-8CA8116F6E89}" destId="{B2601285-479A-4192-9F9C-E9CA66B66ED8}" srcOrd="0" destOrd="0" presId="urn:microsoft.com/office/officeart/2016/7/layout/BasicLinearProcessNumbered"/>
    <dgm:cxn modelId="{2140835C-EE99-457B-AD90-3E79C0719876}" type="presParOf" srcId="{89356843-C348-4E3D-B3ED-8CA8116F6E89}" destId="{60CD565B-98C5-4C20-A803-CA9A32D55C09}" srcOrd="1" destOrd="0" presId="urn:microsoft.com/office/officeart/2016/7/layout/BasicLinearProcessNumbered"/>
    <dgm:cxn modelId="{8A3079D2-D15F-4B1E-B8A6-CA1A1F50F07F}" type="presParOf" srcId="{89356843-C348-4E3D-B3ED-8CA8116F6E89}" destId="{F98A2546-FF25-43E4-BB7A-9DC984EFF96F}" srcOrd="2" destOrd="0" presId="urn:microsoft.com/office/officeart/2016/7/layout/BasicLinearProcessNumbered"/>
    <dgm:cxn modelId="{7A81F30D-7B4D-4753-92BC-0D40481EB703}" type="presParOf" srcId="{89356843-C348-4E3D-B3ED-8CA8116F6E89}" destId="{169C2447-2466-4196-9222-1572DAAFD7A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9897A-4919-4ADF-8E13-936E3CC2C7A8}">
      <dsp:nvSpPr>
        <dsp:cNvPr id="0" name=""/>
        <dsp:cNvSpPr/>
      </dsp:nvSpPr>
      <dsp:spPr>
        <a:xfrm>
          <a:off x="638" y="94754"/>
          <a:ext cx="2587823" cy="31053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619" tIns="0" rIns="25561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Capturing and managing lots of information</a:t>
          </a:r>
          <a:endParaRPr lang="en-US" sz="1900" kern="1200"/>
        </a:p>
      </dsp:txBody>
      <dsp:txXfrm>
        <a:off x="638" y="1336910"/>
        <a:ext cx="2587823" cy="1863232"/>
      </dsp:txXfrm>
    </dsp:sp>
    <dsp:sp modelId="{73961E37-9F86-4228-A054-69AE4AB2563F}">
      <dsp:nvSpPr>
        <dsp:cNvPr id="0" name=""/>
        <dsp:cNvSpPr/>
      </dsp:nvSpPr>
      <dsp:spPr>
        <a:xfrm>
          <a:off x="638" y="94754"/>
          <a:ext cx="2587823" cy="124215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619" tIns="165100" rIns="25561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638" y="94754"/>
        <a:ext cx="2587823" cy="1242155"/>
      </dsp:txXfrm>
    </dsp:sp>
    <dsp:sp modelId="{AD8C2ABD-2281-406C-BC7B-B76B2D0BA637}">
      <dsp:nvSpPr>
        <dsp:cNvPr id="0" name=""/>
        <dsp:cNvSpPr/>
      </dsp:nvSpPr>
      <dsp:spPr>
        <a:xfrm>
          <a:off x="2795488" y="94754"/>
          <a:ext cx="2587823" cy="31053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619" tIns="0" rIns="25561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Working with many new types of data</a:t>
          </a:r>
          <a:endParaRPr lang="en-US" sz="1900" kern="1200"/>
        </a:p>
      </dsp:txBody>
      <dsp:txXfrm>
        <a:off x="2795488" y="1336910"/>
        <a:ext cx="2587823" cy="1863232"/>
      </dsp:txXfrm>
    </dsp:sp>
    <dsp:sp modelId="{686677F7-16EA-4656-B7F4-EDE32876102E}">
      <dsp:nvSpPr>
        <dsp:cNvPr id="0" name=""/>
        <dsp:cNvSpPr/>
      </dsp:nvSpPr>
      <dsp:spPr>
        <a:xfrm>
          <a:off x="2795488" y="94754"/>
          <a:ext cx="2587823" cy="124215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619" tIns="165100" rIns="25561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795488" y="94754"/>
        <a:ext cx="2587823" cy="1242155"/>
      </dsp:txXfrm>
    </dsp:sp>
    <dsp:sp modelId="{048F744C-1AB0-451C-AC97-FE2AE237166F}">
      <dsp:nvSpPr>
        <dsp:cNvPr id="0" name=""/>
        <dsp:cNvSpPr/>
      </dsp:nvSpPr>
      <dsp:spPr>
        <a:xfrm>
          <a:off x="5590337" y="94754"/>
          <a:ext cx="2587823" cy="31053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619" tIns="0" rIns="25561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Exploiting these masses of information and new datatypes with new styles of applications</a:t>
          </a:r>
          <a:endParaRPr lang="en-US" sz="1900" kern="1200"/>
        </a:p>
      </dsp:txBody>
      <dsp:txXfrm>
        <a:off x="5590337" y="1336910"/>
        <a:ext cx="2587823" cy="1863232"/>
      </dsp:txXfrm>
    </dsp:sp>
    <dsp:sp modelId="{7536A29B-E729-4F85-855A-C6A91F88EE9D}">
      <dsp:nvSpPr>
        <dsp:cNvPr id="0" name=""/>
        <dsp:cNvSpPr/>
      </dsp:nvSpPr>
      <dsp:spPr>
        <a:xfrm>
          <a:off x="5590337" y="94754"/>
          <a:ext cx="2587823" cy="124215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619" tIns="165100" rIns="25561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590337" y="94754"/>
        <a:ext cx="2587823" cy="1242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D7B94-B8C8-47F6-9784-A5581117819B}">
      <dsp:nvSpPr>
        <dsp:cNvPr id="0" name=""/>
        <dsp:cNvSpPr/>
      </dsp:nvSpPr>
      <dsp:spPr>
        <a:xfrm>
          <a:off x="0" y="158716"/>
          <a:ext cx="2357437" cy="3300412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95" tIns="330200" rIns="18379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First, Big Data is notably larger — often by several orders of magnitude.</a:t>
          </a:r>
          <a:endParaRPr lang="en-US" sz="1400" kern="1200"/>
        </a:p>
      </dsp:txBody>
      <dsp:txXfrm>
        <a:off x="0" y="1412873"/>
        <a:ext cx="2357437" cy="1980247"/>
      </dsp:txXfrm>
    </dsp:sp>
    <dsp:sp modelId="{C47B8424-4DBA-4434-9D22-EC5A8A4D0EDF}">
      <dsp:nvSpPr>
        <dsp:cNvPr id="0" name=""/>
        <dsp:cNvSpPr/>
      </dsp:nvSpPr>
      <dsp:spPr>
        <a:xfrm>
          <a:off x="683656" y="488757"/>
          <a:ext cx="990123" cy="9901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94" tIns="12700" rIns="771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28656" y="633757"/>
        <a:ext cx="700123" cy="700123"/>
      </dsp:txXfrm>
    </dsp:sp>
    <dsp:sp modelId="{3CA643CF-AEBD-42E4-80BC-02018F246A6D}">
      <dsp:nvSpPr>
        <dsp:cNvPr id="0" name=""/>
        <dsp:cNvSpPr/>
      </dsp:nvSpPr>
      <dsp:spPr>
        <a:xfrm>
          <a:off x="0" y="3459056"/>
          <a:ext cx="235743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88F52-6554-4016-8C06-2095514202BB}">
      <dsp:nvSpPr>
        <dsp:cNvPr id="0" name=""/>
        <dsp:cNvSpPr/>
      </dsp:nvSpPr>
      <dsp:spPr>
        <a:xfrm>
          <a:off x="2593181" y="158716"/>
          <a:ext cx="2357437" cy="3300412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95" tIns="330200" rIns="18379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Secondly, Big Data is commonly generated outside of traditional enterprise applications.</a:t>
          </a:r>
          <a:endParaRPr lang="en-US" sz="1400" kern="1200"/>
        </a:p>
      </dsp:txBody>
      <dsp:txXfrm>
        <a:off x="2593181" y="1412873"/>
        <a:ext cx="2357437" cy="1980247"/>
      </dsp:txXfrm>
    </dsp:sp>
    <dsp:sp modelId="{C877DED0-B0D6-4140-BDE4-50904B7AC4A1}">
      <dsp:nvSpPr>
        <dsp:cNvPr id="0" name=""/>
        <dsp:cNvSpPr/>
      </dsp:nvSpPr>
      <dsp:spPr>
        <a:xfrm>
          <a:off x="3276838" y="488757"/>
          <a:ext cx="990123" cy="9901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94" tIns="12700" rIns="771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421838" y="633757"/>
        <a:ext cx="700123" cy="700123"/>
      </dsp:txXfrm>
    </dsp:sp>
    <dsp:sp modelId="{5408DE42-A29F-4DB3-B066-8E69BE03D8A5}">
      <dsp:nvSpPr>
        <dsp:cNvPr id="0" name=""/>
        <dsp:cNvSpPr/>
      </dsp:nvSpPr>
      <dsp:spPr>
        <a:xfrm>
          <a:off x="2593181" y="3459056"/>
          <a:ext cx="235743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01285-479A-4192-9F9C-E9CA66B66ED8}">
      <dsp:nvSpPr>
        <dsp:cNvPr id="0" name=""/>
        <dsp:cNvSpPr/>
      </dsp:nvSpPr>
      <dsp:spPr>
        <a:xfrm>
          <a:off x="5186362" y="158716"/>
          <a:ext cx="2357437" cy="3300412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95" tIns="330200" rIns="18379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And finally, Big Data is often composed of unstructured or semi-structured information types that continually arrive in enormous amounts.</a:t>
          </a:r>
          <a:endParaRPr lang="en-US" sz="1400" kern="1200"/>
        </a:p>
      </dsp:txBody>
      <dsp:txXfrm>
        <a:off x="5186362" y="1412873"/>
        <a:ext cx="2357437" cy="1980247"/>
      </dsp:txXfrm>
    </dsp:sp>
    <dsp:sp modelId="{60CD565B-98C5-4C20-A803-CA9A32D55C09}">
      <dsp:nvSpPr>
        <dsp:cNvPr id="0" name=""/>
        <dsp:cNvSpPr/>
      </dsp:nvSpPr>
      <dsp:spPr>
        <a:xfrm>
          <a:off x="5870019" y="488757"/>
          <a:ext cx="990123" cy="9901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94" tIns="12700" rIns="771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015019" y="633757"/>
        <a:ext cx="700123" cy="700123"/>
      </dsp:txXfrm>
    </dsp:sp>
    <dsp:sp modelId="{F98A2546-FF25-43E4-BB7A-9DC984EFF96F}">
      <dsp:nvSpPr>
        <dsp:cNvPr id="0" name=""/>
        <dsp:cNvSpPr/>
      </dsp:nvSpPr>
      <dsp:spPr>
        <a:xfrm>
          <a:off x="5186362" y="3459056"/>
          <a:ext cx="235743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2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3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2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9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6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6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2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1.wdp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0D32-9626-4B7E-BD1B-2CA556BF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2245810"/>
            <a:ext cx="7857065" cy="1564716"/>
          </a:xfrm>
        </p:spPr>
        <p:txBody>
          <a:bodyPr>
            <a:normAutofit/>
          </a:bodyPr>
          <a:lstStyle/>
          <a:p>
            <a:pPr algn="l"/>
            <a:r>
              <a:rPr lang="en-GB" sz="4800" b="1" dirty="0"/>
              <a:t>DT Big Data Batch-3 S170026</a:t>
            </a:r>
            <a:br>
              <a:rPr lang="en-GB" sz="4800" b="1" dirty="0"/>
            </a:br>
            <a:r>
              <a:rPr lang="en-GB" sz="4800" b="1" dirty="0"/>
              <a:t>H1b - PROJECT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63FA6-DDB7-4BBC-9C89-64C4A946C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0200" y="5105400"/>
            <a:ext cx="3208864" cy="1143000"/>
          </a:xfrm>
        </p:spPr>
        <p:txBody>
          <a:bodyPr>
            <a:normAutofit lnSpcReduction="10000"/>
          </a:bodyPr>
          <a:lstStyle/>
          <a:p>
            <a:pPr algn="r"/>
            <a:r>
              <a:rPr lang="en-GB" sz="2000" dirty="0"/>
              <a:t>K. Prashanth Narasimhan</a:t>
            </a:r>
          </a:p>
          <a:p>
            <a:pPr algn="r"/>
            <a:r>
              <a:rPr lang="en-GB" sz="2000" dirty="0"/>
              <a:t>NIIT </a:t>
            </a:r>
            <a:r>
              <a:rPr lang="en-GB" sz="2000" dirty="0" err="1"/>
              <a:t>Tnagar</a:t>
            </a:r>
            <a:r>
              <a:rPr lang="en-GB" sz="2000" dirty="0"/>
              <a:t>, Chennai</a:t>
            </a:r>
          </a:p>
          <a:p>
            <a:pPr algn="r"/>
            <a:r>
              <a:rPr lang="en-GB" sz="2000" dirty="0">
                <a:solidFill>
                  <a:srgbClr val="000000"/>
                </a:solidFill>
              </a:rPr>
              <a:t>S171165200602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1385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A1C3-39F4-4813-A426-0A12E69A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symbiotic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E70B-0398-48D7-8136-32F171BA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 </a:t>
            </a:r>
            <a:r>
              <a:rPr lang="en-GB" sz="2000" dirty="0" err="1"/>
              <a:t>Ofcourse</a:t>
            </a:r>
            <a:r>
              <a:rPr lang="en-GB" sz="2000" dirty="0"/>
              <a:t> to get maximum value from Big Data, it needs to be associated with traditional enterprise data, automatically or via purpose-</a:t>
            </a:r>
            <a:r>
              <a:rPr lang="en-GB" sz="2000" dirty="0" err="1"/>
              <a:t>builtapplications</a:t>
            </a:r>
            <a:r>
              <a:rPr lang="en-GB" sz="2000" dirty="0"/>
              <a:t>, reports, queries, and other approaches.</a:t>
            </a:r>
          </a:p>
          <a:p>
            <a:r>
              <a:rPr lang="en-GB" sz="2000" dirty="0"/>
              <a:t>For example, a retailer might want to link its Web site </a:t>
            </a:r>
            <a:r>
              <a:rPr lang="en-GB" sz="2000" dirty="0" err="1"/>
              <a:t>visitorbehavior</a:t>
            </a:r>
            <a:r>
              <a:rPr lang="en-GB" sz="2000" dirty="0"/>
              <a:t> logs (a classic Big Data application) with </a:t>
            </a:r>
            <a:r>
              <a:rPr lang="en-GB" sz="2000" dirty="0" err="1"/>
              <a:t>purchaseinformation</a:t>
            </a:r>
            <a:r>
              <a:rPr lang="en-GB" sz="2000" dirty="0"/>
              <a:t> (commonly found in relational databases). </a:t>
            </a:r>
          </a:p>
          <a:p>
            <a:r>
              <a:rPr lang="en-GB" sz="2000" dirty="0"/>
              <a:t>In another case, a mobile phone provider might want to offer </a:t>
            </a:r>
            <a:r>
              <a:rPr lang="en-GB" sz="2000" dirty="0" err="1"/>
              <a:t>awider</a:t>
            </a:r>
            <a:r>
              <a:rPr lang="en-GB" sz="2000" dirty="0"/>
              <a:t> range of smartphones to customers (inventory maintained in a relational database) based on text and image message volume trends (unstructured Big Data).</a:t>
            </a:r>
          </a:p>
        </p:txBody>
      </p:sp>
    </p:spTree>
    <p:extLst>
      <p:ext uri="{BB962C8B-B14F-4D97-AF65-F5344CB8AC3E}">
        <p14:creationId xmlns:p14="http://schemas.microsoft.com/office/powerpoint/2010/main" val="328356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A42A-8B37-48BE-BEE0-681756DB5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Knowing what you can</a:t>
            </a:r>
            <a:br>
              <a:rPr lang="en-GB" dirty="0"/>
            </a:br>
            <a:r>
              <a:rPr lang="en-GB" dirty="0"/>
              <a:t>do with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EF169-D38B-4C5E-BE8A-ED6529135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23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2CCB-2827-49BE-ADB1-DA3EED93C47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38200"/>
            <a:ext cx="7772400" cy="5334000"/>
          </a:xfrm>
        </p:spPr>
        <p:txBody>
          <a:bodyPr>
            <a:normAutofit/>
          </a:bodyPr>
          <a:lstStyle/>
          <a:p>
            <a:r>
              <a:rPr lang="en-GB" dirty="0"/>
              <a:t>Big Data has the potential to revolutionize the way you do business. It can provide new insights into everything about your enterprise, including the following:</a:t>
            </a:r>
          </a:p>
          <a:p>
            <a:r>
              <a:rPr lang="en-GB" dirty="0"/>
              <a:t> The way your customers locate and interact with you</a:t>
            </a:r>
          </a:p>
          <a:p>
            <a:r>
              <a:rPr lang="en-GB" dirty="0"/>
              <a:t> The way you deliver products and services to the marketplace</a:t>
            </a:r>
          </a:p>
          <a:p>
            <a:r>
              <a:rPr lang="en-GB" dirty="0"/>
              <a:t> The position of organization vs. your competitors</a:t>
            </a:r>
          </a:p>
          <a:p>
            <a:r>
              <a:rPr lang="en-GB" dirty="0"/>
              <a:t> Strategies you can implement to increase profitability</a:t>
            </a:r>
          </a:p>
          <a:p>
            <a:r>
              <a:rPr lang="en-GB" dirty="0"/>
              <a:t> And even “our project“ depending upon its ‘Veracity’ in the right hands can prove useful.</a:t>
            </a:r>
          </a:p>
        </p:txBody>
      </p:sp>
    </p:spTree>
    <p:extLst>
      <p:ext uri="{BB962C8B-B14F-4D97-AF65-F5344CB8AC3E}">
        <p14:creationId xmlns:p14="http://schemas.microsoft.com/office/powerpoint/2010/main" val="1348168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4530-B64D-4CAB-B957-11C50AC61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Checking out challenges</a:t>
            </a:r>
            <a:br>
              <a:rPr lang="en-GB" dirty="0"/>
            </a:br>
            <a:r>
              <a:rPr lang="en-GB" dirty="0"/>
              <a:t>of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21412-F498-401D-91B7-24BD3D3D7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Drawbacks of </a:t>
            </a:r>
            <a:r>
              <a:rPr lang="en-GB" dirty="0" err="1"/>
              <a:t>BigData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7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CBE6-1C50-498E-B5D2-7D47AB1E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>
            <a:normAutofit/>
          </a:bodyPr>
          <a:lstStyle/>
          <a:p>
            <a:r>
              <a:rPr lang="en-GB" sz="2400"/>
              <a:t>Big Data</a:t>
            </a:r>
            <a:br>
              <a:rPr lang="en-GB" sz="2400"/>
            </a:br>
            <a:r>
              <a:rPr lang="en-GB" sz="2400"/>
              <a:t>comes with its own unique set of obstacles that you must find</a:t>
            </a:r>
            <a:br>
              <a:rPr lang="en-GB" sz="2400"/>
            </a:br>
            <a:r>
              <a:rPr lang="en-GB" sz="2400"/>
              <a:t>a way to overcome, such as these barriers:</a:t>
            </a:r>
            <a:br>
              <a:rPr lang="en-GB" sz="2400"/>
            </a:br>
            <a:r>
              <a:rPr lang="en-GB" sz="2400"/>
              <a:t>							</a:t>
            </a:r>
            <a:r>
              <a:rPr lang="en-GB" sz="1400"/>
              <a:t>Hint: Hadoop</a:t>
            </a:r>
            <a:endParaRPr lang="en-GB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1BBB-1499-4342-8D60-48EA5DBD8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Information growth:</a:t>
            </a:r>
          </a:p>
          <a:p>
            <a:r>
              <a:rPr lang="en-GB" b="1" dirty="0"/>
              <a:t>Processing power:</a:t>
            </a:r>
          </a:p>
          <a:p>
            <a:r>
              <a:rPr lang="en-GB" b="1" dirty="0"/>
              <a:t>Physical storage:</a:t>
            </a:r>
          </a:p>
          <a:p>
            <a:r>
              <a:rPr lang="en-GB" b="1" dirty="0"/>
              <a:t>Data issues:</a:t>
            </a:r>
          </a:p>
          <a:p>
            <a:r>
              <a:rPr lang="en-GB" b="1" dirty="0"/>
              <a:t>Costs: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06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4530-B64D-4CAB-B957-11C50AC61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Dividing and conquering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21412-F498-401D-91B7-24BD3D3D7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6208014" cy="106984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A Solution to our </a:t>
            </a:r>
            <a:r>
              <a:rPr lang="en-GB" dirty="0" err="1"/>
              <a:t>BigData</a:t>
            </a:r>
            <a:r>
              <a:rPr lang="en-GB" dirty="0"/>
              <a:t> problem</a:t>
            </a:r>
          </a:p>
          <a:p>
            <a:endParaRPr lang="en-GB" dirty="0"/>
          </a:p>
          <a:p>
            <a:r>
              <a:rPr lang="en-GB" dirty="0"/>
              <a:t>				                  Hint: MapReduce</a:t>
            </a:r>
          </a:p>
        </p:txBody>
      </p:sp>
    </p:spTree>
    <p:extLst>
      <p:ext uri="{BB962C8B-B14F-4D97-AF65-F5344CB8AC3E}">
        <p14:creationId xmlns:p14="http://schemas.microsoft.com/office/powerpoint/2010/main" val="84735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01A3-0F10-44DD-A4E9-01FA1ED1E6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0" y="685800"/>
            <a:ext cx="7924800" cy="5499100"/>
          </a:xfrm>
        </p:spPr>
        <p:txBody>
          <a:bodyPr>
            <a:normAutofit/>
          </a:bodyPr>
          <a:lstStyle/>
          <a:p>
            <a:r>
              <a:rPr lang="en-GB" dirty="0"/>
              <a:t>So what exactly is this thing with the funny name -- Hadoop? </a:t>
            </a:r>
          </a:p>
          <a:p>
            <a:r>
              <a:rPr lang="en-GB" dirty="0"/>
              <a:t>Hadoop is a framework for storing data on large clusters of </a:t>
            </a:r>
            <a:r>
              <a:rPr lang="en-GB" i="1" dirty="0"/>
              <a:t>commodity </a:t>
            </a:r>
            <a:r>
              <a:rPr lang="en-GB" dirty="0"/>
              <a:t>hardware --everyday computer hardware that is affordable and easily available--  and running applications against that data. </a:t>
            </a:r>
          </a:p>
          <a:p>
            <a:r>
              <a:rPr lang="en-GB" dirty="0"/>
              <a:t>A </a:t>
            </a:r>
            <a:r>
              <a:rPr lang="en-GB" i="1" dirty="0"/>
              <a:t>cluster </a:t>
            </a:r>
            <a:r>
              <a:rPr lang="en-GB" dirty="0"/>
              <a:t>is a group of interconnected computers (known as </a:t>
            </a:r>
            <a:r>
              <a:rPr lang="en-GB" i="1" dirty="0"/>
              <a:t>nodes</a:t>
            </a:r>
            <a:r>
              <a:rPr lang="en-GB" dirty="0"/>
              <a:t>) that can work together on the same problem.</a:t>
            </a:r>
          </a:p>
          <a:p>
            <a:r>
              <a:rPr lang="en-GB" dirty="0"/>
              <a:t>Hadoop consists of two main components: a distributed processing framework named MapReduce/Yarn and a distributed file system known as the Hadoop distributed file system, or HDFS.</a:t>
            </a:r>
          </a:p>
          <a:p>
            <a:r>
              <a:rPr lang="en-GB" dirty="0"/>
              <a:t>A MapReduce program is composed of a </a:t>
            </a:r>
            <a:r>
              <a:rPr lang="en-GB" b="1" dirty="0"/>
              <a:t>Map() </a:t>
            </a:r>
            <a:r>
              <a:rPr lang="en-GB" dirty="0"/>
              <a:t>(method) that performs filtering and sorting (such as sorting students by first name into queues, one queue for each name) and a </a:t>
            </a:r>
            <a:r>
              <a:rPr lang="en-GB" b="1" dirty="0"/>
              <a:t>Reduce()</a:t>
            </a:r>
            <a:r>
              <a:rPr lang="en-GB" dirty="0"/>
              <a:t> method that performs a summary operation (such as counting the number of students in each queue, yielding name frequencies).</a:t>
            </a:r>
          </a:p>
        </p:txBody>
      </p:sp>
    </p:spTree>
    <p:extLst>
      <p:ext uri="{BB962C8B-B14F-4D97-AF65-F5344CB8AC3E}">
        <p14:creationId xmlns:p14="http://schemas.microsoft.com/office/powerpoint/2010/main" val="3177310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7DF1C9-E7B4-4EA4-97B0-58313428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MapReduce Alone</a:t>
            </a:r>
            <a:br>
              <a:rPr lang="en-GB" dirty="0"/>
            </a:br>
            <a:r>
              <a:rPr lang="en-GB" dirty="0"/>
              <a:t>Isn’t Enough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08AEB-085F-44EB-878B-D771F54D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Unless your employer’s name happens to be Google, you probably don’t have enough internal software developers and system administrators to implement and maintain the entire infrastructure MapReduce needs.</a:t>
            </a:r>
          </a:p>
          <a:p>
            <a:r>
              <a:rPr lang="en-GB" dirty="0"/>
              <a:t>So to face this challenge, Tools like Hive and Pig come into picture.</a:t>
            </a:r>
          </a:p>
          <a:p>
            <a:r>
              <a:rPr lang="en-GB" dirty="0"/>
              <a:t>Hive, for example, provides a limited SQL-like capability that runs over MapReduce, thus making said MapReduce more approachable for SQL developers.</a:t>
            </a:r>
          </a:p>
          <a:p>
            <a:r>
              <a:rPr lang="en-GB" dirty="0"/>
              <a:t>Hive also provides a </a:t>
            </a:r>
            <a:r>
              <a:rPr lang="en-GB" i="1" dirty="0"/>
              <a:t>declarative </a:t>
            </a:r>
            <a:r>
              <a:rPr lang="en-GB" dirty="0"/>
              <a:t>query language (the SQL-like </a:t>
            </a:r>
            <a:r>
              <a:rPr lang="en-GB" dirty="0" err="1"/>
              <a:t>HiveQL</a:t>
            </a:r>
            <a:r>
              <a:rPr lang="en-GB" dirty="0"/>
              <a:t>), which allows you to focus on </a:t>
            </a:r>
            <a:r>
              <a:rPr lang="en-GB" i="1" dirty="0"/>
              <a:t>which </a:t>
            </a:r>
            <a:r>
              <a:rPr lang="en-GB" dirty="0"/>
              <a:t>operation you need to carry out versus </a:t>
            </a:r>
            <a:r>
              <a:rPr lang="en-GB" i="1" dirty="0"/>
              <a:t>how </a:t>
            </a:r>
            <a:r>
              <a:rPr lang="en-GB" dirty="0"/>
              <a:t>it is carried out.</a:t>
            </a:r>
          </a:p>
        </p:txBody>
      </p:sp>
    </p:spTree>
    <p:extLst>
      <p:ext uri="{BB962C8B-B14F-4D97-AF65-F5344CB8AC3E}">
        <p14:creationId xmlns:p14="http://schemas.microsoft.com/office/powerpoint/2010/main" val="3931155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B3E9C2-218A-4B18-9D14-E8F14F8BE7C0}"/>
              </a:ext>
            </a:extLst>
          </p:cNvPr>
          <p:cNvSpPr/>
          <p:nvPr/>
        </p:nvSpPr>
        <p:spPr>
          <a:xfrm>
            <a:off x="685800" y="533400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Though SQL is the common accepted language for querying structured data, some developers still prefer writing imperative scripts — scripts that define a set of operations that change the state of the data — and also want to have more data processing flexibility than what SQL or </a:t>
            </a:r>
            <a:r>
              <a:rPr lang="en-GB" dirty="0" err="1"/>
              <a:t>HiveQL</a:t>
            </a:r>
            <a:r>
              <a:rPr lang="en-GB" dirty="0"/>
              <a:t> provides.</a:t>
            </a:r>
          </a:p>
          <a:p>
            <a:r>
              <a:rPr lang="en-GB" dirty="0"/>
              <a:t>And Pig is one such kind of imperative script.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3164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F4D016-C7D2-4669-BFD5-5E6726AD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H1B Project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1BF83F-55F1-45E4-85BE-D94D7F1B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H1B is an employment-based, non-immigrant visa category for temporary foreign workers in the United States. For a foreign national to apply for H1B visa, an US employer must offer a job and petition for H1B visa with the US immigration department. This is the most common visa status applied for and held by international students once they complete college/ higher education (Masters, Ph.D.) and work in a full-time position.</a:t>
            </a:r>
          </a:p>
          <a:p>
            <a:endParaRPr lang="en-GB" dirty="0"/>
          </a:p>
          <a:p>
            <a:r>
              <a:rPr lang="en-US" dirty="0"/>
              <a:t>We will be performing analysis on the H1B visa applicants between the years 2011-2016.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87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774B-12EF-49DD-8DC6-2C5838587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2" y="2600326"/>
            <a:ext cx="5033283" cy="3277961"/>
          </a:xfrm>
        </p:spPr>
        <p:txBody>
          <a:bodyPr anchor="t">
            <a:normAutofit/>
          </a:bodyPr>
          <a:lstStyle/>
          <a:p>
            <a:pPr algn="l"/>
            <a:r>
              <a:rPr lang="en-GB" sz="4800" dirty="0"/>
              <a:t>What is BIG DATA?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41D6B-CBCF-401F-B0BF-D6AD8D2A0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43" y="1300452"/>
            <a:ext cx="2794904" cy="1155525"/>
          </a:xfrm>
        </p:spPr>
        <p:txBody>
          <a:bodyPr anchor="b">
            <a:normAutofit/>
          </a:bodyPr>
          <a:lstStyle/>
          <a:p>
            <a:pPr algn="l"/>
            <a:r>
              <a:rPr lang="en-GB" sz="2000" dirty="0"/>
              <a:t>(The obvious slide in every </a:t>
            </a:r>
            <a:r>
              <a:rPr lang="en-GB" sz="2000" dirty="0" err="1"/>
              <a:t>BigData</a:t>
            </a:r>
            <a:r>
              <a:rPr lang="en-GB" sz="2000" dirty="0"/>
              <a:t> PPT)</a:t>
            </a:r>
          </a:p>
        </p:txBody>
      </p:sp>
    </p:spTree>
    <p:extLst>
      <p:ext uri="{BB962C8B-B14F-4D97-AF65-F5344CB8AC3E}">
        <p14:creationId xmlns:p14="http://schemas.microsoft.com/office/powerpoint/2010/main" val="2526402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7B0947-8BB9-4DF7-8C3F-ABD51948B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10790"/>
            <a:ext cx="7391400" cy="683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03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9F98-125A-467A-AB28-EEAA5CF79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Graphical Output – H1b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C0D6F-D3AE-463C-AE3F-6C5401F3B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11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48" y="2651673"/>
            <a:ext cx="4537663" cy="272259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CC0208F-AE16-4CD9-AE4D-AAACFE86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Q1) Is the number of petitions with data engineer jobs increasing over time?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14FFD66-CDF6-4FD9-A41A-D56A34F4D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282267"/>
              </p:ext>
            </p:extLst>
          </p:nvPr>
        </p:nvGraphicFramePr>
        <p:xfrm>
          <a:off x="685800" y="2730058"/>
          <a:ext cx="289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3530133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3051127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25622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of petitions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% growth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9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109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251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86.41975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850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64.90066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963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58.23293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626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99.49239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0718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347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AE91-B290-4CA9-B784-8E823D1C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28600"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6) Find the percentage and the count of each case status on total applications for each year. Create a line graph depicting the pattern of All the cases over the period of time.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389C6AA-E8C9-45F5-9265-0A91A3ABC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565341"/>
              </p:ext>
            </p:extLst>
          </p:nvPr>
        </p:nvGraphicFramePr>
        <p:xfrm>
          <a:off x="685800" y="2120900"/>
          <a:ext cx="7772400" cy="1885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486989299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3732205982"/>
                    </a:ext>
                  </a:extLst>
                </a:gridCol>
              </a:tblGrid>
              <a:tr h="277091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 marL="162915" marR="162915"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 marL="162915" marR="162915"/>
                </a:tc>
                <a:extLst>
                  <a:ext uri="{0D108BD9-81ED-4DB2-BD59-A6C34878D82A}">
                    <a16:rowId xmlns:a16="http://schemas.microsoft.com/office/drawing/2014/main" val="502587084"/>
                  </a:ext>
                </a:extLst>
              </a:tr>
              <a:tr h="191943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9525" marB="0" anchor="b"/>
                </a:tc>
                <a:extLst>
                  <a:ext uri="{0D108BD9-81ED-4DB2-BD59-A6C34878D82A}">
                    <a16:rowId xmlns:a16="http://schemas.microsoft.com/office/drawing/2014/main" val="2036548571"/>
                  </a:ext>
                </a:extLst>
              </a:tr>
              <a:tr h="191943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9525" marB="0" anchor="b"/>
                </a:tc>
                <a:extLst>
                  <a:ext uri="{0D108BD9-81ED-4DB2-BD59-A6C34878D82A}">
                    <a16:rowId xmlns:a16="http://schemas.microsoft.com/office/drawing/2014/main" val="934704939"/>
                  </a:ext>
                </a:extLst>
              </a:tr>
              <a:tr h="191943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9525" marB="0" anchor="b"/>
                </a:tc>
                <a:extLst>
                  <a:ext uri="{0D108BD9-81ED-4DB2-BD59-A6C34878D82A}">
                    <a16:rowId xmlns:a16="http://schemas.microsoft.com/office/drawing/2014/main" val="1842091515"/>
                  </a:ext>
                </a:extLst>
              </a:tr>
              <a:tr h="191943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9525" marB="0" anchor="b"/>
                </a:tc>
                <a:extLst>
                  <a:ext uri="{0D108BD9-81ED-4DB2-BD59-A6C34878D82A}">
                    <a16:rowId xmlns:a16="http://schemas.microsoft.com/office/drawing/2014/main" val="390904795"/>
                  </a:ext>
                </a:extLst>
              </a:tr>
              <a:tr h="191943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9525" marB="0" anchor="b"/>
                </a:tc>
                <a:extLst>
                  <a:ext uri="{0D108BD9-81ED-4DB2-BD59-A6C34878D82A}">
                    <a16:rowId xmlns:a16="http://schemas.microsoft.com/office/drawing/2014/main" val="6092710"/>
                  </a:ext>
                </a:extLst>
              </a:tr>
              <a:tr h="191943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9525" marB="0" anchor="b"/>
                </a:tc>
                <a:extLst>
                  <a:ext uri="{0D108BD9-81ED-4DB2-BD59-A6C34878D82A}">
                    <a16:rowId xmlns:a16="http://schemas.microsoft.com/office/drawing/2014/main" val="67103276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9AA831-85CE-4154-A33A-2331B9F94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474075"/>
              </p:ext>
            </p:extLst>
          </p:nvPr>
        </p:nvGraphicFramePr>
        <p:xfrm>
          <a:off x="1338262" y="2209800"/>
          <a:ext cx="6467475" cy="3914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3444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EED0677-7823-4540-BE41-9401D164DA8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39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AE91-B290-4CA9-B784-8E823D1C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7) Create a bar graph to depict the number of applications for each year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389C6AA-E8C9-45F5-9265-0A91A3ABC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601599"/>
              </p:ext>
            </p:extLst>
          </p:nvPr>
        </p:nvGraphicFramePr>
        <p:xfrm>
          <a:off x="628650" y="2127915"/>
          <a:ext cx="2847976" cy="313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988">
                  <a:extLst>
                    <a:ext uri="{9D8B030D-6E8A-4147-A177-3AD203B41FA5}">
                      <a16:colId xmlns:a16="http://schemas.microsoft.com/office/drawing/2014/main" val="486989299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3732205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of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8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2011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358767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654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2012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415607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470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2013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442114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09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2014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519427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90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2015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618727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9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2016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647803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1032767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09AA215-B22E-40BD-84B9-C70A35832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6023310"/>
              </p:ext>
            </p:extLst>
          </p:nvPr>
        </p:nvGraphicFramePr>
        <p:xfrm>
          <a:off x="3943350" y="21279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6570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48FAF18-988A-4E28-B7DF-177E6E0E86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6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92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73DD-DBEE-41BF-A1C3-A1877576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CD20-445D-46A3-B0EC-5813B4DAD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7772400" cy="4507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THANK YOU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		</a:t>
            </a:r>
          </a:p>
          <a:p>
            <a:pPr marL="0" indent="0">
              <a:buNone/>
            </a:pPr>
            <a:r>
              <a:rPr lang="en-GB" sz="1200" dirty="0"/>
              <a:t>	</a:t>
            </a:r>
            <a:r>
              <a:rPr lang="en-GB" sz="1200" dirty="0" err="1"/>
              <a:t>Github</a:t>
            </a:r>
            <a:r>
              <a:rPr lang="en-GB" sz="1200" dirty="0"/>
              <a:t> Link: </a:t>
            </a:r>
            <a:r>
              <a:rPr lang="en-GB" dirty="0"/>
              <a:t> </a:t>
            </a:r>
            <a:r>
              <a:rPr lang="en-GB" sz="1200" dirty="0"/>
              <a:t>https://github.com/Prashanth-K-Narasimhan/Project_BigData</a:t>
            </a:r>
          </a:p>
        </p:txBody>
      </p:sp>
    </p:spTree>
    <p:extLst>
      <p:ext uri="{BB962C8B-B14F-4D97-AF65-F5344CB8AC3E}">
        <p14:creationId xmlns:p14="http://schemas.microsoft.com/office/powerpoint/2010/main" val="106659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9144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3" name="Oval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4" name="Oval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9BF512FD-FFDE-4502-A45B-FC12133E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002"/>
            <a:ext cx="7543800" cy="1522993"/>
          </a:xfrm>
        </p:spPr>
        <p:txBody>
          <a:bodyPr>
            <a:normAutofit/>
          </a:bodyPr>
          <a:lstStyle/>
          <a:p>
            <a:r>
              <a:rPr lang="en-GB" sz="5200"/>
              <a:t>Big Data</a:t>
            </a:r>
          </a:p>
        </p:txBody>
      </p:sp>
      <p:graphicFrame>
        <p:nvGraphicFramePr>
          <p:cNvPr id="23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68135"/>
              </p:ext>
            </p:extLst>
          </p:nvPr>
        </p:nvGraphicFramePr>
        <p:xfrm>
          <a:off x="482599" y="633637"/>
          <a:ext cx="8178800" cy="329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03230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774B-12EF-49DD-8DC6-2C5838587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2" y="2600326"/>
            <a:ext cx="5033283" cy="3277961"/>
          </a:xfrm>
        </p:spPr>
        <p:txBody>
          <a:bodyPr anchor="t">
            <a:normAutofit/>
          </a:bodyPr>
          <a:lstStyle/>
          <a:p>
            <a:r>
              <a:rPr lang="en-GB" sz="4800" b="1" dirty="0"/>
              <a:t>The 4 V’s of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41D6B-CBCF-401F-B0BF-D6AD8D2A0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43" y="1300452"/>
            <a:ext cx="2794904" cy="1155525"/>
          </a:xfrm>
        </p:spPr>
        <p:txBody>
          <a:bodyPr anchor="b">
            <a:normAutofit/>
          </a:bodyPr>
          <a:lstStyle/>
          <a:p>
            <a:pPr algn="l"/>
            <a:r>
              <a:rPr lang="en-GB" sz="2000" dirty="0"/>
              <a:t>(Another obvious slide in every </a:t>
            </a:r>
            <a:r>
              <a:rPr lang="en-GB" sz="2000" dirty="0" err="1"/>
              <a:t>BigData</a:t>
            </a:r>
            <a:r>
              <a:rPr lang="en-GB" sz="2000" dirty="0"/>
              <a:t> PPT)</a:t>
            </a:r>
          </a:p>
        </p:txBody>
      </p:sp>
    </p:spTree>
    <p:extLst>
      <p:ext uri="{BB962C8B-B14F-4D97-AF65-F5344CB8AC3E}">
        <p14:creationId xmlns:p14="http://schemas.microsoft.com/office/powerpoint/2010/main" val="1038608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9C78-28A4-4B84-84C1-F76D27F405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381000"/>
            <a:ext cx="7772400" cy="6248400"/>
          </a:xfrm>
        </p:spPr>
        <p:txBody>
          <a:bodyPr>
            <a:normAutofit/>
          </a:bodyPr>
          <a:lstStyle/>
          <a:p>
            <a:r>
              <a:rPr lang="en-GB" b="1" dirty="0"/>
              <a:t>Volume</a:t>
            </a:r>
          </a:p>
          <a:p>
            <a:pPr marL="0" indent="0">
              <a:buNone/>
            </a:pPr>
            <a:r>
              <a:rPr lang="en-GB" dirty="0"/>
              <a:t>The main characteristic that makes data “big” is the sheer volume. </a:t>
            </a:r>
          </a:p>
          <a:p>
            <a:r>
              <a:rPr lang="en-GB" b="1" dirty="0"/>
              <a:t>Variety: </a:t>
            </a:r>
          </a:p>
          <a:p>
            <a:pPr marL="0" indent="0">
              <a:buNone/>
            </a:pPr>
            <a:r>
              <a:rPr lang="en-GB" dirty="0"/>
              <a:t>Data that’s organized in multiple structures, ranging from raw text (which, from a computer’s perspective, has little or no discernible structure — many people call this </a:t>
            </a:r>
            <a:r>
              <a:rPr lang="en-GB" i="1" dirty="0"/>
              <a:t>unstructured data</a:t>
            </a:r>
            <a:r>
              <a:rPr lang="en-GB" dirty="0"/>
              <a:t>) to log files (commonly referred to as being </a:t>
            </a:r>
            <a:r>
              <a:rPr lang="en-GB" i="1" dirty="0"/>
              <a:t>semi-structured</a:t>
            </a:r>
            <a:r>
              <a:rPr lang="en-GB" dirty="0"/>
              <a:t>) to data ordered in strongly typed rows and columns (</a:t>
            </a:r>
            <a:r>
              <a:rPr lang="en-GB" i="1" dirty="0"/>
              <a:t>structured </a:t>
            </a:r>
            <a:r>
              <a:rPr lang="en-GB" dirty="0"/>
              <a:t>data).</a:t>
            </a:r>
          </a:p>
          <a:p>
            <a:r>
              <a:rPr lang="en-GB" b="1" dirty="0"/>
              <a:t>Velocity</a:t>
            </a:r>
          </a:p>
          <a:p>
            <a:pPr marL="0" indent="0">
              <a:buNone/>
            </a:pPr>
            <a:r>
              <a:rPr lang="en-GB" i="1" dirty="0"/>
              <a:t>Velocity</a:t>
            </a:r>
            <a:r>
              <a:rPr lang="en-GB" dirty="0"/>
              <a:t> is the frequency of incoming data that needs to be processed.</a:t>
            </a:r>
          </a:p>
          <a:p>
            <a:r>
              <a:rPr lang="en-GB" b="1" dirty="0"/>
              <a:t>Veracity</a:t>
            </a:r>
          </a:p>
          <a:p>
            <a:pPr marL="0" indent="0">
              <a:buNone/>
            </a:pPr>
            <a:r>
              <a:rPr lang="en-GB" dirty="0"/>
              <a:t>Veracity refers to the trustworthiness of the data.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62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C280-4DB9-4314-9221-5FA360A69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072" y="690665"/>
            <a:ext cx="7791856" cy="3271738"/>
          </a:xfrm>
        </p:spPr>
        <p:txBody>
          <a:bodyPr>
            <a:normAutofit/>
          </a:bodyPr>
          <a:lstStyle/>
          <a:p>
            <a:r>
              <a:rPr lang="en-GB" sz="5800" dirty="0"/>
              <a:t>What is driving the growth of Big Data?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067D0-2F96-44B1-9790-556877A5C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072" y="4256437"/>
            <a:ext cx="7791856" cy="16008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Data is bound to grow..</a:t>
            </a:r>
          </a:p>
        </p:txBody>
      </p:sp>
    </p:spTree>
    <p:extLst>
      <p:ext uri="{BB962C8B-B14F-4D97-AF65-F5344CB8AC3E}">
        <p14:creationId xmlns:p14="http://schemas.microsoft.com/office/powerpoint/2010/main" val="1657777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7F19-5E43-4780-AA3D-228D8222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85800" y="0"/>
            <a:ext cx="7772400" cy="484632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D094-BECD-44D8-A79F-1E4B62DEB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334000"/>
          </a:xfrm>
        </p:spPr>
        <p:txBody>
          <a:bodyPr/>
          <a:lstStyle/>
          <a:p>
            <a:pPr lvl="0"/>
            <a:r>
              <a:rPr lang="en-GB" dirty="0"/>
              <a:t>New data sources: Every industry is changing, so is the type of data it generates</a:t>
            </a:r>
            <a:endParaRPr lang="en-US" dirty="0"/>
          </a:p>
          <a:p>
            <a:pPr lvl="0"/>
            <a:r>
              <a:rPr lang="en-GB" dirty="0"/>
              <a:t>Larger information quantities</a:t>
            </a:r>
            <a:endParaRPr lang="en-US" dirty="0"/>
          </a:p>
          <a:p>
            <a:r>
              <a:rPr lang="en-GB" dirty="0"/>
              <a:t>New data categories: Click trails through a website, Shopping cart manipulation, Tweets, Text messages</a:t>
            </a:r>
            <a:endParaRPr lang="en-US" dirty="0"/>
          </a:p>
          <a:p>
            <a:pPr lvl="0"/>
            <a:r>
              <a:rPr lang="en-GB" dirty="0"/>
              <a:t>Commoditized hardware and software: Every single Person has </a:t>
            </a:r>
            <a:r>
              <a:rPr lang="en-GB" dirty="0" err="1"/>
              <a:t>Whatapp</a:t>
            </a:r>
            <a:r>
              <a:rPr lang="en-GB" dirty="0"/>
              <a:t>, Facebook and also a </a:t>
            </a:r>
            <a:r>
              <a:rPr lang="en-GB" dirty="0" err="1"/>
              <a:t>mobilephone</a:t>
            </a:r>
            <a:r>
              <a:rPr lang="en-GB" dirty="0"/>
              <a:t> which is constantly generating data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33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100F-1FB8-4CDA-9AAB-EDAE1E2F3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Differentiating between Big Data</a:t>
            </a:r>
            <a:br>
              <a:rPr lang="en-GB" sz="4800" dirty="0"/>
            </a:br>
            <a:r>
              <a:rPr lang="en-GB" sz="4800" dirty="0"/>
              <a:t>and traditional enterprise</a:t>
            </a:r>
            <a:br>
              <a:rPr lang="en-GB" sz="4800" dirty="0"/>
            </a:br>
            <a:r>
              <a:rPr lang="en-GB" sz="4800" dirty="0"/>
              <a:t>relational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03AA9-14B4-4928-9CCF-4ACC363B5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Thinking of Big Data as “just lots more enterprise data” is tempting, but it’s a serious mistake.</a:t>
            </a:r>
          </a:p>
        </p:txBody>
      </p:sp>
    </p:spTree>
    <p:extLst>
      <p:ext uri="{BB962C8B-B14F-4D97-AF65-F5344CB8AC3E}">
        <p14:creationId xmlns:p14="http://schemas.microsoft.com/office/powerpoint/2010/main" val="335072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118E0-BC26-444E-B8EA-CA08639A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GB" dirty="0"/>
              <a:t>Big Data vs RDBMS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765134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83303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442</TotalTime>
  <Words>1088</Words>
  <Application>Microsoft Office PowerPoint</Application>
  <PresentationFormat>On-screen Show (4:3)</PresentationFormat>
  <Paragraphs>128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Rockwell</vt:lpstr>
      <vt:lpstr>Rockwell Condensed</vt:lpstr>
      <vt:lpstr>Times New Roman</vt:lpstr>
      <vt:lpstr>Wingdings</vt:lpstr>
      <vt:lpstr>Wood Type</vt:lpstr>
      <vt:lpstr>DT Big Data Batch-3 S170026 H1b - PROJECT</vt:lpstr>
      <vt:lpstr>What is BIG DATA?</vt:lpstr>
      <vt:lpstr>Big Data</vt:lpstr>
      <vt:lpstr>The 4 V’s of Big Data</vt:lpstr>
      <vt:lpstr>PowerPoint Presentation</vt:lpstr>
      <vt:lpstr>What is driving the growth of Big Data?</vt:lpstr>
      <vt:lpstr>PowerPoint Presentation</vt:lpstr>
      <vt:lpstr>Differentiating between Big Data and traditional enterprise relational data</vt:lpstr>
      <vt:lpstr>Big Data vs RDBMS</vt:lpstr>
      <vt:lpstr>The symbiotic relationship</vt:lpstr>
      <vt:lpstr>Knowing what you can do with Big Data</vt:lpstr>
      <vt:lpstr>PowerPoint Presentation</vt:lpstr>
      <vt:lpstr>Checking out challenges of Big Data</vt:lpstr>
      <vt:lpstr>Big Data comes with its own unique set of obstacles that you must find a way to overcome, such as these barriers:        Hint: Hadoop</vt:lpstr>
      <vt:lpstr>Dividing and conquering</vt:lpstr>
      <vt:lpstr>PowerPoint Presentation</vt:lpstr>
      <vt:lpstr>Why MapReduce Alone Isn’t Enough</vt:lpstr>
      <vt:lpstr>PowerPoint Presentation</vt:lpstr>
      <vt:lpstr>H1B Project</vt:lpstr>
      <vt:lpstr>PowerPoint Presentation</vt:lpstr>
      <vt:lpstr>Graphical Output – H1b project</vt:lpstr>
      <vt:lpstr>Q1) Is the number of petitions with data engineer jobs increasing over time?</vt:lpstr>
      <vt:lpstr>6) Find the percentage and the count of each case status on total applications for each year. Create a line graph depicting the pattern of All the cases over the period of time.</vt:lpstr>
      <vt:lpstr>PowerPoint Presentation</vt:lpstr>
      <vt:lpstr>7) Create a bar graph to depict the number of applications for each year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 Big Data Batch-3 S170026 PROJECT</dc:title>
  <dc:creator>Prashanth Narasimhan.K</dc:creator>
  <cp:lastModifiedBy>Prashanth Narasimhan.K</cp:lastModifiedBy>
  <cp:revision>40</cp:revision>
  <dcterms:created xsi:type="dcterms:W3CDTF">2006-08-16T00:00:00Z</dcterms:created>
  <dcterms:modified xsi:type="dcterms:W3CDTF">2017-07-12T04:01:00Z</dcterms:modified>
</cp:coreProperties>
</file>