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72" r:id="rId5"/>
    <p:sldId id="258" r:id="rId6"/>
    <p:sldId id="267" r:id="rId7"/>
    <p:sldId id="274" r:id="rId8"/>
    <p:sldId id="273" r:id="rId9"/>
    <p:sldId id="259" r:id="rId10"/>
    <p:sldId id="260" r:id="rId11"/>
    <p:sldId id="261" r:id="rId12"/>
    <p:sldId id="263" r:id="rId13"/>
    <p:sldId id="275" r:id="rId14"/>
    <p:sldId id="264" r:id="rId15"/>
    <p:sldId id="265" r:id="rId16"/>
    <p:sldId id="26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301"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PROJECT TITLE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CSE-G151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87135405"/>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202021CSE0811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Prashanth 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20201CSEO800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Raghavendra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20201CSE0813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Sachin k Nayaka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20201CSE0781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P john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20201CSE0827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Raghavendra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Pamela </a:t>
            </a:r>
            <a:r>
              <a:rPr lang="en-GB" sz="1700" dirty="0" err="1">
                <a:solidFill>
                  <a:schemeClr val="tx1"/>
                </a:solidFill>
              </a:rPr>
              <a:t>Vinitha</a:t>
            </a:r>
            <a:r>
              <a:rPr lang="en-GB" sz="1700" dirty="0">
                <a:solidFill>
                  <a:schemeClr val="tx1"/>
                </a:solidFill>
              </a:rPr>
              <a:t> Eric</a:t>
            </a:r>
          </a:p>
          <a:p>
            <a:pPr algn="l"/>
            <a:r>
              <a:rPr lang="en-GB" sz="1700" dirty="0">
                <a:solidFill>
                  <a:schemeClr val="tx1"/>
                </a:solidFill>
              </a:rPr>
              <a:t>Professor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Objectives of the Driver Drowsiness Detection System:</a:t>
            </a:r>
            <a:endPar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buFont typeface="+mj-lt"/>
              <a:buAutoNum type="alphaLcParenR"/>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Enhance Road Safety</a:t>
            </a:r>
          </a:p>
          <a:p>
            <a:pPr marL="914400" lvl="1" indent="-457200">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Implement Robust Power Management</a:t>
            </a:r>
          </a:p>
          <a:p>
            <a:pPr marL="914400" lvl="1" indent="-457200">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Early Collision Detection</a:t>
            </a:r>
          </a:p>
          <a:p>
            <a:pPr marL="914400" lvl="1" indent="-457200">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Arduino Nano Integration</a:t>
            </a:r>
          </a:p>
          <a:p>
            <a:pPr marL="914400" lvl="1" indent="-457200">
              <a:buFont typeface="+mj-lt"/>
              <a:buAutoNum type="alphaLcParenR"/>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Eye Blink Monitoring</a:t>
            </a:r>
          </a:p>
          <a:p>
            <a:pPr marL="914400" lvl="1" indent="-457200">
              <a:buFont typeface="+mj-lt"/>
              <a:buAutoNum type="alphaLcParenR"/>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Alcohol Detection</a:t>
            </a:r>
          </a:p>
          <a:p>
            <a:pPr marL="914400" lvl="1" indent="-457200">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Seat Belt Usage Monitoring</a:t>
            </a:r>
          </a:p>
          <a:p>
            <a:pPr marL="914400" lvl="1" indent="-457200">
              <a:buFont typeface="+mj-lt"/>
              <a:buAutoNum type="alphaLcParenR"/>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Visual Feedback through LCD Display</a:t>
            </a:r>
            <a:endParaRPr lang="en-GB"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effectLst/>
                <a:ea typeface="Calibri" panose="020F0502020204030204" pitchFamily="34" charset="0"/>
                <a:cs typeface="Times New Roman" panose="02020603050405020304" pitchFamily="18" charset="0"/>
              </a:rPr>
              <a:t> </a:t>
            </a:r>
            <a:r>
              <a:rPr lang="en-US" sz="2000" dirty="0">
                <a:solidFill>
                  <a:schemeClr val="tx1">
                    <a:lumMod val="95000"/>
                    <a:lumOff val="5000"/>
                  </a:schemeClr>
                </a:solidFill>
                <a:effectLst/>
                <a:ea typeface="Calibri" panose="020F0502020204030204" pitchFamily="34" charset="0"/>
                <a:cs typeface="Times New Roman" panose="02020603050405020304" pitchFamily="18" charset="0"/>
              </a:rPr>
              <a:t>The system designs to find the drivers drowsiness using the hypothesis of Bayesian networks. The interaction between driver and vehicle features are extracted to get reliable symptoms of driver drowsiness. </a:t>
            </a:r>
          </a:p>
          <a:p>
            <a:pP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The implementation of the Driver Drowsiness and Alcohol Detection System is poised to be a game-changer in the realm of road safety. By addressing both drowsiness and alcohol consumption, the system is anticipated to significantly reduce accidents caused by impaired driving. </a:t>
            </a:r>
            <a:endParaRPr lang="en-IN" sz="20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Proactive intervention mechanisms, such as slowing down the car's motor and activating a buzzer, serve as crucial safeguards, preventing potential collisions and ultimately saving lives. </a:t>
            </a:r>
            <a:endParaRPr lang="en-IN" sz="20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Beyond accident reduction, the system promotes a culture of responsible driving habits by providing real-time monitoring of alcohol levels and blink rates. This heightened awareness encourages drivers to prioritize their well-being and fosters a safer driving experience</a:t>
            </a:r>
            <a:r>
              <a:rPr lang="en-US" sz="1800" dirty="0">
                <a:effectLst/>
                <a:ea typeface="Calibri" panose="020F0502020204030204" pitchFamily="34"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4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b="1" u="sng" dirty="0">
                <a:effectLst/>
                <a:ea typeface="Calibri" panose="020F0502020204030204" pitchFamily="34" charset="0"/>
                <a:cs typeface="Times New Roman" panose="02020603050405020304" pitchFamily="18" charset="0"/>
              </a:rPr>
              <a:t>Outcomes</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implementation of the Driver Drowsiness and Alcohol Detection System is poised to be a game-changer in the realm of road safety. By addressing both drowsiness and alcohol consumption, the system is anticipated to significantly reduce accidents caused by impaired driving.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Proactive intervention mechanisms, such as slowing down the car's motor and activating a buzzer, serve as crucial safeguards, preventing potential collisions and ultimately saving lives.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Beyond accident reduction, the system promotes a culture of responsible driving habits by providing real-time monitoring of alcohol levels and blink rates. This heightened awareness encourages drivers to prioritize their well-being and fosters a safer driving experience.</a:t>
            </a:r>
          </a:p>
          <a:p>
            <a:r>
              <a:rPr lang="en-US" sz="1800" dirty="0">
                <a:effectLst/>
                <a:latin typeface="Times New Roman" panose="02020603050405020304" pitchFamily="18" charset="0"/>
                <a:ea typeface="Calibri" panose="020F0502020204030204" pitchFamily="34" charset="0"/>
              </a:rPr>
              <a:t>Moreover, the expected outcomes extend to broader societal impacts and technological advancements. The system aligns with global road safety initiatives by becoming a catalyst for continued innovation in automotive safety. </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CAF4-E0AF-9C25-EAC1-3B50AF7E60D0}"/>
              </a:ext>
            </a:extLst>
          </p:cNvPr>
          <p:cNvSpPr>
            <a:spLocks noGrp="1"/>
          </p:cNvSpPr>
          <p:nvPr>
            <p:ph type="title"/>
          </p:nvPr>
        </p:nvSpPr>
        <p:spPr/>
        <p:txBody>
          <a:bodyPr/>
          <a:lstStyle/>
          <a:p>
            <a:r>
              <a:rPr lang="en-GB" b="1" dirty="0"/>
              <a:t>Outcomes / Results Obtained</a:t>
            </a:r>
            <a:endParaRPr lang="en-IN" dirty="0"/>
          </a:p>
        </p:txBody>
      </p:sp>
      <p:sp>
        <p:nvSpPr>
          <p:cNvPr id="3" name="Content Placeholder 2">
            <a:extLst>
              <a:ext uri="{FF2B5EF4-FFF2-40B4-BE49-F238E27FC236}">
                <a16:creationId xmlns:a16="http://schemas.microsoft.com/office/drawing/2014/main" id="{CFB0BFA4-4469-FABB-D26E-71340C20355C}"/>
              </a:ext>
            </a:extLst>
          </p:cNvPr>
          <p:cNvSpPr>
            <a:spLocks noGrp="1"/>
          </p:cNvSpPr>
          <p:nvPr>
            <p:ph idx="1"/>
          </p:nvPr>
        </p:nvSpPr>
        <p:spPr>
          <a:xfrm>
            <a:off x="838200" y="1825625"/>
            <a:ext cx="10515600" cy="2668221"/>
          </a:xfrm>
        </p:spPr>
        <p:txBody>
          <a:bodyPr/>
          <a:lstStyle/>
          <a:p>
            <a:pPr>
              <a:buFont typeface="Wingdings" panose="05000000000000000000" pitchFamily="2" charset="2"/>
              <a:buChar char="Ø"/>
            </a:pPr>
            <a:r>
              <a:rPr lang="en-US" sz="2800" b="1" u="sng" dirty="0">
                <a:effectLst/>
                <a:ea typeface="Calibri" panose="020F0502020204030204" pitchFamily="34" charset="0"/>
                <a:cs typeface="Times New Roman" panose="02020603050405020304" pitchFamily="18" charset="0"/>
              </a:rPr>
              <a:t>Outcomes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 pioneer in integrating advanced sensor technologies and real-time monitoring capabilities, the system sets a precedent for future safety features in vehicles.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Its user-friendly interface, featuring an informative display through the Arduino IDE's serial monitor, adds a layer of transparency and self-awareness for drivers.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scalability and adaptability of the system position it as a versatile solution that can be seamlessly integrated into various vehicle models, showcasing its potential to transform the landscape of automotive safety standards on a global scale.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7300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fontScale="92500" lnSpcReduction="20000"/>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driver drowsiness and alcohol detection system is used to detect the drowsiness of the driver and also detects the alcohol consumption of driver.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helpful to avoid vehicle accidents because of driver’s sleepiness using eye blink sensor, in this paper we study 504 International Journal of Engineering &amp; Technology and design the system for driver fatigue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the driver becomes drowsy the eye blink sensor’s frame vibrates attached to the vehicle and also the LCD displays the warning messages and it alerts the driver’s through alarm sound to avoid the road accidents. The wheel is slowed or stopped depending on the condition.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there is drowsiness or consumption then the motor of the car gets slowed down and the buzzer sounds until the eyes gets opened.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values of alcohol and the blink rate will be displayed in the serial monitor of the Arduino IDE. This proposed system helps in finding drowsiness and alcohol detection using Arduino. This helps in avoiding many accidents. Further we extend this project by using webcam to detect the drowsiness of the driver.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p:txBody>
          <a:bodyPr>
            <a:normAutofit fontScale="77500" lnSpcReduction="20000"/>
          </a:bodyPr>
          <a:lstStyle/>
          <a:p>
            <a:pPr marL="0"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Elzohairy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Y (2008) Fatal and injury fatigue-related crashes on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ontario’s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roads: a 5-year review. In: Working together to understand driver fatigue: report on symposium proceedings,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february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2008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 Dingus TA, Jahns SK, Horowitz AD,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Knipling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 (1998) Human factors design issues for crash avoidance systems. In: Barfield W, Dingus TA (eds) Human factors in intelligent transportation systems. Lawrence Associates, Mahwah, pp 55–93.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Idrees, H., Warner, N., and Shah, M. (2014). Tracking In Dense Crowds Using Prominence And Neighborhood Motion Concurrence. Image And Vision Computing, 32(1):14–26. Yamamomo K, Higuchi, S Development of a drowsiness warning system. J,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SocAutomotEng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Jap 46:127–133 Archana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Jenis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M.R M.E. International Journal of Science, Engineering and Technology, 2020.</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Ueno H., Kanda, M. and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Tsukino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 “Development of Drowsiness Detection System”, IEEE Vehicle Navigation and Information Systems Conference Proceedings, (2015), ppA1-3,15-20.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[5] Sean Enright, Electronics Engineering Student, 506- 650-3611, May 26-2017, Alcohol Gas Detector “Breathalyzer”.</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r>
              <a:rPr lang="en-US" dirty="0">
                <a:effectLst/>
                <a:latin typeface="Aptos Display" panose="020B0004020202020204" pitchFamily="34" charset="0"/>
                <a:ea typeface="Calibri" panose="020F0502020204030204" pitchFamily="34" charset="0"/>
                <a:cs typeface="Times New Roman" panose="02020603050405020304" pitchFamily="18" charset="0"/>
              </a:rPr>
              <a:t>For any vehicle accidents driver’s faults are the most accountable aspect to cause dangerous problem to the society. Many drivers cannot control the vehicles due to different reasons it may cause severe accidents and sometime death</a:t>
            </a:r>
            <a:r>
              <a:rPr lang="en-US" sz="2400" dirty="0">
                <a:effectLst/>
                <a:latin typeface="Aptos Display" panose="020B0004020202020204" pitchFamily="34" charset="0"/>
                <a:ea typeface="Calibri" panose="020F0502020204030204" pitchFamily="34" charset="0"/>
                <a:cs typeface="Times New Roman" panose="02020603050405020304" pitchFamily="18" charset="0"/>
              </a:rPr>
              <a:t>.</a:t>
            </a:r>
            <a:endParaRPr lang="en-IN" sz="2400" dirty="0">
              <a:effectLst/>
              <a:latin typeface="Aptos Display" panose="020B0004020202020204" pitchFamily="34" charset="0"/>
              <a:ea typeface="Calibri" panose="020F0502020204030204" pitchFamily="34" charset="0"/>
              <a:cs typeface="Times New Roman" panose="02020603050405020304" pitchFamily="18" charset="0"/>
            </a:endParaRPr>
          </a:p>
          <a:p>
            <a:r>
              <a:rPr lang="en-US" dirty="0">
                <a:effectLst/>
                <a:latin typeface="Aptos Display" panose="020B0004020202020204" pitchFamily="34" charset="0"/>
                <a:ea typeface="Calibri" panose="020F0502020204030204" pitchFamily="34" charset="0"/>
                <a:cs typeface="Times New Roman" panose="02020603050405020304" pitchFamily="18" charset="0"/>
              </a:rPr>
              <a:t>For vehicle accidents various factors involved such as drunk driving, over speeding, many distractions like texting while driving, talking with others, playing with children etc. one of the important factor is sleeping on the wheel. </a:t>
            </a:r>
            <a:endParaRPr lang="en-IN" dirty="0">
              <a:effectLst/>
              <a:latin typeface="Aptos Display" panose="020B000402020202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1DC0-4418-8658-36FD-54AC0D834020}"/>
              </a:ext>
            </a:extLst>
          </p:cNvPr>
          <p:cNvSpPr>
            <a:spLocks noGrp="1"/>
          </p:cNvSpPr>
          <p:nvPr>
            <p:ph type="title"/>
          </p:nvPr>
        </p:nvSpPr>
        <p:spPr/>
        <p:txBody>
          <a:bodyPr/>
          <a:lstStyle/>
          <a:p>
            <a:r>
              <a:rPr lang="en-GB" b="1" dirty="0"/>
              <a:t>Introduction</a:t>
            </a:r>
            <a:endParaRPr lang="en-IN" dirty="0"/>
          </a:p>
        </p:txBody>
      </p:sp>
      <p:sp>
        <p:nvSpPr>
          <p:cNvPr id="3" name="Content Placeholder 2">
            <a:extLst>
              <a:ext uri="{FF2B5EF4-FFF2-40B4-BE49-F238E27FC236}">
                <a16:creationId xmlns:a16="http://schemas.microsoft.com/office/drawing/2014/main" id="{EC7408FB-1BCD-0614-8173-BC2C08D05045}"/>
              </a:ext>
            </a:extLst>
          </p:cNvPr>
          <p:cNvSpPr>
            <a:spLocks noGrp="1"/>
          </p:cNvSpPr>
          <p:nvPr>
            <p:ph idx="1"/>
          </p:nvPr>
        </p:nvSpPr>
        <p:spPr/>
        <p:txBody>
          <a:bodyPr>
            <a:normAutofit/>
          </a:bodyPr>
          <a:lstStyle/>
          <a:p>
            <a:pPr marL="0" indent="0">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People know the dangerous of alcohol consumption and run the vehicles but they not understand the seriousness of fatigue driving. In India, Ministry of Road Transport and Highway released a report in 2015, every day around 1,374 accidents may happen and almost 400 people deaths occur. Every hour because of vehicle accidents approximately 57 road accidents and 17 people dies.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that 54.1 percent of people are in the age group of 15 to 34 years are killed in vehicle accident. The Government of India, Ministry of Road Transport and Highway Government of India prepare a strategy to diminish the amount of motorway accidents and losses by 50 % by 2020. Globally vehicle accidents have seemed one of the major community health problems. In India almost 5 lakh road accidents happened in the year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24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60B1-2894-F74E-6C0B-D8F9462FFAF9}"/>
              </a:ext>
            </a:extLst>
          </p:cNvPr>
          <p:cNvSpPr>
            <a:spLocks noGrp="1"/>
          </p:cNvSpPr>
          <p:nvPr>
            <p:ph type="title"/>
          </p:nvPr>
        </p:nvSpPr>
        <p:spPr/>
        <p:txBody>
          <a:bodyPr/>
          <a:lstStyle/>
          <a:p>
            <a:r>
              <a:rPr lang="en-GB" b="1" dirty="0"/>
              <a:t>Introduction</a:t>
            </a:r>
            <a:endParaRPr lang="en-IN" dirty="0"/>
          </a:p>
        </p:txBody>
      </p:sp>
      <p:sp>
        <p:nvSpPr>
          <p:cNvPr id="3" name="Content Placeholder 2">
            <a:extLst>
              <a:ext uri="{FF2B5EF4-FFF2-40B4-BE49-F238E27FC236}">
                <a16:creationId xmlns:a16="http://schemas.microsoft.com/office/drawing/2014/main" id="{95DB20E4-46A2-0549-0A76-1E8A675DEA2C}"/>
              </a:ext>
            </a:extLst>
          </p:cNvPr>
          <p:cNvSpPr>
            <a:spLocks noGrp="1"/>
          </p:cNvSpPr>
          <p:nvPr>
            <p:ph idx="1"/>
          </p:nvPr>
        </p:nvSpPr>
        <p:spPr/>
        <p:txBody>
          <a:bodyPr/>
          <a:lstStyle/>
          <a:p>
            <a:pPr marL="0"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Driver drowsiness detection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a car safety technology which helps prevent accidents caused by the driver getting drowsy. Various studies have suggested that around 20% of all road accidents are fatigue-related, up to 50% on certain roads.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drowsiness detection system is capable of detecting drowsiness quickly</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 deep learning Architecture detects the face and eyes, based on the status of the eyes. If the eyes are closed more than usual time, it generates an alarm, intimating the driver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8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617220"/>
            <a:ext cx="10607040" cy="1073468"/>
          </a:xfrm>
        </p:spPr>
        <p:txBody>
          <a:bodyPr/>
          <a:lstStyle/>
          <a:p>
            <a:r>
              <a:rPr lang="en-GB" b="1" dirty="0"/>
              <a:t>Literature Review</a:t>
            </a:r>
          </a:p>
        </p:txBody>
      </p:sp>
      <p:sp>
        <p:nvSpPr>
          <p:cNvPr id="3" name="Content Placeholder 2"/>
          <p:cNvSpPr>
            <a:spLocks noGrp="1"/>
          </p:cNvSpPr>
          <p:nvPr>
            <p:ph idx="1"/>
          </p:nvPr>
        </p:nvSpPr>
        <p:spPr>
          <a:xfrm>
            <a:off x="594360" y="2019299"/>
            <a:ext cx="10759440" cy="4157663"/>
          </a:xfrm>
        </p:spPr>
        <p:txBody>
          <a:bodyPr>
            <a:normAutofit/>
          </a:bodyPr>
          <a:lstStyle/>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recent years, the drowsiness of the driver is detected by using image processing techniques. If the drivers eyes closed for certain period of time, the driver is said to be drowsy.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result we get information related to driver’s condition and the speed of the car is reduced. Rate of death due to road accidents is increasing day by day. </a:t>
            </a: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If somehow collision occurs it will detect collision using impact sensor and provide emergency help service for driver. The alcohol sends a value of alcohol contained in the drivers breathe in case of consumption and indicates the values in LCD display and sends message to the registered phone number</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lstStyle/>
          <a:p>
            <a:pPr marL="457200" indent="-457200">
              <a:buFont typeface="+mj-lt"/>
              <a:buAutoNum type="arabicPeriod"/>
            </a:pPr>
            <a:r>
              <a:rPr lang="en-US" b="1" i="0" dirty="0">
                <a:effectLst/>
              </a:rPr>
              <a:t>Research Gap - Real-time Drowsiness Detection</a:t>
            </a:r>
          </a:p>
          <a:p>
            <a:pPr lvl="1">
              <a:buFont typeface="Wingdings" panose="05000000000000000000" pitchFamily="2" charset="2"/>
              <a:buChar char="Ø"/>
            </a:pPr>
            <a:r>
              <a:rPr lang="en-IN" sz="2800" i="0" u="sng" dirty="0">
                <a:solidFill>
                  <a:schemeClr val="tx1">
                    <a:lumMod val="95000"/>
                    <a:lumOff val="5000"/>
                  </a:schemeClr>
                </a:solidFill>
                <a:effectLst/>
              </a:rPr>
              <a:t>Need for Real-time Detection:</a:t>
            </a:r>
          </a:p>
          <a:p>
            <a:pPr marL="1371600" lvl="2" indent="-457200">
              <a:buFont typeface="+mj-lt"/>
              <a:buAutoNum type="arabicPeriod"/>
            </a:pPr>
            <a:r>
              <a:rPr lang="en-US" sz="2400" b="0" i="0" dirty="0">
                <a:solidFill>
                  <a:schemeClr val="tx1">
                    <a:lumMod val="95000"/>
                    <a:lumOff val="5000"/>
                  </a:schemeClr>
                </a:solidFill>
                <a:effectLst/>
              </a:rPr>
              <a:t>Real-time drowsiness detection is imperative to identify signs of fatigue promptly during driving.</a:t>
            </a:r>
          </a:p>
          <a:p>
            <a:pPr marL="1371600" lvl="2" indent="-457200">
              <a:buFont typeface="+mj-lt"/>
              <a:buAutoNum type="arabicPeriod"/>
            </a:pPr>
            <a:r>
              <a:rPr lang="en-US" sz="2400" b="0" i="0" dirty="0">
                <a:solidFill>
                  <a:schemeClr val="tx1">
                    <a:lumMod val="95000"/>
                    <a:lumOff val="5000"/>
                  </a:schemeClr>
                </a:solidFill>
                <a:effectLst/>
              </a:rPr>
              <a:t>Timely intervention can prevent potential accidents by alerting the driver or triggering safety measures before critical situations arise.</a:t>
            </a:r>
            <a:endParaRPr lang="en-GB" sz="1600" b="0" i="0" dirty="0">
              <a:solidFill>
                <a:schemeClr val="tx1">
                  <a:lumMod val="95000"/>
                  <a:lumOff val="5000"/>
                </a:schemeClr>
              </a:solidFill>
              <a:effectLst/>
            </a:endParaRPr>
          </a:p>
          <a:p>
            <a:pPr lvl="1">
              <a:buFont typeface="Wingdings" panose="05000000000000000000" pitchFamily="2" charset="2"/>
              <a:buChar char="Ø"/>
            </a:pPr>
            <a:r>
              <a:rPr lang="en-US" sz="2800" i="0" u="sng" dirty="0">
                <a:effectLst/>
              </a:rPr>
              <a:t>Consequences of Delayed or Inaccurate Drowsiness Detection:</a:t>
            </a:r>
          </a:p>
          <a:p>
            <a:pPr marL="1371600" lvl="2" indent="-457200">
              <a:buFont typeface="+mj-lt"/>
              <a:buAutoNum type="arabicParenR"/>
            </a:pPr>
            <a:r>
              <a:rPr lang="en-IN" sz="2400" i="0" dirty="0">
                <a:solidFill>
                  <a:schemeClr val="tx1">
                    <a:lumMod val="95000"/>
                    <a:lumOff val="5000"/>
                  </a:schemeClr>
                </a:solidFill>
                <a:effectLst/>
              </a:rPr>
              <a:t>Increased Risk of Accidents</a:t>
            </a:r>
          </a:p>
          <a:p>
            <a:pPr marL="1371600" lvl="2" indent="-457200">
              <a:buFont typeface="+mj-lt"/>
              <a:buAutoNum type="arabicParenR"/>
            </a:pPr>
            <a:r>
              <a:rPr lang="en-US" sz="2400" i="0" dirty="0">
                <a:effectLst/>
              </a:rPr>
              <a:t>Compromised Driver and Passenger Safety</a:t>
            </a:r>
          </a:p>
          <a:p>
            <a:pPr marL="1371600" lvl="2" indent="-457200">
              <a:buFont typeface="+mj-lt"/>
              <a:buAutoNum type="arabicParenR"/>
            </a:pPr>
            <a:r>
              <a:rPr lang="en-IN" sz="2400" i="0" dirty="0">
                <a:effectLst/>
              </a:rPr>
              <a:t>Reduced System Reliability</a:t>
            </a:r>
            <a:endParaRPr lang="en-US" sz="2400" i="0" u="sng" dirty="0">
              <a:solidFill>
                <a:schemeClr val="tx1">
                  <a:lumMod val="95000"/>
                  <a:lumOff val="5000"/>
                </a:schemeClr>
              </a:solidFill>
              <a:effectLst/>
            </a:endParaRPr>
          </a:p>
          <a:p>
            <a:pPr lvl="1">
              <a:buFont typeface="Wingdings" panose="05000000000000000000" pitchFamily="2" charset="2"/>
              <a:buChar char="Ø"/>
            </a:pPr>
            <a:endParaRPr lang="en-US" sz="2800" i="0" u="sng" dirty="0">
              <a:solidFill>
                <a:schemeClr val="tx1">
                  <a:lumMod val="95000"/>
                  <a:lumOff val="5000"/>
                </a:schemeClr>
              </a:solidFill>
              <a:effectLst/>
            </a:endParaRP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1F1-99CA-2D19-A5E5-363FE0FBBD59}"/>
              </a:ext>
            </a:extLst>
          </p:cNvPr>
          <p:cNvSpPr>
            <a:spLocks noGrp="1"/>
          </p:cNvSpPr>
          <p:nvPr>
            <p:ph type="title"/>
          </p:nvPr>
        </p:nvSpPr>
        <p:spPr/>
        <p:txBody>
          <a:bodyPr/>
          <a:lstStyle/>
          <a:p>
            <a:r>
              <a:rPr lang="en-GB" b="1" dirty="0"/>
              <a:t>Research Gaps Identified</a:t>
            </a:r>
            <a:endParaRPr lang="en-IN" dirty="0"/>
          </a:p>
        </p:txBody>
      </p:sp>
      <p:sp>
        <p:nvSpPr>
          <p:cNvPr id="3" name="Content Placeholder 2">
            <a:extLst>
              <a:ext uri="{FF2B5EF4-FFF2-40B4-BE49-F238E27FC236}">
                <a16:creationId xmlns:a16="http://schemas.microsoft.com/office/drawing/2014/main" id="{0446CBFA-88FC-34BF-32AC-978A5DE1F310}"/>
              </a:ext>
            </a:extLst>
          </p:cNvPr>
          <p:cNvSpPr>
            <a:spLocks noGrp="1"/>
          </p:cNvSpPr>
          <p:nvPr>
            <p:ph idx="1"/>
          </p:nvPr>
        </p:nvSpPr>
        <p:spPr/>
        <p:txBody>
          <a:bodyPr>
            <a:normAutofit/>
          </a:bodyPr>
          <a:lstStyle/>
          <a:p>
            <a:pPr marL="0" indent="0">
              <a:buNone/>
            </a:pPr>
            <a:r>
              <a:rPr lang="en-IN" sz="2400" b="1" i="0" dirty="0">
                <a:effectLst/>
              </a:rPr>
              <a:t>2)  Alcohol Detection</a:t>
            </a:r>
            <a:r>
              <a:rPr lang="en-IN" sz="2400" b="1" i="0" dirty="0">
                <a:solidFill>
                  <a:schemeClr val="tx1">
                    <a:lumMod val="95000"/>
                    <a:lumOff val="5000"/>
                  </a:schemeClr>
                </a:solidFill>
                <a:effectLst/>
              </a:rPr>
              <a:t>:  </a:t>
            </a:r>
            <a:r>
              <a:rPr lang="en-US" sz="2400" b="1" i="0" dirty="0">
                <a:solidFill>
                  <a:schemeClr val="tx1">
                    <a:lumMod val="95000"/>
                    <a:lumOff val="5000"/>
                  </a:schemeClr>
                </a:solidFill>
                <a:effectLst/>
              </a:rPr>
              <a:t>Driving under the influence of alcohol</a:t>
            </a:r>
            <a:r>
              <a:rPr lang="en-US" sz="2400" b="0" i="0" dirty="0">
                <a:solidFill>
                  <a:schemeClr val="tx1">
                    <a:lumMod val="95000"/>
                    <a:lumOff val="5000"/>
                  </a:schemeClr>
                </a:solidFill>
                <a:effectLst/>
              </a:rPr>
              <a:t> refers to operating a vehicle while impaired by the consumption of alcoholic beverages. This dangerous behavior significantly compromises road safety due to the impact of alcohol on cognitive functions and motor skills. Alcohol impairs judgment, coordination, and reaction times, leading to an increased risk of accidents.</a:t>
            </a:r>
          </a:p>
          <a:p>
            <a:pPr lvl="1">
              <a:buFont typeface="Wingdings" panose="05000000000000000000" pitchFamily="2" charset="2"/>
              <a:buChar char="Ø"/>
            </a:pPr>
            <a:r>
              <a:rPr lang="en-US" b="1" u="sng" dirty="0">
                <a:solidFill>
                  <a:schemeClr val="tx1">
                    <a:lumMod val="95000"/>
                    <a:lumOff val="5000"/>
                  </a:schemeClr>
                </a:solidFill>
              </a:rPr>
              <a:t> </a:t>
            </a:r>
            <a:r>
              <a:rPr lang="en-US" b="1" i="0" u="sng" dirty="0">
                <a:effectLst/>
              </a:rPr>
              <a:t>Research Gap - Continuous Alcohol Monitoring</a:t>
            </a:r>
            <a:endParaRPr lang="en-IN" b="1" u="sng" dirty="0"/>
          </a:p>
          <a:p>
            <a:pPr marL="1428750" lvl="2" indent="-514350">
              <a:buFont typeface="+mj-lt"/>
              <a:buAutoNum type="romanUcPeriod"/>
            </a:pPr>
            <a:r>
              <a:rPr lang="en-US" sz="2400" i="0" dirty="0">
                <a:effectLst/>
              </a:rPr>
              <a:t>Research Gap - Continuous Alcohol Monitoring:</a:t>
            </a:r>
          </a:p>
          <a:p>
            <a:pPr marL="1828800" lvl="3" indent="-457200">
              <a:buFont typeface="+mj-lt"/>
              <a:buAutoNum type="alphaLcParenR"/>
            </a:pPr>
            <a:r>
              <a:rPr lang="en-IN" sz="2400" i="0" dirty="0">
                <a:effectLst/>
              </a:rPr>
              <a:t>Inaccuracy in Real-time Assessment</a:t>
            </a:r>
          </a:p>
          <a:p>
            <a:pPr marL="1828800" lvl="3" indent="-457200">
              <a:buFont typeface="+mj-lt"/>
              <a:buAutoNum type="alphaLcParenR"/>
            </a:pPr>
            <a:r>
              <a:rPr lang="en-US" sz="2400" i="0" dirty="0">
                <a:effectLst/>
              </a:rPr>
              <a:t>Risk of Missing Peak Intoxication Moments</a:t>
            </a:r>
          </a:p>
          <a:p>
            <a:pPr marL="1828800" lvl="3" indent="-457200">
              <a:buFont typeface="+mj-lt"/>
              <a:buAutoNum type="alphaLcParenR"/>
            </a:pPr>
            <a:r>
              <a:rPr lang="en-US" sz="2400" i="0" dirty="0">
                <a:effectLst/>
              </a:rPr>
              <a:t>Shortcomings in Detecting Gradual Changes:</a:t>
            </a:r>
            <a:endParaRPr lang="en-IN" sz="2200" dirty="0"/>
          </a:p>
        </p:txBody>
      </p:sp>
    </p:spTree>
    <p:extLst>
      <p:ext uri="{BB962C8B-B14F-4D97-AF65-F5344CB8AC3E}">
        <p14:creationId xmlns:p14="http://schemas.microsoft.com/office/powerpoint/2010/main" val="120794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0700-DC9C-2D3E-1B9A-4A97967E489D}"/>
              </a:ext>
            </a:extLst>
          </p:cNvPr>
          <p:cNvSpPr>
            <a:spLocks noGrp="1"/>
          </p:cNvSpPr>
          <p:nvPr>
            <p:ph type="title"/>
          </p:nvPr>
        </p:nvSpPr>
        <p:spPr/>
        <p:txBody>
          <a:bodyPr/>
          <a:lstStyle/>
          <a:p>
            <a:r>
              <a:rPr lang="en-GB" b="1" dirty="0"/>
              <a:t>Research Gaps Identified</a:t>
            </a:r>
            <a:endParaRPr lang="en-IN" dirty="0"/>
          </a:p>
        </p:txBody>
      </p:sp>
      <p:sp>
        <p:nvSpPr>
          <p:cNvPr id="3" name="Content Placeholder 2">
            <a:extLst>
              <a:ext uri="{FF2B5EF4-FFF2-40B4-BE49-F238E27FC236}">
                <a16:creationId xmlns:a16="http://schemas.microsoft.com/office/drawing/2014/main" id="{0EF3862C-8233-68BE-E1F4-EDB08155E094}"/>
              </a:ext>
            </a:extLst>
          </p:cNvPr>
          <p:cNvSpPr>
            <a:spLocks noGrp="1"/>
          </p:cNvSpPr>
          <p:nvPr>
            <p:ph idx="1"/>
          </p:nvPr>
        </p:nvSpPr>
        <p:spPr/>
        <p:txBody>
          <a:bodyPr>
            <a:normAutofit/>
          </a:bodyPr>
          <a:lstStyle/>
          <a:p>
            <a:pPr marL="0" indent="0">
              <a:buNone/>
            </a:pPr>
            <a:r>
              <a:rPr lang="en-IN" sz="2000" b="1" i="0" dirty="0">
                <a:effectLst/>
                <a:latin typeface="Times New Roman" panose="02020603050405020304" pitchFamily="18" charset="0"/>
                <a:cs typeface="Times New Roman" panose="02020603050405020304" pitchFamily="18" charset="0"/>
              </a:rPr>
              <a:t>3) Crash Detection:</a:t>
            </a:r>
            <a:r>
              <a:rPr lang="en-IN" sz="2000" i="0" dirty="0">
                <a:effectLst/>
                <a:latin typeface="Times New Roman" panose="02020603050405020304" pitchFamily="18" charset="0"/>
                <a:cs typeface="Times New Roman" panose="02020603050405020304" pitchFamily="18" charset="0"/>
              </a:rPr>
              <a:t> It </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is the process of identifying and recognizing the occurrence of a vehicular collision or impact</a:t>
            </a:r>
            <a:endParaRPr lang="en-IN"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Impact of Crashes on Road Safety: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Crashes pose a significant threat to road safety, leading to injuries, fatalities, and property damage.</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Current Methods for Crash Detection in Vehicles: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Vehicle-based technologies such as accelerometers and collision sensors are commonly used for crash detection.</a:t>
            </a:r>
          </a:p>
          <a:p>
            <a:pPr marL="0" indent="0">
              <a:buNone/>
            </a:pPr>
            <a:endParaRPr lang="en-US" sz="2000" b="1" i="0"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000" b="1" i="0" u="sng" dirty="0">
                <a:solidFill>
                  <a:schemeClr val="tx1">
                    <a:lumMod val="95000"/>
                    <a:lumOff val="5000"/>
                  </a:schemeClr>
                </a:solidFill>
                <a:effectLst/>
                <a:latin typeface="Times New Roman" panose="02020603050405020304" pitchFamily="18" charset="0"/>
                <a:cs typeface="Times New Roman" panose="02020603050405020304" pitchFamily="18" charset="0"/>
              </a:rPr>
              <a:t>Research Gap - Enhanced Crash Detection Algorithms</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IN" sz="2000" i="0" dirty="0">
                <a:effectLst/>
                <a:latin typeface="Times New Roman" panose="02020603050405020304" pitchFamily="18" charset="0"/>
                <a:cs typeface="Times New Roman" panose="02020603050405020304" pitchFamily="18" charset="0"/>
              </a:rPr>
              <a:t>Advanced Algorithmic Enhancement</a:t>
            </a:r>
          </a:p>
          <a:p>
            <a:pPr lvl="1">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Integration of Machine Learning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76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pic>
        <p:nvPicPr>
          <p:cNvPr id="26" name="Content Placeholder 25">
            <a:extLst>
              <a:ext uri="{FF2B5EF4-FFF2-40B4-BE49-F238E27FC236}">
                <a16:creationId xmlns:a16="http://schemas.microsoft.com/office/drawing/2014/main" id="{7A8F5C5A-D8DA-BD03-2CE2-D854DDC97BBE}"/>
              </a:ext>
            </a:extLst>
          </p:cNvPr>
          <p:cNvPicPr>
            <a:picLocks noGrp="1" noChangeAspect="1"/>
          </p:cNvPicPr>
          <p:nvPr>
            <p:ph idx="1"/>
          </p:nvPr>
        </p:nvPicPr>
        <p:blipFill>
          <a:blip r:embed="rId2"/>
          <a:stretch>
            <a:fillRect/>
          </a:stretch>
        </p:blipFill>
        <p:spPr>
          <a:xfrm>
            <a:off x="3432545" y="1423843"/>
            <a:ext cx="5132945" cy="4351338"/>
          </a:xfr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220</TotalTime>
  <Words>1592</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Display</vt:lpstr>
      <vt:lpstr>Arial</vt:lpstr>
      <vt:lpstr>Calibri</vt:lpstr>
      <vt:lpstr>Calibri Light</vt:lpstr>
      <vt:lpstr>Times New Roman</vt:lpstr>
      <vt:lpstr>Verdana</vt:lpstr>
      <vt:lpstr>Wingdings</vt:lpstr>
      <vt:lpstr>Presidency University 45 Yrs</vt:lpstr>
      <vt:lpstr>PROJECT TITLE</vt:lpstr>
      <vt:lpstr>Introduction</vt:lpstr>
      <vt:lpstr>Introduction</vt:lpstr>
      <vt:lpstr>Introduction</vt:lpstr>
      <vt:lpstr>Literature Review</vt:lpstr>
      <vt:lpstr>Research Gaps Identified</vt:lpstr>
      <vt:lpstr>Research Gaps Identified</vt:lpstr>
      <vt:lpstr>Research Gaps Identified</vt:lpstr>
      <vt:lpstr>Proposed Methodology</vt:lpstr>
      <vt:lpstr>Objectives</vt:lpstr>
      <vt:lpstr>System Design &amp; Implementation</vt:lpstr>
      <vt:lpstr>Outcomes / Results Obtained</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Prashanth Babu</cp:lastModifiedBy>
  <cp:revision>25</cp:revision>
  <dcterms:created xsi:type="dcterms:W3CDTF">2023-03-16T03:26:27Z</dcterms:created>
  <dcterms:modified xsi:type="dcterms:W3CDTF">2024-01-08T13:10:24Z</dcterms:modified>
</cp:coreProperties>
</file>