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5143500" type="screen16x9"/>
  <p:notesSz cx="6858000" cy="9144000"/>
  <p:embeddedFontLst>
    <p:embeddedFont>
      <p:font typeface="Advent Pro SemiBold" panose="020B0604020202020204" charset="0"/>
      <p:regular r:id="rId37"/>
      <p:bold r:id="rId38"/>
    </p:embeddedFont>
    <p:embeddedFont>
      <p:font typeface="Fira Sans Condensed Medium" panose="020B0604020202020204" charset="0"/>
      <p:regular r:id="rId39"/>
      <p:bold r:id="rId40"/>
      <p:italic r:id="rId41"/>
      <p:boldItalic r:id="rId42"/>
    </p:embeddedFont>
    <p:embeddedFont>
      <p:font typeface="Fira Sans Extra Condensed Medium" panose="020B0604020202020204" charset="0"/>
      <p:regular r:id="rId43"/>
      <p:bold r:id="rId44"/>
      <p:italic r:id="rId45"/>
      <p:boldItalic r:id="rId46"/>
    </p:embeddedFont>
    <p:embeddedFont>
      <p:font typeface="Maven Pro" panose="020B0604020202020204" charset="0"/>
      <p:regular r:id="rId47"/>
      <p:bold r:id="rId48"/>
    </p:embeddedFont>
    <p:embeddedFont>
      <p:font typeface="Share Tech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655497c2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655497c2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655497c2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655497c2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655497c2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655497c2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d655497c2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d655497c2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655497c2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655497c2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655497c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655497c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d655497c2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d655497c2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d655497c2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d655497c2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655497c2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655497c2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655497c2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655497c2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655497c2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655497c2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655497c2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655497c2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655497c2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d655497c2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655497c2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d655497c2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d655497c2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d655497c2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655497c2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d655497c2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d655497c2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d655497c2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d655497c2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d655497c2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d655497c2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d655497c2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d655497c2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d655497c2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655497c2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655497c2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655497c2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655497c2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655497c2b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d655497c2b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655497c2b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655497c2b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d655497c2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d655497c2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655497c2b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655497c2b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d655497c2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d655497c2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655497c2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d655497c2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655497c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655497c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655497c2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655497c2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655497c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655497c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655497c2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d655497c2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655497c2b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655497c2b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subTitle" idx="1"/>
          </p:nvPr>
        </p:nvSpPr>
        <p:spPr>
          <a:xfrm>
            <a:off x="2767000" y="3002375"/>
            <a:ext cx="3878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Arrun Sivasubramanian (AIE 19013)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Prashanth VR (AIE 19047)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</a:t>
            </a:r>
            <a:r>
              <a:rPr lang="en">
                <a:solidFill>
                  <a:schemeClr val="accent2"/>
                </a:solidFill>
              </a:rPr>
              <a:t>Data Analytics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Sem Project 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676275" y="2936072"/>
            <a:ext cx="199221" cy="20327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"/>
          <p:cNvSpPr txBox="1">
            <a:spLocks noGrp="1"/>
          </p:cNvSpPr>
          <p:nvPr>
            <p:ph type="ctrTitle"/>
          </p:nvPr>
        </p:nvSpPr>
        <p:spPr>
          <a:xfrm>
            <a:off x="1232301" y="2153100"/>
            <a:ext cx="4329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Find state having max SMW for all years</a:t>
            </a:r>
            <a:endParaRPr sz="3200"/>
          </a:p>
        </p:txBody>
      </p:sp>
      <p:sp>
        <p:nvSpPr>
          <p:cNvPr id="528" name="Google Shape;528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0" name="Google Shape;530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2" name="Google Shape;532;p32"/>
          <p:cNvCxnSpPr>
            <a:stCxn id="52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</p:txBody>
      </p:sp>
      <p:pic>
        <p:nvPicPr>
          <p:cNvPr id="538" name="Google Shape;5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7846524" cy="38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"/>
          <p:cNvSpPr txBox="1">
            <a:spLocks noGrp="1"/>
          </p:cNvSpPr>
          <p:nvPr>
            <p:ph type="ctrTitle"/>
          </p:nvPr>
        </p:nvSpPr>
        <p:spPr>
          <a:xfrm>
            <a:off x="1369950" y="2506725"/>
            <a:ext cx="40947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Compare SMW and FMW year by year for a given state</a:t>
            </a:r>
            <a:endParaRPr sz="3000"/>
          </a:p>
        </p:txBody>
      </p:sp>
      <p:sp>
        <p:nvSpPr>
          <p:cNvPr id="560" name="Google Shape;560;p36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2" name="Google Shape;562;p36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4" name="Google Shape;564;p36"/>
          <p:cNvCxnSpPr>
            <a:stCxn id="56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for SMW&gt;FMW</a:t>
            </a:r>
            <a:endParaRPr/>
          </a:p>
        </p:txBody>
      </p:sp>
      <p:pic>
        <p:nvPicPr>
          <p:cNvPr id="570" name="Google Shape;5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7578624" cy="303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for SMW&lt;FMW</a:t>
            </a:r>
            <a:endParaRPr/>
          </a:p>
        </p:txBody>
      </p:sp>
      <p:pic>
        <p:nvPicPr>
          <p:cNvPr id="576" name="Google Shape;5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8050127" cy="30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 txBox="1">
            <a:spLocks noGrp="1"/>
          </p:cNvSpPr>
          <p:nvPr>
            <p:ph type="ctrTitle"/>
          </p:nvPr>
        </p:nvSpPr>
        <p:spPr>
          <a:xfrm>
            <a:off x="1369951" y="2700025"/>
            <a:ext cx="3773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Calculate Federal Minimum wage year By Year</a:t>
            </a:r>
            <a:endParaRPr sz="3000"/>
          </a:p>
        </p:txBody>
      </p:sp>
      <p:sp>
        <p:nvSpPr>
          <p:cNvPr id="582" name="Google Shape;582;p3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9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84" name="Google Shape;584;p39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9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6" name="Google Shape;586;p39"/>
          <p:cNvCxnSpPr>
            <a:stCxn id="58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pic>
        <p:nvPicPr>
          <p:cNvPr id="592" name="Google Shape;5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088300"/>
            <a:ext cx="7504371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>
            <a:spLocks noGrp="1"/>
          </p:cNvSpPr>
          <p:nvPr>
            <p:ph type="ctrTitle"/>
          </p:nvPr>
        </p:nvSpPr>
        <p:spPr>
          <a:xfrm>
            <a:off x="1369951" y="2700025"/>
            <a:ext cx="3762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to Actual Economics</a:t>
            </a:r>
            <a:endParaRPr/>
          </a:p>
        </p:txBody>
      </p:sp>
      <p:sp>
        <p:nvSpPr>
          <p:cNvPr id="598" name="Google Shape;598;p4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1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1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2" name="Google Shape;602;p41"/>
          <p:cNvCxnSpPr>
            <a:stCxn id="59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ctrTitle"/>
          </p:nvPr>
        </p:nvSpPr>
        <p:spPr>
          <a:xfrm>
            <a:off x="959550" y="1789650"/>
            <a:ext cx="72249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Effective Minimum wage and inflation based EMW by finding maximum of SMW and FMW for all states for all years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6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Calculate EMW using SMW and FMW </a:t>
            </a:r>
            <a:endParaRPr/>
          </a:p>
        </p:txBody>
      </p:sp>
      <p:pic>
        <p:nvPicPr>
          <p:cNvPr id="613" name="Google Shape;6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00" y="1099000"/>
            <a:ext cx="8506395" cy="38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:</a:t>
            </a:r>
            <a:endParaRPr/>
          </a:p>
        </p:txBody>
      </p:sp>
      <p:pic>
        <p:nvPicPr>
          <p:cNvPr id="462" name="Google Shape;4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700" y="989476"/>
            <a:ext cx="7050875" cy="41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4"/>
          <p:cNvSpPr txBox="1">
            <a:spLocks noGrp="1"/>
          </p:cNvSpPr>
          <p:nvPr>
            <p:ph type="ctrTitle"/>
          </p:nvPr>
        </p:nvSpPr>
        <p:spPr>
          <a:xfrm>
            <a:off x="632700" y="529550"/>
            <a:ext cx="787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Calculate EMW using same procedure for 2k20</a:t>
            </a:r>
            <a:endParaRPr/>
          </a:p>
        </p:txBody>
      </p:sp>
      <p:pic>
        <p:nvPicPr>
          <p:cNvPr id="619" name="Google Shape;6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00" y="1268075"/>
            <a:ext cx="7878599" cy="37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 txBox="1">
            <a:spLocks noGrp="1"/>
          </p:cNvSpPr>
          <p:nvPr>
            <p:ph type="ctrTitle"/>
          </p:nvPr>
        </p:nvSpPr>
        <p:spPr>
          <a:xfrm>
            <a:off x="1370476" y="2439300"/>
            <a:ext cx="40521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Computing inflation % change between a year and 2020</a:t>
            </a:r>
            <a:endParaRPr sz="3000"/>
          </a:p>
        </p:txBody>
      </p:sp>
      <p:sp>
        <p:nvSpPr>
          <p:cNvPr id="625" name="Google Shape;625;p4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5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27" name="Google Shape;627;p45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5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9" name="Google Shape;629;p45"/>
          <p:cNvCxnSpPr>
            <a:stCxn id="625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to Calculate:</a:t>
            </a:r>
            <a:endParaRPr/>
          </a:p>
        </p:txBody>
      </p:sp>
      <p:pic>
        <p:nvPicPr>
          <p:cNvPr id="635" name="Google Shape;6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077575"/>
            <a:ext cx="7740826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7"/>
          <p:cNvSpPr txBox="1">
            <a:spLocks noGrp="1"/>
          </p:cNvSpPr>
          <p:nvPr>
            <p:ph type="ctrTitle"/>
          </p:nvPr>
        </p:nvSpPr>
        <p:spPr>
          <a:xfrm>
            <a:off x="1370475" y="2153100"/>
            <a:ext cx="4412400" cy="10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Find states which don't meet change in EMW to change in percent CPI</a:t>
            </a:r>
            <a:endParaRPr sz="3000"/>
          </a:p>
        </p:txBody>
      </p:sp>
      <p:sp>
        <p:nvSpPr>
          <p:cNvPr id="641" name="Google Shape;641;p47"/>
          <p:cNvSpPr txBox="1">
            <a:spLocks noGrp="1"/>
          </p:cNvSpPr>
          <p:nvPr>
            <p:ph type="subTitle" idx="1"/>
          </p:nvPr>
        </p:nvSpPr>
        <p:spPr>
          <a:xfrm>
            <a:off x="1370475" y="3869000"/>
            <a:ext cx="4412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notify if inflation need is not being met</a:t>
            </a:r>
            <a:endParaRPr/>
          </a:p>
        </p:txBody>
      </p:sp>
      <p:sp>
        <p:nvSpPr>
          <p:cNvPr id="642" name="Google Shape;642;p4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7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7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6" name="Google Shape;646;p47"/>
          <p:cNvCxnSpPr>
            <a:stCxn id="64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 Finding CPI growth</a:t>
            </a:r>
            <a:endParaRPr/>
          </a:p>
        </p:txBody>
      </p:sp>
      <p:pic>
        <p:nvPicPr>
          <p:cNvPr id="652" name="Google Shape;6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00" y="1045450"/>
            <a:ext cx="8215606" cy="38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34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Join CPI and Inflation RDD</a:t>
            </a:r>
            <a:endParaRPr/>
          </a:p>
        </p:txBody>
      </p:sp>
      <p:pic>
        <p:nvPicPr>
          <p:cNvPr id="658" name="Google Shape;6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788530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/>
          <p:cNvSpPr txBox="1">
            <a:spLocks noGrp="1"/>
          </p:cNvSpPr>
          <p:nvPr>
            <p:ph type="ctrTitle"/>
          </p:nvPr>
        </p:nvSpPr>
        <p:spPr>
          <a:xfrm>
            <a:off x="597375" y="349750"/>
            <a:ext cx="5821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Find the Passive Payers</a:t>
            </a:r>
            <a:endParaRPr/>
          </a:p>
        </p:txBody>
      </p:sp>
      <p:pic>
        <p:nvPicPr>
          <p:cNvPr id="664" name="Google Shape;66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75" y="1079950"/>
            <a:ext cx="7867973" cy="3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1"/>
          <p:cNvSpPr txBox="1">
            <a:spLocks noGrp="1"/>
          </p:cNvSpPr>
          <p:nvPr>
            <p:ph type="ctrTitle"/>
          </p:nvPr>
        </p:nvSpPr>
        <p:spPr>
          <a:xfrm>
            <a:off x="1370476" y="1742775"/>
            <a:ext cx="39339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Verifying information with DOL</a:t>
            </a:r>
            <a:endParaRPr sz="3000"/>
          </a:p>
        </p:txBody>
      </p:sp>
      <p:sp>
        <p:nvSpPr>
          <p:cNvPr id="670" name="Google Shape;670;p51"/>
          <p:cNvSpPr txBox="1">
            <a:spLocks noGrp="1"/>
          </p:cNvSpPr>
          <p:nvPr>
            <p:ph type="subTitle" idx="1"/>
          </p:nvPr>
        </p:nvSpPr>
        <p:spPr>
          <a:xfrm>
            <a:off x="1786737" y="282020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always good to verify informations with source data</a:t>
            </a:r>
            <a:endParaRPr/>
          </a:p>
        </p:txBody>
      </p:sp>
      <p:sp>
        <p:nvSpPr>
          <p:cNvPr id="671" name="Google Shape;671;p5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51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09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73" name="Google Shape;673;p51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1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5" name="Google Shape;675;p51"/>
          <p:cNvCxnSpPr>
            <a:stCxn id="671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2"/>
          <p:cNvSpPr txBox="1">
            <a:spLocks noGrp="1"/>
          </p:cNvSpPr>
          <p:nvPr>
            <p:ph type="ctrTitle"/>
          </p:nvPr>
        </p:nvSpPr>
        <p:spPr>
          <a:xfrm>
            <a:off x="1335900" y="2068350"/>
            <a:ext cx="64722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if a given state had two or more different min wages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find?</a:t>
            </a:r>
            <a:endParaRPr/>
          </a:p>
        </p:txBody>
      </p:sp>
      <p:pic>
        <p:nvPicPr>
          <p:cNvPr id="686" name="Google Shape;68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7642923" cy="31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>
            <a:spLocks noGrp="1"/>
          </p:cNvSpPr>
          <p:nvPr>
            <p:ph type="ctrTitle"/>
          </p:nvPr>
        </p:nvSpPr>
        <p:spPr>
          <a:xfrm>
            <a:off x="1589375" y="1742775"/>
            <a:ext cx="3543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468" name="Google Shape;468;p25"/>
          <p:cNvSpPr txBox="1">
            <a:spLocks noGrp="1"/>
          </p:cNvSpPr>
          <p:nvPr>
            <p:ph type="subTitle" idx="1"/>
          </p:nvPr>
        </p:nvSpPr>
        <p:spPr>
          <a:xfrm>
            <a:off x="1370475" y="2628950"/>
            <a:ext cx="37623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up the base for Analysis with Spark</a:t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5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3" name="Google Shape;473;p25"/>
          <p:cNvCxnSpPr>
            <a:stCxn id="46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4"/>
          <p:cNvSpPr txBox="1">
            <a:spLocks noGrp="1"/>
          </p:cNvSpPr>
          <p:nvPr>
            <p:ph type="ctrTitle"/>
          </p:nvPr>
        </p:nvSpPr>
        <p:spPr>
          <a:xfrm>
            <a:off x="1092400" y="1992475"/>
            <a:ext cx="44997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Compare DOL Low and DOL low 2k20</a:t>
            </a:r>
            <a:endParaRPr sz="3000"/>
          </a:p>
        </p:txBody>
      </p:sp>
      <p:sp>
        <p:nvSpPr>
          <p:cNvPr id="692" name="Google Shape;692;p54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54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10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4" name="Google Shape;694;p54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54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6" name="Google Shape;696;p54"/>
          <p:cNvCxnSpPr>
            <a:stCxn id="69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find?</a:t>
            </a:r>
            <a:endParaRPr/>
          </a:p>
        </p:txBody>
      </p:sp>
      <p:pic>
        <p:nvPicPr>
          <p:cNvPr id="702" name="Google Shape;70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7534401" cy="376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/>
          <p:cNvSpPr txBox="1">
            <a:spLocks noGrp="1"/>
          </p:cNvSpPr>
          <p:nvPr>
            <p:ph type="ctrTitle"/>
          </p:nvPr>
        </p:nvSpPr>
        <p:spPr>
          <a:xfrm>
            <a:off x="1092400" y="1992475"/>
            <a:ext cx="44997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Compare DOL High and DOL High 2k20</a:t>
            </a:r>
            <a:endParaRPr sz="3000"/>
          </a:p>
        </p:txBody>
      </p:sp>
      <p:sp>
        <p:nvSpPr>
          <p:cNvPr id="708" name="Google Shape;708;p56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6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10" name="Google Shape;710;p56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6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56"/>
          <p:cNvCxnSpPr>
            <a:stCxn id="70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find?</a:t>
            </a:r>
            <a:endParaRPr/>
          </a:p>
        </p:txBody>
      </p:sp>
      <p:pic>
        <p:nvPicPr>
          <p:cNvPr id="718" name="Google Shape;7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141875"/>
            <a:ext cx="7653648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You!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"/>
          <p:cNvSpPr txBox="1">
            <a:spLocks noGrp="1"/>
          </p:cNvSpPr>
          <p:nvPr>
            <p:ph type="ctrTitle"/>
          </p:nvPr>
        </p:nvSpPr>
        <p:spPr>
          <a:xfrm>
            <a:off x="492925" y="411675"/>
            <a:ext cx="574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the CSV and storing as RDD:</a:t>
            </a:r>
            <a:endParaRPr/>
          </a:p>
        </p:txBody>
      </p:sp>
      <p:sp>
        <p:nvSpPr>
          <p:cNvPr id="479" name="Google Shape;479;p26"/>
          <p:cNvSpPr txBox="1">
            <a:spLocks noGrp="1"/>
          </p:cNvSpPr>
          <p:nvPr>
            <p:ph type="body" idx="2"/>
          </p:nvPr>
        </p:nvSpPr>
        <p:spPr>
          <a:xfrm>
            <a:off x="2617650" y="12234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480" name="Google Shape;4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3412"/>
            <a:ext cx="8839201" cy="92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52250"/>
            <a:ext cx="8839202" cy="28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 txBox="1">
            <a:spLocks noGrp="1"/>
          </p:cNvSpPr>
          <p:nvPr>
            <p:ph type="ctrTitle"/>
          </p:nvPr>
        </p:nvSpPr>
        <p:spPr>
          <a:xfrm>
            <a:off x="1589375" y="1742775"/>
            <a:ext cx="3543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</a:t>
            </a:r>
            <a:endParaRPr/>
          </a:p>
        </p:txBody>
      </p:sp>
      <p:sp>
        <p:nvSpPr>
          <p:cNvPr id="487" name="Google Shape;487;p27"/>
          <p:cNvSpPr txBox="1">
            <a:spLocks noGrp="1"/>
          </p:cNvSpPr>
          <p:nvPr>
            <p:ph type="subTitle" idx="1"/>
          </p:nvPr>
        </p:nvSpPr>
        <p:spPr>
          <a:xfrm>
            <a:off x="1370475" y="2628950"/>
            <a:ext cx="37623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time series analysis for SMW of each state from 1968 to 2020</a:t>
            </a: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2" name="Google Shape;492;p27"/>
          <p:cNvCxnSpPr>
            <a:stCxn id="48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SMW from minWageData</a:t>
            </a:r>
            <a:endParaRPr/>
          </a:p>
        </p:txBody>
      </p:sp>
      <p:sp>
        <p:nvSpPr>
          <p:cNvPr id="498" name="Google Shape;498;p28"/>
          <p:cNvSpPr txBox="1">
            <a:spLocks noGrp="1"/>
          </p:cNvSpPr>
          <p:nvPr>
            <p:ph type="body" idx="2"/>
          </p:nvPr>
        </p:nvSpPr>
        <p:spPr>
          <a:xfrm>
            <a:off x="618825" y="1094825"/>
            <a:ext cx="77715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Since the data is year wise data, we will have 53 key value pairs corresponding to each state</a:t>
            </a:r>
            <a:endParaRPr sz="1400" dirty="0"/>
          </a:p>
        </p:txBody>
      </p:sp>
      <p:pic>
        <p:nvPicPr>
          <p:cNvPr id="499" name="Google Shape;4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628775"/>
            <a:ext cx="7771500" cy="33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>
            <a:spLocks noGrp="1"/>
          </p:cNvSpPr>
          <p:nvPr>
            <p:ph type="ctrTitle"/>
          </p:nvPr>
        </p:nvSpPr>
        <p:spPr>
          <a:xfrm>
            <a:off x="1284200" y="1942950"/>
            <a:ext cx="4412700" cy="12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Find mean SMW for all States from 1968 to 2020</a:t>
            </a:r>
            <a:endParaRPr sz="3000"/>
          </a:p>
        </p:txBody>
      </p:sp>
      <p:sp>
        <p:nvSpPr>
          <p:cNvPr id="505" name="Google Shape;505;p2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7" name="Google Shape;507;p29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9" name="Google Shape;509;p29"/>
          <p:cNvCxnSpPr>
            <a:stCxn id="505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</p:txBody>
      </p:sp>
      <p:sp>
        <p:nvSpPr>
          <p:cNvPr id="515" name="Google Shape;515;p30"/>
          <p:cNvSpPr txBox="1">
            <a:spLocks noGrp="1"/>
          </p:cNvSpPr>
          <p:nvPr>
            <p:ph type="body" idx="2"/>
          </p:nvPr>
        </p:nvSpPr>
        <p:spPr>
          <a:xfrm>
            <a:off x="2617650" y="1161487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516" name="Google Shape;5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989475"/>
            <a:ext cx="7575675" cy="40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Dumping!</a:t>
            </a:r>
            <a:endParaRPr/>
          </a:p>
        </p:txBody>
      </p:sp>
      <p:pic>
        <p:nvPicPr>
          <p:cNvPr id="522" name="Google Shape;5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00" y="1163300"/>
            <a:ext cx="7873600" cy="38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298</Words>
  <Application>Microsoft Office PowerPoint</Application>
  <PresentationFormat>On-screen Show (16:9)</PresentationFormat>
  <Paragraphs>55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Livvic Light</vt:lpstr>
      <vt:lpstr>Share Tech</vt:lpstr>
      <vt:lpstr>Maven Pro</vt:lpstr>
      <vt:lpstr>Fira Sans Extra Condensed Medium</vt:lpstr>
      <vt:lpstr>Fira Sans Condensed Medium</vt:lpstr>
      <vt:lpstr>Nunito Light</vt:lpstr>
      <vt:lpstr>Advent Pro SemiBold</vt:lpstr>
      <vt:lpstr>Arial</vt:lpstr>
      <vt:lpstr>Data Science Consulting by Slidesgo</vt:lpstr>
      <vt:lpstr>Big Data Analytics  End Sem Project </vt:lpstr>
      <vt:lpstr>The Dataset :</vt:lpstr>
      <vt:lpstr>Prerequisites</vt:lpstr>
      <vt:lpstr>Opening the CSV and storing as RDD:</vt:lpstr>
      <vt:lpstr>Time Series Analysis</vt:lpstr>
      <vt:lpstr>Using SMW from minWageData</vt:lpstr>
      <vt:lpstr>Find mean SMW for all States from 1968 to 2020</vt:lpstr>
      <vt:lpstr>Methodology:</vt:lpstr>
      <vt:lpstr>After Dumping!</vt:lpstr>
      <vt:lpstr>Find state having max SMW for all years</vt:lpstr>
      <vt:lpstr>Methodology:</vt:lpstr>
      <vt:lpstr>Compare SMW and FMW year by year for a given state</vt:lpstr>
      <vt:lpstr>Procedure for SMW&gt;FMW</vt:lpstr>
      <vt:lpstr>Procedure for SMW&lt;FMW</vt:lpstr>
      <vt:lpstr>Calculate Federal Minimum wage year By Year</vt:lpstr>
      <vt:lpstr>How?</vt:lpstr>
      <vt:lpstr>Coming to Actual Economics</vt:lpstr>
      <vt:lpstr>Compute Effective Minimum wage and inflation based EMW by finding maximum of SMW and FMW for all states for all years</vt:lpstr>
      <vt:lpstr>1. Calculate EMW using SMW and FMW </vt:lpstr>
      <vt:lpstr>2. Calculate EMW using same procedure for 2k20</vt:lpstr>
      <vt:lpstr>Computing inflation % change between a year and 2020</vt:lpstr>
      <vt:lpstr>Procedure to Calculate:</vt:lpstr>
      <vt:lpstr>Find states which don't meet change in EMW to change in percent CPI</vt:lpstr>
      <vt:lpstr>Step 1:  Finding CPI growth</vt:lpstr>
      <vt:lpstr>Step 2: Join CPI and Inflation RDD</vt:lpstr>
      <vt:lpstr>Step 3: Find the Passive Payers</vt:lpstr>
      <vt:lpstr>Verifying information with DOL</vt:lpstr>
      <vt:lpstr>Find if a given state had two or more different min wages</vt:lpstr>
      <vt:lpstr>How to find?</vt:lpstr>
      <vt:lpstr>Compare DOL Low and DOL low 2k20</vt:lpstr>
      <vt:lpstr>How to find?</vt:lpstr>
      <vt:lpstr>Compare DOL High and DOL High 2k20</vt:lpstr>
      <vt:lpstr>How to find?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 End Sem Project </dc:title>
  <cp:lastModifiedBy>Arrun Sivasubramanian</cp:lastModifiedBy>
  <cp:revision>4</cp:revision>
  <dcterms:modified xsi:type="dcterms:W3CDTF">2021-05-17T04:18:42Z</dcterms:modified>
</cp:coreProperties>
</file>