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Lst>
  <p:sldSz cy="5143500" cx="9144000"/>
  <p:notesSz cx="6858000" cy="9144000"/>
  <p:embeddedFontLst>
    <p:embeddedFont>
      <p:font typeface="Montserrat"/>
      <p:regular r:id="rId70"/>
      <p:bold r:id="rId71"/>
      <p:italic r:id="rId72"/>
      <p:boldItalic r:id="rId73"/>
    </p:embeddedFont>
    <p:embeddedFont>
      <p:font typeface="Lato"/>
      <p:regular r:id="rId74"/>
      <p:bold r:id="rId75"/>
      <p:italic r:id="rId76"/>
      <p:boldItalic r:id="rId7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01797CF-AA30-4CCB-A612-E3012119653F}">
  <a:tblStyle styleId="{101797CF-AA30-4CCB-A612-E3012119653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EB9BC12-5C38-4096-8648-DFD502F50407}"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Montserrat-boldItalic.fntdata"/><Relationship Id="rId72" Type="http://schemas.openxmlformats.org/officeDocument/2006/relationships/font" Target="fonts/Montserrat-italic.fntdata"/><Relationship Id="rId31" Type="http://schemas.openxmlformats.org/officeDocument/2006/relationships/slide" Target="slides/slide25.xml"/><Relationship Id="rId75" Type="http://schemas.openxmlformats.org/officeDocument/2006/relationships/font" Target="fonts/Lato-bold.fntdata"/><Relationship Id="rId30" Type="http://schemas.openxmlformats.org/officeDocument/2006/relationships/slide" Target="slides/slide24.xml"/><Relationship Id="rId74" Type="http://schemas.openxmlformats.org/officeDocument/2006/relationships/font" Target="fonts/Lato-regular.fntdata"/><Relationship Id="rId33" Type="http://schemas.openxmlformats.org/officeDocument/2006/relationships/slide" Target="slides/slide27.xml"/><Relationship Id="rId77" Type="http://schemas.openxmlformats.org/officeDocument/2006/relationships/font" Target="fonts/Lato-boldItalic.fntdata"/><Relationship Id="rId32" Type="http://schemas.openxmlformats.org/officeDocument/2006/relationships/slide" Target="slides/slide26.xml"/><Relationship Id="rId76" Type="http://schemas.openxmlformats.org/officeDocument/2006/relationships/font" Target="fonts/Lato-italic.fntdata"/><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Montserrat-bold.fntdata"/><Relationship Id="rId70" Type="http://schemas.openxmlformats.org/officeDocument/2006/relationships/font" Target="fonts/Montserrat-regular.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aef6d5e37e_2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aef6d5e37e_2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f010cb223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af010cb223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f010cb223_4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af010cb223_4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f010cb223_4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af010cb223_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aef6d5e37e_2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aef6d5e37e_2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aef6d5e37e_2_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aef6d5e37e_2_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aef6d5e37e_2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aef6d5e37e_2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aef6d5e37e_2_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aef6d5e37e_2_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af24a5935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af24a5935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af010cb223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af010cb223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5a4befbc5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5a4befbc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af010cb223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af010cb223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af010cb223_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af010cb223_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aef6d5e37e_2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aef6d5e37e_2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af010cb223_5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af010cb223_5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af010cb223_5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af010cb223_5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af010cb223_5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af010cb223_5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aef6d5e37e_2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aef6d5e37e_2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af010cb223_5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af010cb223_5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af010cb223_5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af010cb223_5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aef6d5e37e_2_7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aef6d5e37e_2_7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f010cb22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f010cb22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af010cb223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af010cb223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aef6d5e37e_2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aef6d5e37e_2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aef6d5e37e_2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aef6d5e37e_2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af24a5935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af24a5935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a5a4befbc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a5a4befbc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a5a4befbc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a5a4befbc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aef6d5e37e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aef6d5e37e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af24a59357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af24a59357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af24a59357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af24a59357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af24a59357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af24a59357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f010cb22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f010cb22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af24a59357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af24a59357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af24a59357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af24a59357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af24a59357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af24a59357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af24a59357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af24a59357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af24a59357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af24a59357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af24a59357_2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af24a59357_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af24a59357_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af24a59357_2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af24a59357_2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af24a59357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af24a5935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af24a5935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aef6d5e37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aef6d5e37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f010cb22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f010cb22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aef6d5e37e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aef6d5e37e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af24a59357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af24a59357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aef6d5e37e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aef6d5e37e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aef6d5e37e_6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aef6d5e37e_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af24a59357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af24a59357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aef6d5e37e_6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aef6d5e37e_6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aef6d5e37e_6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aef6d5e37e_6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aef6d5e37e_6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aef6d5e37e_6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aef6d5e37e_6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aef6d5e37e_6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aef6d5e37e_6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aef6d5e37e_6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ef6d5e37e_2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ef6d5e37e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af24a59357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af24a59357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af24a59357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af24a59357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af24a59357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af24a59357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af24a59357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af24a59357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f010cb223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f010cb223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f010cb223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af010cb223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f010cb223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af010cb223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5.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7.png"/><Relationship Id="rId4" Type="http://schemas.openxmlformats.org/officeDocument/2006/relationships/image" Target="../media/image16.png"/><Relationship Id="rId5"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4.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0.jpg"/><Relationship Id="rId4" Type="http://schemas.openxmlformats.org/officeDocument/2006/relationships/image" Target="../media/image30.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2.png"/><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3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35.png"/><Relationship Id="rId4" Type="http://schemas.openxmlformats.org/officeDocument/2006/relationships/image" Target="../media/image3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9.png"/><Relationship Id="rId4" Type="http://schemas.openxmlformats.org/officeDocument/2006/relationships/image" Target="../media/image4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0.png"/><Relationship Id="rId4" Type="http://schemas.openxmlformats.org/officeDocument/2006/relationships/image" Target="../media/image4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8.png"/><Relationship Id="rId4" Type="http://schemas.openxmlformats.org/officeDocument/2006/relationships/image" Target="../media/image44.png"/><Relationship Id="rId5" Type="http://schemas.openxmlformats.org/officeDocument/2006/relationships/image" Target="../media/image4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5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4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5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7.png"/><Relationship Id="rId4" Type="http://schemas.openxmlformats.org/officeDocument/2006/relationships/image" Target="../media/image4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48.png"/><Relationship Id="rId4" Type="http://schemas.openxmlformats.org/officeDocument/2006/relationships/image" Target="../media/image5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1.xml"/><Relationship Id="rId3" Type="http://schemas.openxmlformats.org/officeDocument/2006/relationships/image" Target="../media/image5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54.png"/><Relationship Id="rId4" Type="http://schemas.openxmlformats.org/officeDocument/2006/relationships/image" Target="../media/image5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5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4.xml"/><Relationship Id="rId3" Type="http://schemas.openxmlformats.org/officeDocument/2006/relationships/image" Target="../media/image57.png"/><Relationship Id="rId4" Type="http://schemas.openxmlformats.org/officeDocument/2006/relationships/image" Target="../media/image62.png"/><Relationship Id="rId5" Type="http://schemas.openxmlformats.org/officeDocument/2006/relationships/image" Target="../media/image5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6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63.png"/><Relationship Id="rId4" Type="http://schemas.openxmlformats.org/officeDocument/2006/relationships/image" Target="../media/image5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64.png"/><Relationship Id="rId4" Type="http://schemas.openxmlformats.org/officeDocument/2006/relationships/image" Target="../media/image6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6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6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1.xml"/><Relationship Id="rId3" Type="http://schemas.openxmlformats.org/officeDocument/2006/relationships/image" Target="../media/image6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2.xml"/><Relationship Id="rId3" Type="http://schemas.openxmlformats.org/officeDocument/2006/relationships/image" Target="../media/image70.png"/><Relationship Id="rId4" Type="http://schemas.openxmlformats.org/officeDocument/2006/relationships/image" Target="../media/image6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3.xml"/><Relationship Id="rId3" Type="http://schemas.openxmlformats.org/officeDocument/2006/relationships/image" Target="../media/image6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59975" y="465100"/>
            <a:ext cx="5772600" cy="3009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rgbClr val="FFFFFF"/>
                </a:solidFill>
                <a:highlight>
                  <a:schemeClr val="dk1"/>
                </a:highlight>
                <a:latin typeface="Rockwell"/>
                <a:ea typeface="Rockwell"/>
                <a:cs typeface="Rockwell"/>
                <a:sym typeface="Rockwell"/>
              </a:rPr>
              <a:t>Burrows-Wheeler Transform </a:t>
            </a:r>
            <a:r>
              <a:rPr lang="en" sz="3000">
                <a:solidFill>
                  <a:srgbClr val="000000"/>
                </a:solidFill>
                <a:highlight>
                  <a:schemeClr val="dk1"/>
                </a:highlight>
                <a:latin typeface="Rockwell"/>
                <a:ea typeface="Rockwell"/>
                <a:cs typeface="Rockwell"/>
                <a:sym typeface="Rockwell"/>
              </a:rPr>
              <a:t>​</a:t>
            </a:r>
            <a:endParaRPr sz="3000">
              <a:solidFill>
                <a:srgbClr val="000000"/>
              </a:solidFill>
              <a:highlight>
                <a:schemeClr val="dk1"/>
              </a:highlight>
              <a:latin typeface="Rockwell"/>
              <a:ea typeface="Rockwell"/>
              <a:cs typeface="Rockwell"/>
              <a:sym typeface="Rockwell"/>
            </a:endParaRPr>
          </a:p>
          <a:p>
            <a:pPr indent="0" lvl="0" marL="0" rtl="0" algn="l">
              <a:lnSpc>
                <a:spcPct val="115000"/>
              </a:lnSpc>
              <a:spcBef>
                <a:spcPts val="0"/>
              </a:spcBef>
              <a:spcAft>
                <a:spcPts val="0"/>
              </a:spcAft>
              <a:buNone/>
            </a:pPr>
            <a:r>
              <a:rPr lang="en" sz="3000">
                <a:solidFill>
                  <a:srgbClr val="FFFFFF"/>
                </a:solidFill>
                <a:highlight>
                  <a:schemeClr val="dk1"/>
                </a:highlight>
                <a:latin typeface="Rockwell"/>
                <a:ea typeface="Rockwell"/>
                <a:cs typeface="Rockwell"/>
                <a:sym typeface="Rockwell"/>
              </a:rPr>
              <a:t>and its applications towards </a:t>
            </a:r>
            <a:r>
              <a:rPr lang="en" sz="3000">
                <a:solidFill>
                  <a:srgbClr val="000000"/>
                </a:solidFill>
                <a:highlight>
                  <a:schemeClr val="dk1"/>
                </a:highlight>
                <a:latin typeface="Rockwell"/>
                <a:ea typeface="Rockwell"/>
                <a:cs typeface="Rockwell"/>
                <a:sym typeface="Rockwell"/>
              </a:rPr>
              <a:t>​</a:t>
            </a:r>
            <a:endParaRPr sz="3000">
              <a:solidFill>
                <a:srgbClr val="000000"/>
              </a:solidFill>
              <a:highlight>
                <a:schemeClr val="dk1"/>
              </a:highlight>
              <a:latin typeface="Rockwell"/>
              <a:ea typeface="Rockwell"/>
              <a:cs typeface="Rockwell"/>
              <a:sym typeface="Rockwell"/>
            </a:endParaRPr>
          </a:p>
          <a:p>
            <a:pPr indent="0" lvl="0" marL="0" rtl="0" algn="l">
              <a:lnSpc>
                <a:spcPct val="115000"/>
              </a:lnSpc>
              <a:spcBef>
                <a:spcPts val="0"/>
              </a:spcBef>
              <a:spcAft>
                <a:spcPts val="0"/>
              </a:spcAft>
              <a:buNone/>
            </a:pPr>
            <a:r>
              <a:rPr lang="en" sz="3000">
                <a:solidFill>
                  <a:srgbClr val="FFFFFF"/>
                </a:solidFill>
                <a:highlight>
                  <a:schemeClr val="dk1"/>
                </a:highlight>
                <a:latin typeface="Rockwell"/>
                <a:ea typeface="Rockwell"/>
                <a:cs typeface="Rockwell"/>
                <a:sym typeface="Rockwell"/>
              </a:rPr>
              <a:t>genome assembly</a:t>
            </a:r>
            <a:r>
              <a:rPr lang="en" sz="3000">
                <a:solidFill>
                  <a:srgbClr val="000000"/>
                </a:solidFill>
                <a:highlight>
                  <a:schemeClr val="dk1"/>
                </a:highlight>
                <a:latin typeface="Rockwell"/>
                <a:ea typeface="Rockwell"/>
                <a:cs typeface="Rockwell"/>
                <a:sym typeface="Rockwell"/>
              </a:rPr>
              <a:t>​</a:t>
            </a:r>
            <a:endParaRPr sz="3000">
              <a:solidFill>
                <a:srgbClr val="000000"/>
              </a:solidFill>
              <a:highlight>
                <a:schemeClr val="dk1"/>
              </a:highlight>
              <a:latin typeface="Rockwell"/>
              <a:ea typeface="Rockwell"/>
              <a:cs typeface="Rockwell"/>
              <a:sym typeface="Rockwell"/>
            </a:endParaRPr>
          </a:p>
          <a:p>
            <a:pPr indent="0" lvl="0" marL="0" rtl="0" algn="l">
              <a:lnSpc>
                <a:spcPct val="107812"/>
              </a:lnSpc>
              <a:spcBef>
                <a:spcPts val="0"/>
              </a:spcBef>
              <a:spcAft>
                <a:spcPts val="0"/>
              </a:spcAft>
              <a:buNone/>
            </a:pPr>
            <a:r>
              <a:rPr lang="en" sz="1600">
                <a:solidFill>
                  <a:srgbClr val="000000"/>
                </a:solidFill>
                <a:highlight>
                  <a:schemeClr val="dk1"/>
                </a:highlight>
                <a:latin typeface="Arial"/>
                <a:ea typeface="Arial"/>
                <a:cs typeface="Arial"/>
                <a:sym typeface="Arial"/>
              </a:rPr>
              <a:t>​</a:t>
            </a:r>
            <a:endParaRPr sz="1600">
              <a:solidFill>
                <a:srgbClr val="000000"/>
              </a:solidFill>
              <a:highlight>
                <a:schemeClr val="dk1"/>
              </a:highlight>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highlight>
                  <a:srgbClr val="EDEBE9"/>
                </a:highlight>
                <a:latin typeface="Arial"/>
                <a:ea typeface="Arial"/>
                <a:cs typeface="Arial"/>
                <a:sym typeface="Arial"/>
              </a:rPr>
              <a:t>​</a:t>
            </a:r>
            <a:endParaRPr sz="1600">
              <a:solidFill>
                <a:srgbClr val="000000"/>
              </a:solidFill>
              <a:highlight>
                <a:srgbClr val="EDEBE9"/>
              </a:highlight>
              <a:latin typeface="Arial"/>
              <a:ea typeface="Arial"/>
              <a:cs typeface="Arial"/>
              <a:sym typeface="Arial"/>
            </a:endParaRPr>
          </a:p>
          <a:p>
            <a:pPr indent="0" lvl="0" marL="0" rtl="0" algn="l">
              <a:spcBef>
                <a:spcPts val="0"/>
              </a:spcBef>
              <a:spcAft>
                <a:spcPts val="0"/>
              </a:spcAft>
              <a:buNone/>
            </a:pPr>
            <a:r>
              <a:t/>
            </a:r>
            <a:endParaRPr b="1"/>
          </a:p>
        </p:txBody>
      </p:sp>
      <p:sp>
        <p:nvSpPr>
          <p:cNvPr id="135" name="Google Shape;135;p13"/>
          <p:cNvSpPr txBox="1"/>
          <p:nvPr>
            <p:ph idx="1" type="subTitle"/>
          </p:nvPr>
        </p:nvSpPr>
        <p:spPr>
          <a:xfrm>
            <a:off x="3307450" y="2571750"/>
            <a:ext cx="4423500" cy="1859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latin typeface="Rockwell"/>
                <a:ea typeface="Rockwell"/>
                <a:cs typeface="Rockwell"/>
                <a:sym typeface="Rockwell"/>
              </a:rPr>
              <a:t>Done By </a:t>
            </a:r>
            <a:endParaRPr sz="1800">
              <a:solidFill>
                <a:srgbClr val="FFFFFF"/>
              </a:solidFill>
              <a:latin typeface="Rockwell"/>
              <a:ea typeface="Rockwell"/>
              <a:cs typeface="Rockwell"/>
              <a:sym typeface="Rockwell"/>
            </a:endParaRPr>
          </a:p>
          <a:p>
            <a:pPr indent="0" lvl="0" marL="0" rtl="0" algn="l">
              <a:lnSpc>
                <a:spcPct val="115000"/>
              </a:lnSpc>
              <a:spcBef>
                <a:spcPts val="0"/>
              </a:spcBef>
              <a:spcAft>
                <a:spcPts val="0"/>
              </a:spcAft>
              <a:buNone/>
            </a:pPr>
            <a:r>
              <a:rPr lang="en" sz="1800">
                <a:solidFill>
                  <a:srgbClr val="FFFFFF"/>
                </a:solidFill>
                <a:latin typeface="Rockwell"/>
                <a:ea typeface="Rockwell"/>
                <a:cs typeface="Rockwell"/>
                <a:sym typeface="Rockwell"/>
              </a:rPr>
              <a:t>K. Vinayak          (CB.EN.U4AIE19032)​</a:t>
            </a:r>
            <a:endParaRPr sz="1800">
              <a:solidFill>
                <a:srgbClr val="FFFFFF"/>
              </a:solidFill>
              <a:latin typeface="Rockwell"/>
              <a:ea typeface="Rockwell"/>
              <a:cs typeface="Rockwell"/>
              <a:sym typeface="Rockwell"/>
            </a:endParaRPr>
          </a:p>
          <a:p>
            <a:pPr indent="0" lvl="0" marL="0" rtl="0" algn="l">
              <a:lnSpc>
                <a:spcPct val="115000"/>
              </a:lnSpc>
              <a:spcBef>
                <a:spcPts val="0"/>
              </a:spcBef>
              <a:spcAft>
                <a:spcPts val="0"/>
              </a:spcAft>
              <a:buNone/>
            </a:pPr>
            <a:r>
              <a:rPr lang="en" sz="1800">
                <a:solidFill>
                  <a:srgbClr val="FFFFFF"/>
                </a:solidFill>
                <a:latin typeface="Rockwell"/>
                <a:ea typeface="Rockwell"/>
                <a:cs typeface="Rockwell"/>
                <a:sym typeface="Rockwell"/>
              </a:rPr>
              <a:t>M. Gnanadeep  (CB.EN.U4AIE19041)​</a:t>
            </a:r>
            <a:endParaRPr sz="1800">
              <a:solidFill>
                <a:srgbClr val="FFFFFF"/>
              </a:solidFill>
              <a:latin typeface="Rockwell"/>
              <a:ea typeface="Rockwell"/>
              <a:cs typeface="Rockwell"/>
              <a:sym typeface="Rockwell"/>
            </a:endParaRPr>
          </a:p>
          <a:p>
            <a:pPr indent="0" lvl="0" marL="0" rtl="0" algn="l">
              <a:lnSpc>
                <a:spcPct val="115000"/>
              </a:lnSpc>
              <a:spcBef>
                <a:spcPts val="0"/>
              </a:spcBef>
              <a:spcAft>
                <a:spcPts val="0"/>
              </a:spcAft>
              <a:buNone/>
            </a:pPr>
            <a:r>
              <a:rPr lang="en" sz="1800">
                <a:solidFill>
                  <a:srgbClr val="FFFFFF"/>
                </a:solidFill>
                <a:latin typeface="Rockwell"/>
                <a:ea typeface="Rockwell"/>
                <a:cs typeface="Rockwell"/>
                <a:sym typeface="Rockwell"/>
              </a:rPr>
              <a:t>Prashanth VR     (CB.EN.U4AIE19047)​</a:t>
            </a:r>
            <a:endParaRPr sz="1800">
              <a:solidFill>
                <a:srgbClr val="FFFFFF"/>
              </a:solidFill>
              <a:latin typeface="Rockwell"/>
              <a:ea typeface="Rockwell"/>
              <a:cs typeface="Rockwell"/>
              <a:sym typeface="Rockwell"/>
            </a:endParaRPr>
          </a:p>
          <a:p>
            <a:pPr indent="0" lvl="0" marL="0" rtl="0" algn="l">
              <a:lnSpc>
                <a:spcPct val="115000"/>
              </a:lnSpc>
              <a:spcBef>
                <a:spcPts val="0"/>
              </a:spcBef>
              <a:spcAft>
                <a:spcPts val="0"/>
              </a:spcAft>
              <a:buNone/>
            </a:pPr>
            <a:r>
              <a:rPr lang="en" sz="1800">
                <a:solidFill>
                  <a:srgbClr val="FFFFFF"/>
                </a:solidFill>
                <a:latin typeface="Rockwell"/>
                <a:ea typeface="Rockwell"/>
                <a:cs typeface="Rockwell"/>
                <a:sym typeface="Rockwell"/>
              </a:rPr>
              <a:t>V. Bindu Sri         (CB.EN.U4AIE19069)​</a:t>
            </a:r>
            <a:endParaRPr sz="1800">
              <a:solidFill>
                <a:srgbClr val="FFFFFF"/>
              </a:solidFill>
              <a:latin typeface="Rockwell"/>
              <a:ea typeface="Rockwell"/>
              <a:cs typeface="Rockwell"/>
              <a:sym typeface="Rockwell"/>
            </a:endParaRPr>
          </a:p>
          <a:p>
            <a:pPr indent="0" lvl="0" marL="0" rtl="0" algn="l">
              <a:lnSpc>
                <a:spcPct val="115000"/>
              </a:lnSpc>
              <a:spcBef>
                <a:spcPts val="0"/>
              </a:spcBef>
              <a:spcAft>
                <a:spcPts val="0"/>
              </a:spcAft>
              <a:buNone/>
            </a:pPr>
            <a:r>
              <a:rPr lang="en" sz="1800">
                <a:solidFill>
                  <a:srgbClr val="000000"/>
                </a:solidFill>
                <a:highlight>
                  <a:srgbClr val="EDEBE9"/>
                </a:highlight>
                <a:latin typeface="Rockwell"/>
                <a:ea typeface="Rockwell"/>
                <a:cs typeface="Rockwell"/>
                <a:sym typeface="Rockwell"/>
              </a:rPr>
              <a:t>​</a:t>
            </a:r>
            <a:endParaRPr sz="1800">
              <a:solidFill>
                <a:srgbClr val="000000"/>
              </a:solidFill>
              <a:highlight>
                <a:srgbClr val="EDEBE9"/>
              </a:highlight>
              <a:latin typeface="Rockwell"/>
              <a:ea typeface="Rockwell"/>
              <a:cs typeface="Rockwell"/>
              <a:sym typeface="Rockwell"/>
            </a:endParaRPr>
          </a:p>
          <a:p>
            <a:pPr indent="0" lvl="0" marL="0" rtl="0" algn="l">
              <a:spcBef>
                <a:spcPts val="0"/>
              </a:spcBef>
              <a:spcAft>
                <a:spcPts val="0"/>
              </a:spcAft>
              <a:buNone/>
            </a:pPr>
            <a:r>
              <a:t/>
            </a:r>
            <a:endParaRPr sz="1800">
              <a:latin typeface="Rockwell"/>
              <a:ea typeface="Rockwell"/>
              <a:cs typeface="Rockwell"/>
              <a:sym typeface="Rockwe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22"/>
          <p:cNvPicPr preferRelativeResize="0"/>
          <p:nvPr/>
        </p:nvPicPr>
        <p:blipFill>
          <a:blip r:embed="rId3">
            <a:alphaModFix/>
          </a:blip>
          <a:stretch>
            <a:fillRect/>
          </a:stretch>
        </p:blipFill>
        <p:spPr>
          <a:xfrm>
            <a:off x="282975" y="392000"/>
            <a:ext cx="3934850" cy="2106050"/>
          </a:xfrm>
          <a:prstGeom prst="rect">
            <a:avLst/>
          </a:prstGeom>
          <a:noFill/>
          <a:ln>
            <a:noFill/>
          </a:ln>
        </p:spPr>
      </p:pic>
      <p:pic>
        <p:nvPicPr>
          <p:cNvPr id="194" name="Google Shape;194;p22"/>
          <p:cNvPicPr preferRelativeResize="0"/>
          <p:nvPr/>
        </p:nvPicPr>
        <p:blipFill>
          <a:blip r:embed="rId4">
            <a:alphaModFix/>
          </a:blip>
          <a:stretch>
            <a:fillRect/>
          </a:stretch>
        </p:blipFill>
        <p:spPr>
          <a:xfrm>
            <a:off x="4501675" y="621075"/>
            <a:ext cx="4490849" cy="1647900"/>
          </a:xfrm>
          <a:prstGeom prst="rect">
            <a:avLst/>
          </a:prstGeom>
          <a:noFill/>
          <a:ln>
            <a:noFill/>
          </a:ln>
        </p:spPr>
      </p:pic>
      <p:pic>
        <p:nvPicPr>
          <p:cNvPr id="195" name="Google Shape;195;p22"/>
          <p:cNvPicPr preferRelativeResize="0"/>
          <p:nvPr/>
        </p:nvPicPr>
        <p:blipFill>
          <a:blip r:embed="rId5">
            <a:alphaModFix/>
          </a:blip>
          <a:stretch>
            <a:fillRect/>
          </a:stretch>
        </p:blipFill>
        <p:spPr>
          <a:xfrm>
            <a:off x="2471888" y="2621974"/>
            <a:ext cx="4200225" cy="2380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695425" y="247300"/>
            <a:ext cx="83460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Rockwell"/>
                <a:ea typeface="Rockwell"/>
                <a:cs typeface="Rockwell"/>
                <a:sym typeface="Rockwell"/>
              </a:rPr>
              <a:t>INVERSE BURROWS-WHEELER TRANSFORM</a:t>
            </a:r>
            <a:endParaRPr sz="3000">
              <a:latin typeface="Rockwell"/>
              <a:ea typeface="Rockwell"/>
              <a:cs typeface="Rockwell"/>
              <a:sym typeface="Rockwell"/>
            </a:endParaRPr>
          </a:p>
        </p:txBody>
      </p:sp>
      <p:sp>
        <p:nvSpPr>
          <p:cNvPr id="201" name="Google Shape;201;p23"/>
          <p:cNvSpPr txBox="1"/>
          <p:nvPr>
            <p:ph idx="1" type="body"/>
          </p:nvPr>
        </p:nvSpPr>
        <p:spPr>
          <a:xfrm>
            <a:off x="1237900" y="863925"/>
            <a:ext cx="7038900" cy="18786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1200"/>
              </a:spcBef>
              <a:spcAft>
                <a:spcPts val="0"/>
              </a:spcAft>
              <a:buClr>
                <a:srgbClr val="FFFFFF"/>
              </a:buClr>
              <a:buSzPts val="1300"/>
              <a:buChar char="●"/>
            </a:pPr>
            <a:r>
              <a:rPr lang="en" sz="700">
                <a:solidFill>
                  <a:srgbClr val="FFFFFF"/>
                </a:solidFill>
                <a:latin typeface="Times New Roman"/>
                <a:ea typeface="Times New Roman"/>
                <a:cs typeface="Times New Roman"/>
                <a:sym typeface="Times New Roman"/>
              </a:rPr>
              <a:t> </a:t>
            </a:r>
            <a:r>
              <a:rPr lang="en" sz="1750">
                <a:solidFill>
                  <a:srgbClr val="FFFFFF"/>
                </a:solidFill>
                <a:latin typeface="Rockwell"/>
                <a:ea typeface="Rockwell"/>
                <a:cs typeface="Rockwell"/>
                <a:sym typeface="Rockwell"/>
              </a:rPr>
              <a:t>  We append BWT to an empty array as the last column of the array.</a:t>
            </a:r>
            <a:endParaRPr sz="1750">
              <a:solidFill>
                <a:srgbClr val="FFFFFF"/>
              </a:solidFill>
              <a:latin typeface="Rockwell"/>
              <a:ea typeface="Rockwell"/>
              <a:cs typeface="Rockwell"/>
              <a:sym typeface="Rockwell"/>
            </a:endParaRPr>
          </a:p>
          <a:p>
            <a:pPr indent="-339725" lvl="0" marL="457200" rtl="0" algn="l">
              <a:lnSpc>
                <a:spcPct val="115000"/>
              </a:lnSpc>
              <a:spcBef>
                <a:spcPts val="0"/>
              </a:spcBef>
              <a:spcAft>
                <a:spcPts val="0"/>
              </a:spcAft>
              <a:buClr>
                <a:srgbClr val="FFFFFF"/>
              </a:buClr>
              <a:buSzPts val="1750"/>
              <a:buFont typeface="Rockwell"/>
              <a:buChar char="●"/>
            </a:pPr>
            <a:r>
              <a:rPr lang="en" sz="1750">
                <a:solidFill>
                  <a:srgbClr val="FFFFFF"/>
                </a:solidFill>
                <a:latin typeface="Rockwell"/>
                <a:ea typeface="Rockwell"/>
                <a:cs typeface="Rockwell"/>
                <a:sym typeface="Rockwell"/>
              </a:rPr>
              <a:t>  </a:t>
            </a:r>
            <a:r>
              <a:rPr lang="en" sz="1750">
                <a:solidFill>
                  <a:srgbClr val="FFFFFF"/>
                </a:solidFill>
                <a:latin typeface="Rockwell"/>
                <a:ea typeface="Rockwell"/>
                <a:cs typeface="Rockwell"/>
                <a:sym typeface="Rockwell"/>
              </a:rPr>
              <a:t>T</a:t>
            </a:r>
            <a:r>
              <a:rPr lang="en" sz="1750">
                <a:solidFill>
                  <a:srgbClr val="FFFFFF"/>
                </a:solidFill>
                <a:latin typeface="Rockwell"/>
                <a:ea typeface="Rockwell"/>
                <a:cs typeface="Rockwell"/>
                <a:sym typeface="Rockwell"/>
              </a:rPr>
              <a:t>hen we sort the column.</a:t>
            </a:r>
            <a:endParaRPr sz="1750">
              <a:solidFill>
                <a:srgbClr val="FFFFFF"/>
              </a:solidFill>
              <a:latin typeface="Rockwell"/>
              <a:ea typeface="Rockwell"/>
              <a:cs typeface="Rockwell"/>
              <a:sym typeface="Rockwell"/>
            </a:endParaRPr>
          </a:p>
          <a:p>
            <a:pPr indent="-339725" lvl="0" marL="457200" rtl="0" algn="l">
              <a:lnSpc>
                <a:spcPct val="115000"/>
              </a:lnSpc>
              <a:spcBef>
                <a:spcPts val="0"/>
              </a:spcBef>
              <a:spcAft>
                <a:spcPts val="0"/>
              </a:spcAft>
              <a:buClr>
                <a:srgbClr val="FFFFFF"/>
              </a:buClr>
              <a:buSzPts val="1750"/>
              <a:buFont typeface="Rockwell"/>
              <a:buChar char="●"/>
            </a:pPr>
            <a:r>
              <a:rPr lang="en" sz="1750">
                <a:solidFill>
                  <a:srgbClr val="FFFFFF"/>
                </a:solidFill>
                <a:latin typeface="Rockwell"/>
                <a:ea typeface="Rockwell"/>
                <a:cs typeface="Rockwell"/>
                <a:sym typeface="Rockwell"/>
              </a:rPr>
              <a:t>  We do this for n times, where n is length of String</a:t>
            </a:r>
            <a:endParaRPr sz="1750">
              <a:solidFill>
                <a:srgbClr val="FFFFFF"/>
              </a:solidFill>
              <a:latin typeface="Rockwell"/>
              <a:ea typeface="Rockwell"/>
              <a:cs typeface="Rockwell"/>
              <a:sym typeface="Rockwell"/>
            </a:endParaRPr>
          </a:p>
          <a:p>
            <a:pPr indent="0" lvl="0" marL="0" rtl="0" algn="l">
              <a:spcBef>
                <a:spcPts val="1200"/>
              </a:spcBef>
              <a:spcAft>
                <a:spcPts val="1600"/>
              </a:spcAft>
              <a:buNone/>
            </a:pPr>
            <a:r>
              <a:t/>
            </a:r>
            <a:endParaRPr/>
          </a:p>
        </p:txBody>
      </p:sp>
      <p:pic>
        <p:nvPicPr>
          <p:cNvPr id="202" name="Google Shape;202;p23"/>
          <p:cNvPicPr preferRelativeResize="0"/>
          <p:nvPr/>
        </p:nvPicPr>
        <p:blipFill>
          <a:blip r:embed="rId3">
            <a:alphaModFix/>
          </a:blip>
          <a:stretch>
            <a:fillRect/>
          </a:stretch>
        </p:blipFill>
        <p:spPr>
          <a:xfrm>
            <a:off x="1860725" y="2571750"/>
            <a:ext cx="408275" cy="2057675"/>
          </a:xfrm>
          <a:prstGeom prst="rect">
            <a:avLst/>
          </a:prstGeom>
          <a:noFill/>
          <a:ln>
            <a:noFill/>
          </a:ln>
        </p:spPr>
      </p:pic>
      <p:pic>
        <p:nvPicPr>
          <p:cNvPr id="203" name="Google Shape;203;p23"/>
          <p:cNvPicPr preferRelativeResize="0"/>
          <p:nvPr/>
        </p:nvPicPr>
        <p:blipFill>
          <a:blip r:embed="rId4">
            <a:alphaModFix/>
          </a:blip>
          <a:stretch>
            <a:fillRect/>
          </a:stretch>
        </p:blipFill>
        <p:spPr>
          <a:xfrm>
            <a:off x="4103950" y="2571750"/>
            <a:ext cx="366799" cy="2057675"/>
          </a:xfrm>
          <a:prstGeom prst="rect">
            <a:avLst/>
          </a:prstGeom>
          <a:noFill/>
          <a:ln>
            <a:noFill/>
          </a:ln>
        </p:spPr>
      </p:pic>
      <p:pic>
        <p:nvPicPr>
          <p:cNvPr id="204" name="Google Shape;204;p23"/>
          <p:cNvPicPr preferRelativeResize="0"/>
          <p:nvPr/>
        </p:nvPicPr>
        <p:blipFill>
          <a:blip r:embed="rId5">
            <a:alphaModFix/>
          </a:blip>
          <a:stretch>
            <a:fillRect/>
          </a:stretch>
        </p:blipFill>
        <p:spPr>
          <a:xfrm>
            <a:off x="6394275" y="2571750"/>
            <a:ext cx="1262866" cy="2057675"/>
          </a:xfrm>
          <a:prstGeom prst="rect">
            <a:avLst/>
          </a:prstGeom>
          <a:noFill/>
          <a:ln>
            <a:noFill/>
          </a:ln>
        </p:spPr>
      </p:pic>
      <p:sp>
        <p:nvSpPr>
          <p:cNvPr id="205" name="Google Shape;205;p23"/>
          <p:cNvSpPr txBox="1"/>
          <p:nvPr/>
        </p:nvSpPr>
        <p:spPr>
          <a:xfrm>
            <a:off x="1308225" y="4629425"/>
            <a:ext cx="2003400" cy="4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ckwell"/>
                <a:ea typeface="Rockwell"/>
                <a:cs typeface="Rockwell"/>
                <a:sym typeface="Rockwell"/>
              </a:rPr>
              <a:t>After 1st iteration</a:t>
            </a:r>
            <a:endParaRPr>
              <a:solidFill>
                <a:srgbClr val="FFFFFF"/>
              </a:solidFill>
              <a:latin typeface="Rockwell"/>
              <a:ea typeface="Rockwell"/>
              <a:cs typeface="Rockwell"/>
              <a:sym typeface="Rockwell"/>
            </a:endParaRPr>
          </a:p>
        </p:txBody>
      </p:sp>
      <p:sp>
        <p:nvSpPr>
          <p:cNvPr id="206" name="Google Shape;206;p23"/>
          <p:cNvSpPr txBox="1"/>
          <p:nvPr/>
        </p:nvSpPr>
        <p:spPr>
          <a:xfrm>
            <a:off x="3468038" y="4594175"/>
            <a:ext cx="1968300" cy="51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ckwell"/>
                <a:ea typeface="Rockwell"/>
                <a:cs typeface="Rockwell"/>
                <a:sym typeface="Rockwell"/>
              </a:rPr>
              <a:t>After 2nd iteration</a:t>
            </a:r>
            <a:endParaRPr>
              <a:solidFill>
                <a:srgbClr val="FFFFFF"/>
              </a:solidFill>
              <a:latin typeface="Rockwell"/>
              <a:ea typeface="Rockwell"/>
              <a:cs typeface="Rockwell"/>
              <a:sym typeface="Rockwell"/>
            </a:endParaRPr>
          </a:p>
        </p:txBody>
      </p:sp>
      <p:sp>
        <p:nvSpPr>
          <p:cNvPr id="207" name="Google Shape;207;p23"/>
          <p:cNvSpPr txBox="1"/>
          <p:nvPr/>
        </p:nvSpPr>
        <p:spPr>
          <a:xfrm>
            <a:off x="6159313" y="4614275"/>
            <a:ext cx="1732800" cy="4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ckwell"/>
                <a:ea typeface="Rockwell"/>
                <a:cs typeface="Rockwell"/>
                <a:sym typeface="Rockwell"/>
              </a:rPr>
              <a:t>After 'n' iteration</a:t>
            </a:r>
            <a:endParaRPr>
              <a:solidFill>
                <a:srgbClr val="FFFFFF"/>
              </a:solidFill>
              <a:latin typeface="Rockwell"/>
              <a:ea typeface="Rockwell"/>
              <a:cs typeface="Rockwell"/>
              <a:sym typeface="Rockwe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24"/>
          <p:cNvPicPr preferRelativeResize="0"/>
          <p:nvPr/>
        </p:nvPicPr>
        <p:blipFill>
          <a:blip r:embed="rId3">
            <a:alphaModFix/>
          </a:blip>
          <a:stretch>
            <a:fillRect/>
          </a:stretch>
        </p:blipFill>
        <p:spPr>
          <a:xfrm>
            <a:off x="1079200" y="940325"/>
            <a:ext cx="7329225" cy="3262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5"/>
          <p:cNvSpPr txBox="1"/>
          <p:nvPr>
            <p:ph type="title"/>
          </p:nvPr>
        </p:nvSpPr>
        <p:spPr>
          <a:xfrm>
            <a:off x="347700" y="2114700"/>
            <a:ext cx="84486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Rockwell"/>
                <a:ea typeface="Rockwell"/>
                <a:cs typeface="Rockwell"/>
                <a:sym typeface="Rockwell"/>
              </a:rPr>
              <a:t>IMPLEMENTATION OF INVERSE BWT IN JULIA</a:t>
            </a:r>
            <a:endParaRPr sz="3000">
              <a:latin typeface="Rockwell"/>
              <a:ea typeface="Rockwell"/>
              <a:cs typeface="Rockwell"/>
              <a:sym typeface="Rockwe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26"/>
          <p:cNvPicPr preferRelativeResize="0"/>
          <p:nvPr/>
        </p:nvPicPr>
        <p:blipFill>
          <a:blip r:embed="rId3">
            <a:alphaModFix/>
          </a:blip>
          <a:stretch>
            <a:fillRect/>
          </a:stretch>
        </p:blipFill>
        <p:spPr>
          <a:xfrm>
            <a:off x="372450" y="284850"/>
            <a:ext cx="4961926" cy="1483200"/>
          </a:xfrm>
          <a:prstGeom prst="rect">
            <a:avLst/>
          </a:prstGeom>
          <a:noFill/>
          <a:ln>
            <a:noFill/>
          </a:ln>
        </p:spPr>
      </p:pic>
      <p:pic>
        <p:nvPicPr>
          <p:cNvPr id="223" name="Google Shape;223;p26"/>
          <p:cNvPicPr preferRelativeResize="0"/>
          <p:nvPr/>
        </p:nvPicPr>
        <p:blipFill>
          <a:blip r:embed="rId4">
            <a:alphaModFix/>
          </a:blip>
          <a:stretch>
            <a:fillRect/>
          </a:stretch>
        </p:blipFill>
        <p:spPr>
          <a:xfrm>
            <a:off x="2176425" y="1858550"/>
            <a:ext cx="4650500" cy="1599776"/>
          </a:xfrm>
          <a:prstGeom prst="rect">
            <a:avLst/>
          </a:prstGeom>
          <a:noFill/>
          <a:ln>
            <a:noFill/>
          </a:ln>
        </p:spPr>
      </p:pic>
      <p:pic>
        <p:nvPicPr>
          <p:cNvPr id="224" name="Google Shape;224;p26"/>
          <p:cNvPicPr preferRelativeResize="0"/>
          <p:nvPr/>
        </p:nvPicPr>
        <p:blipFill>
          <a:blip r:embed="rId5">
            <a:alphaModFix/>
          </a:blip>
          <a:stretch>
            <a:fillRect/>
          </a:stretch>
        </p:blipFill>
        <p:spPr>
          <a:xfrm>
            <a:off x="3935122" y="3548822"/>
            <a:ext cx="4787011" cy="1483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Rockwell"/>
                <a:ea typeface="Rockwell"/>
                <a:cs typeface="Rockwell"/>
                <a:sym typeface="Rockwell"/>
              </a:rPr>
              <a:t>EXPERIMENTING IN JULIA</a:t>
            </a:r>
            <a:endParaRPr sz="3000">
              <a:latin typeface="Rockwell"/>
              <a:ea typeface="Rockwell"/>
              <a:cs typeface="Rockwell"/>
              <a:sym typeface="Rockwell"/>
            </a:endParaRPr>
          </a:p>
        </p:txBody>
      </p:sp>
      <p:pic>
        <p:nvPicPr>
          <p:cNvPr id="230" name="Google Shape;230;p27"/>
          <p:cNvPicPr preferRelativeResize="0"/>
          <p:nvPr/>
        </p:nvPicPr>
        <p:blipFill>
          <a:blip r:embed="rId3">
            <a:alphaModFix/>
          </a:blip>
          <a:stretch>
            <a:fillRect/>
          </a:stretch>
        </p:blipFill>
        <p:spPr>
          <a:xfrm>
            <a:off x="1564589" y="1094126"/>
            <a:ext cx="6504725" cy="3846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28"/>
          <p:cNvPicPr preferRelativeResize="0"/>
          <p:nvPr/>
        </p:nvPicPr>
        <p:blipFill>
          <a:blip r:embed="rId3">
            <a:alphaModFix/>
          </a:blip>
          <a:stretch>
            <a:fillRect/>
          </a:stretch>
        </p:blipFill>
        <p:spPr>
          <a:xfrm>
            <a:off x="1174850" y="553375"/>
            <a:ext cx="7776575" cy="4036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29"/>
          <p:cNvPicPr preferRelativeResize="0"/>
          <p:nvPr/>
        </p:nvPicPr>
        <p:blipFill>
          <a:blip r:embed="rId3">
            <a:alphaModFix/>
          </a:blip>
          <a:stretch>
            <a:fillRect/>
          </a:stretch>
        </p:blipFill>
        <p:spPr>
          <a:xfrm>
            <a:off x="1115400" y="574325"/>
            <a:ext cx="7755903" cy="1929575"/>
          </a:xfrm>
          <a:prstGeom prst="rect">
            <a:avLst/>
          </a:prstGeom>
          <a:noFill/>
          <a:ln>
            <a:noFill/>
          </a:ln>
        </p:spPr>
      </p:pic>
      <p:pic>
        <p:nvPicPr>
          <p:cNvPr id="241" name="Google Shape;241;p29"/>
          <p:cNvPicPr preferRelativeResize="0"/>
          <p:nvPr/>
        </p:nvPicPr>
        <p:blipFill>
          <a:blip r:embed="rId4">
            <a:alphaModFix/>
          </a:blip>
          <a:stretch>
            <a:fillRect/>
          </a:stretch>
        </p:blipFill>
        <p:spPr>
          <a:xfrm>
            <a:off x="1095150" y="2571750"/>
            <a:ext cx="7796401" cy="1799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0"/>
          <p:cNvSpPr txBox="1"/>
          <p:nvPr>
            <p:ph type="title"/>
          </p:nvPr>
        </p:nvSpPr>
        <p:spPr>
          <a:xfrm>
            <a:off x="283350" y="2114700"/>
            <a:ext cx="85773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Rockwell"/>
                <a:ea typeface="Rockwell"/>
                <a:cs typeface="Rockwell"/>
                <a:sym typeface="Rockwell"/>
              </a:rPr>
              <a:t>APPLICATIONS OF BURROWS-WHEELER TRANSFORM</a:t>
            </a:r>
            <a:endParaRPr sz="3000">
              <a:latin typeface="Rockwell"/>
              <a:ea typeface="Rockwell"/>
              <a:cs typeface="Rockwell"/>
              <a:sym typeface="Rockwe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Rockwell"/>
                <a:ea typeface="Rockwell"/>
                <a:cs typeface="Rockwell"/>
                <a:sym typeface="Rockwell"/>
              </a:rPr>
              <a:t>K-MER FINDING​</a:t>
            </a:r>
            <a:endParaRPr sz="3000">
              <a:latin typeface="Rockwell"/>
              <a:ea typeface="Rockwell"/>
              <a:cs typeface="Rockwell"/>
              <a:sym typeface="Rockwell"/>
            </a:endParaRPr>
          </a:p>
        </p:txBody>
      </p:sp>
      <p:sp>
        <p:nvSpPr>
          <p:cNvPr id="252" name="Google Shape;252;p31"/>
          <p:cNvSpPr txBox="1"/>
          <p:nvPr>
            <p:ph idx="1" type="body"/>
          </p:nvPr>
        </p:nvSpPr>
        <p:spPr>
          <a:xfrm>
            <a:off x="1044775" y="1366250"/>
            <a:ext cx="7614900" cy="328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Rockwell"/>
                <a:ea typeface="Rockwell"/>
                <a:cs typeface="Rockwell"/>
                <a:sym typeface="Rockwell"/>
              </a:rPr>
              <a:t>K-mer refers to a string of length ‘k’ generally in DNA  sequences. Here we are trying to optimise time by using BWT to find K-mers. There are many methods to find K-mers in the genome like Brute Force, Suffix Array, Suffix Tree, But this BWT is employed for reducing time and complexity.​</a:t>
            </a:r>
            <a:endParaRPr sz="1500">
              <a:latin typeface="Rockwell"/>
              <a:ea typeface="Rockwell"/>
              <a:cs typeface="Rockwell"/>
              <a:sym typeface="Rockwell"/>
            </a:endParaRPr>
          </a:p>
          <a:p>
            <a:pPr indent="0" lvl="0" marL="0" rtl="0" algn="l">
              <a:lnSpc>
                <a:spcPct val="121875"/>
              </a:lnSpc>
              <a:spcBef>
                <a:spcPts val="0"/>
              </a:spcBef>
              <a:spcAft>
                <a:spcPts val="0"/>
              </a:spcAft>
              <a:buNone/>
            </a:pPr>
            <a:r>
              <a:rPr lang="en" sz="1500">
                <a:latin typeface="Rockwell"/>
                <a:ea typeface="Rockwell"/>
                <a:cs typeface="Rockwell"/>
                <a:sym typeface="Rockwell"/>
              </a:rPr>
              <a:t>​</a:t>
            </a:r>
            <a:endParaRPr sz="1500">
              <a:latin typeface="Rockwell"/>
              <a:ea typeface="Rockwell"/>
              <a:cs typeface="Rockwell"/>
              <a:sym typeface="Rockwell"/>
            </a:endParaRPr>
          </a:p>
          <a:p>
            <a:pPr indent="0" lvl="0" marL="0" rtl="0" algn="l">
              <a:spcBef>
                <a:spcPts val="0"/>
              </a:spcBef>
              <a:spcAft>
                <a:spcPts val="0"/>
              </a:spcAft>
              <a:buNone/>
            </a:pPr>
            <a:r>
              <a:rPr lang="en" sz="1500">
                <a:latin typeface="Rockwell"/>
                <a:ea typeface="Rockwell"/>
                <a:cs typeface="Rockwell"/>
                <a:sym typeface="Rockwell"/>
              </a:rPr>
              <a:t>                                              To know about BWT EXACT MATCH firstly we should be aware of FM-index, Offset array, Predecessor Suffix. Let’s look at these in detail. ​</a:t>
            </a:r>
            <a:endParaRPr sz="1500">
              <a:latin typeface="Rockwell"/>
              <a:ea typeface="Rockwell"/>
              <a:cs typeface="Rockwell"/>
              <a:sym typeface="Rockwell"/>
            </a:endParaRPr>
          </a:p>
          <a:p>
            <a:pPr indent="0" lvl="0" marL="0" rtl="0" algn="l">
              <a:spcBef>
                <a:spcPts val="0"/>
              </a:spcBef>
              <a:spcAft>
                <a:spcPts val="1600"/>
              </a:spcAft>
              <a:buNone/>
            </a:pPr>
            <a:r>
              <a:t/>
            </a:r>
            <a:endParaRPr sz="1800">
              <a:latin typeface="Rockwell"/>
              <a:ea typeface="Rockwell"/>
              <a:cs typeface="Rockwell"/>
              <a:sym typeface="Rockwe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nvSpPr>
        <p:spPr>
          <a:xfrm>
            <a:off x="3040050" y="221000"/>
            <a:ext cx="3063900" cy="75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ckwell"/>
                <a:ea typeface="Rockwell"/>
                <a:cs typeface="Rockwell"/>
                <a:sym typeface="Rockwell"/>
              </a:rPr>
              <a:t>WORK SPLIT-UP</a:t>
            </a:r>
            <a:endParaRPr sz="3000">
              <a:solidFill>
                <a:srgbClr val="FFFFFF"/>
              </a:solidFill>
              <a:latin typeface="Rockwell"/>
              <a:ea typeface="Rockwell"/>
              <a:cs typeface="Rockwell"/>
              <a:sym typeface="Rockwell"/>
            </a:endParaRPr>
          </a:p>
        </p:txBody>
      </p:sp>
      <p:graphicFrame>
        <p:nvGraphicFramePr>
          <p:cNvPr id="141" name="Google Shape;141;p14"/>
          <p:cNvGraphicFramePr/>
          <p:nvPr/>
        </p:nvGraphicFramePr>
        <p:xfrm>
          <a:off x="976175" y="1222350"/>
          <a:ext cx="3000000" cy="3000000"/>
        </p:xfrm>
        <a:graphic>
          <a:graphicData uri="http://schemas.openxmlformats.org/drawingml/2006/table">
            <a:tbl>
              <a:tblPr>
                <a:noFill/>
                <a:tableStyleId>{101797CF-AA30-4CCB-A612-E3012119653F}</a:tableStyleId>
              </a:tblPr>
              <a:tblGrid>
                <a:gridCol w="3850675"/>
                <a:gridCol w="4259550"/>
              </a:tblGrid>
              <a:tr h="697225">
                <a:tc>
                  <a:txBody>
                    <a:bodyPr/>
                    <a:lstStyle/>
                    <a:p>
                      <a:pPr indent="0" lvl="0" marL="0" rtl="0" algn="l">
                        <a:spcBef>
                          <a:spcPts val="0"/>
                        </a:spcBef>
                        <a:spcAft>
                          <a:spcPts val="0"/>
                        </a:spcAft>
                        <a:buNone/>
                      </a:pPr>
                      <a:r>
                        <a:rPr lang="en">
                          <a:solidFill>
                            <a:srgbClr val="FFFFFF"/>
                          </a:solidFill>
                          <a:latin typeface="Rockwell"/>
                          <a:ea typeface="Rockwell"/>
                          <a:cs typeface="Rockwell"/>
                          <a:sym typeface="Rockwell"/>
                        </a:rPr>
                        <a:t>M. Gnanadeep  (CB.EN.U4AIE19041)​</a:t>
                      </a:r>
                      <a:endParaRPr>
                        <a:solidFill>
                          <a:srgbClr val="FFFFFF"/>
                        </a:solidFill>
                        <a:latin typeface="Rockwell"/>
                        <a:ea typeface="Rockwell"/>
                        <a:cs typeface="Rockwell"/>
                        <a:sym typeface="Rockwell"/>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Rockwell"/>
                          <a:ea typeface="Rockwell"/>
                          <a:cs typeface="Rockwell"/>
                          <a:sym typeface="Rockwell"/>
                        </a:rPr>
                        <a:t>Theory - Research on Implementation of BWT (using Python)</a:t>
                      </a:r>
                      <a:endParaRPr>
                        <a:solidFill>
                          <a:srgbClr val="FFFFFF"/>
                        </a:solidFill>
                        <a:latin typeface="Rockwell"/>
                        <a:ea typeface="Rockwell"/>
                        <a:cs typeface="Rockwell"/>
                        <a:sym typeface="Rockwell"/>
                      </a:endParaRPr>
                    </a:p>
                  </a:txBody>
                  <a:tcPr marT="91425" marB="91425" marR="91425" marL="91425"/>
                </a:tc>
              </a:tr>
              <a:tr h="1057275">
                <a:tc>
                  <a:txBody>
                    <a:bodyPr/>
                    <a:lstStyle/>
                    <a:p>
                      <a:pPr indent="0" lvl="0" marL="0" rtl="0" algn="l">
                        <a:spcBef>
                          <a:spcPts val="0"/>
                        </a:spcBef>
                        <a:spcAft>
                          <a:spcPts val="0"/>
                        </a:spcAft>
                        <a:buNone/>
                      </a:pPr>
                      <a:r>
                        <a:rPr lang="en">
                          <a:solidFill>
                            <a:srgbClr val="FFFFFF"/>
                          </a:solidFill>
                          <a:latin typeface="Rockwell"/>
                          <a:ea typeface="Rockwell"/>
                          <a:cs typeface="Rockwell"/>
                          <a:sym typeface="Rockwell"/>
                        </a:rPr>
                        <a:t>Prashanth VR      (CB.EN.U4AIE19047)​</a:t>
                      </a:r>
                      <a:endParaRPr>
                        <a:solidFill>
                          <a:srgbClr val="FFFFFF"/>
                        </a:solidFill>
                        <a:latin typeface="Rockwell"/>
                        <a:ea typeface="Rockwell"/>
                        <a:cs typeface="Rockwell"/>
                        <a:sym typeface="Rockwell"/>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Rockwell"/>
                          <a:ea typeface="Rockwell"/>
                          <a:cs typeface="Rockwell"/>
                          <a:sym typeface="Rockwell"/>
                        </a:rPr>
                        <a:t>Theory &amp; Implementation of </a:t>
                      </a:r>
                      <a:r>
                        <a:rPr lang="en">
                          <a:solidFill>
                            <a:srgbClr val="FFFFFF"/>
                          </a:solidFill>
                          <a:latin typeface="Rockwell"/>
                          <a:ea typeface="Rockwell"/>
                          <a:cs typeface="Rockwell"/>
                          <a:sym typeface="Rockwell"/>
                        </a:rPr>
                        <a:t>BWT using Suffix Array, </a:t>
                      </a:r>
                      <a:r>
                        <a:rPr lang="en">
                          <a:solidFill>
                            <a:schemeClr val="lt1"/>
                          </a:solidFill>
                          <a:latin typeface="Rockwell"/>
                          <a:ea typeface="Rockwell"/>
                          <a:cs typeface="Rockwell"/>
                          <a:sym typeface="Rockwell"/>
                        </a:rPr>
                        <a:t>Compression and Decompression methods (using Julia)</a:t>
                      </a:r>
                      <a:endParaRPr>
                        <a:solidFill>
                          <a:srgbClr val="FFFFFF"/>
                        </a:solidFill>
                        <a:latin typeface="Rockwell"/>
                        <a:ea typeface="Rockwell"/>
                        <a:cs typeface="Rockwell"/>
                        <a:sym typeface="Rockwell"/>
                      </a:endParaRPr>
                    </a:p>
                  </a:txBody>
                  <a:tcPr marT="91425" marB="91425" marR="91425" marL="91425"/>
                </a:tc>
              </a:tr>
              <a:tr h="1057275">
                <a:tc>
                  <a:txBody>
                    <a:bodyPr/>
                    <a:lstStyle/>
                    <a:p>
                      <a:pPr indent="0" lvl="0" marL="0" rtl="0" algn="l">
                        <a:spcBef>
                          <a:spcPts val="0"/>
                        </a:spcBef>
                        <a:spcAft>
                          <a:spcPts val="0"/>
                        </a:spcAft>
                        <a:buNone/>
                      </a:pPr>
                      <a:r>
                        <a:rPr lang="en">
                          <a:solidFill>
                            <a:srgbClr val="FFFFFF"/>
                          </a:solidFill>
                          <a:latin typeface="Rockwell"/>
                          <a:ea typeface="Rockwell"/>
                          <a:cs typeface="Rockwell"/>
                          <a:sym typeface="Rockwell"/>
                        </a:rPr>
                        <a:t>K. Vinayak         (CB.EN.U4AIE19032)​</a:t>
                      </a:r>
                      <a:endParaRPr>
                        <a:solidFill>
                          <a:srgbClr val="FFFFFF"/>
                        </a:solidFill>
                        <a:latin typeface="Rockwell"/>
                        <a:ea typeface="Rockwell"/>
                        <a:cs typeface="Rockwell"/>
                        <a:sym typeface="Rockwell"/>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Rockwell"/>
                          <a:ea typeface="Rockwell"/>
                          <a:cs typeface="Rockwell"/>
                          <a:sym typeface="Rockwell"/>
                        </a:rPr>
                        <a:t>Theory -  Inverse BWT </a:t>
                      </a:r>
                      <a:r>
                        <a:rPr lang="en">
                          <a:solidFill>
                            <a:schemeClr val="lt1"/>
                          </a:solidFill>
                          <a:latin typeface="Rockwell"/>
                          <a:ea typeface="Rockwell"/>
                          <a:cs typeface="Rockwell"/>
                          <a:sym typeface="Rockwell"/>
                        </a:rPr>
                        <a:t>And Applications </a:t>
                      </a:r>
                      <a:r>
                        <a:rPr lang="en">
                          <a:solidFill>
                            <a:srgbClr val="FFFFFF"/>
                          </a:solidFill>
                          <a:latin typeface="Rockwell"/>
                          <a:ea typeface="Rockwell"/>
                          <a:cs typeface="Rockwell"/>
                          <a:sym typeface="Rockwell"/>
                        </a:rPr>
                        <a:t>(using Java)</a:t>
                      </a:r>
                      <a:endParaRPr>
                        <a:solidFill>
                          <a:srgbClr val="FFFFFF"/>
                        </a:solidFill>
                        <a:latin typeface="Rockwell"/>
                        <a:ea typeface="Rockwell"/>
                        <a:cs typeface="Rockwell"/>
                        <a:sym typeface="Rockwell"/>
                      </a:endParaRPr>
                    </a:p>
                  </a:txBody>
                  <a:tcPr marT="91425" marB="91425" marR="91425" marL="91425"/>
                </a:tc>
              </a:tr>
              <a:tr h="931500">
                <a:tc>
                  <a:txBody>
                    <a:bodyPr/>
                    <a:lstStyle/>
                    <a:p>
                      <a:pPr indent="0" lvl="0" marL="0" rtl="0" algn="l">
                        <a:spcBef>
                          <a:spcPts val="0"/>
                        </a:spcBef>
                        <a:spcAft>
                          <a:spcPts val="0"/>
                        </a:spcAft>
                        <a:buNone/>
                      </a:pPr>
                      <a:r>
                        <a:rPr lang="en">
                          <a:solidFill>
                            <a:srgbClr val="FFFFFF"/>
                          </a:solidFill>
                          <a:latin typeface="Rockwell"/>
                          <a:ea typeface="Rockwell"/>
                          <a:cs typeface="Rockwell"/>
                          <a:sym typeface="Rockwell"/>
                        </a:rPr>
                        <a:t>V. Bindu Sri          (CB.EN.U4AIE19069)​</a:t>
                      </a:r>
                      <a:endParaRPr>
                        <a:solidFill>
                          <a:srgbClr val="FFFFFF"/>
                        </a:solidFill>
                        <a:latin typeface="Rockwell"/>
                        <a:ea typeface="Rockwell"/>
                        <a:cs typeface="Rockwell"/>
                        <a:sym typeface="Rockwell"/>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Rockwell"/>
                          <a:ea typeface="Rockwell"/>
                          <a:cs typeface="Rockwell"/>
                          <a:sym typeface="Rockwell"/>
                        </a:rPr>
                        <a:t>Theory - Research on Pattern Match and Challenges (using </a:t>
                      </a:r>
                      <a:r>
                        <a:rPr lang="en">
                          <a:solidFill>
                            <a:schemeClr val="lt1"/>
                          </a:solidFill>
                          <a:latin typeface="Rockwell"/>
                          <a:ea typeface="Rockwell"/>
                          <a:cs typeface="Rockwell"/>
                          <a:sym typeface="Rockwell"/>
                        </a:rPr>
                        <a:t>Javascript &amp; R</a:t>
                      </a:r>
                      <a:r>
                        <a:rPr lang="en">
                          <a:solidFill>
                            <a:srgbClr val="FFFFFF"/>
                          </a:solidFill>
                          <a:latin typeface="Rockwell"/>
                          <a:ea typeface="Rockwell"/>
                          <a:cs typeface="Rockwell"/>
                          <a:sym typeface="Rockwell"/>
                        </a:rPr>
                        <a:t>)</a:t>
                      </a:r>
                      <a:endParaRPr>
                        <a:solidFill>
                          <a:srgbClr val="FFFFFF"/>
                        </a:solidFill>
                        <a:latin typeface="Rockwell"/>
                        <a:ea typeface="Rockwell"/>
                        <a:cs typeface="Rockwell"/>
                        <a:sym typeface="Rockwell"/>
                      </a:endParaRPr>
                    </a:p>
                  </a:txBody>
                  <a:tcPr marT="91425" marB="91425" marR="91425" marL="91425"/>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2"/>
          <p:cNvSpPr txBox="1"/>
          <p:nvPr>
            <p:ph idx="1" type="body"/>
          </p:nvPr>
        </p:nvSpPr>
        <p:spPr>
          <a:xfrm>
            <a:off x="1106275" y="1085825"/>
            <a:ext cx="7038900" cy="36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1500"/>
              <a:t> </a:t>
            </a:r>
            <a:r>
              <a:rPr lang="en" sz="1500">
                <a:latin typeface="Rockwell"/>
                <a:ea typeface="Rockwell"/>
                <a:cs typeface="Rockwell"/>
                <a:sym typeface="Rockwell"/>
              </a:rPr>
              <a:t> FM index stands for Full-text index in Minute space and was created by Paolo Ferragina and Giovanni Manzini to minimise time complexity in generating substrings. It is basically a compressed full-text substring index known to compress the input text and creates substring queries in no time. </a:t>
            </a:r>
            <a:endParaRPr sz="1500">
              <a:latin typeface="Rockwell"/>
              <a:ea typeface="Rockwell"/>
              <a:cs typeface="Rockwell"/>
              <a:sym typeface="Rockwell"/>
            </a:endParaRPr>
          </a:p>
          <a:p>
            <a:pPr indent="0" lvl="0" marL="0" rtl="0" algn="l">
              <a:lnSpc>
                <a:spcPct val="200000"/>
              </a:lnSpc>
              <a:spcBef>
                <a:spcPts val="1600"/>
              </a:spcBef>
              <a:spcAft>
                <a:spcPts val="0"/>
              </a:spcAft>
              <a:buNone/>
            </a:pPr>
            <a:r>
              <a:rPr lang="en" sz="1500">
                <a:solidFill>
                  <a:srgbClr val="FFFFFF"/>
                </a:solidFill>
                <a:latin typeface="Rockwell"/>
                <a:ea typeface="Rockwell"/>
                <a:cs typeface="Rockwell"/>
                <a:sym typeface="Rockwell"/>
              </a:rPr>
              <a:t>In general FM-index denotes the number of times a symbol occured before the given position.</a:t>
            </a:r>
            <a:endParaRPr sz="1500">
              <a:solidFill>
                <a:srgbClr val="FFFFFF"/>
              </a:solidFill>
              <a:latin typeface="Rockwell"/>
              <a:ea typeface="Rockwell"/>
              <a:cs typeface="Rockwell"/>
              <a:sym typeface="Rockwell"/>
            </a:endParaRPr>
          </a:p>
          <a:p>
            <a:pPr indent="-228600" lvl="0" marL="914400" rtl="0" algn="l">
              <a:lnSpc>
                <a:spcPct val="200000"/>
              </a:lnSpc>
              <a:spcBef>
                <a:spcPts val="1200"/>
              </a:spcBef>
              <a:spcAft>
                <a:spcPts val="0"/>
              </a:spcAft>
              <a:buNone/>
            </a:pPr>
            <a:r>
              <a:rPr lang="en" sz="1500">
                <a:solidFill>
                  <a:srgbClr val="FFFFFF"/>
                </a:solidFill>
                <a:latin typeface="Rockwell"/>
                <a:ea typeface="Rockwell"/>
                <a:cs typeface="Rockwell"/>
                <a:sym typeface="Rockwell"/>
              </a:rPr>
              <a:t>●  	N denotes the text length</a:t>
            </a:r>
            <a:endParaRPr sz="1500">
              <a:solidFill>
                <a:srgbClr val="FFFFFF"/>
              </a:solidFill>
              <a:latin typeface="Rockwell"/>
              <a:ea typeface="Rockwell"/>
              <a:cs typeface="Rockwell"/>
              <a:sym typeface="Rockwell"/>
            </a:endParaRPr>
          </a:p>
          <a:p>
            <a:pPr indent="-228600" lvl="0" marL="914400" rtl="0" algn="l">
              <a:lnSpc>
                <a:spcPct val="200000"/>
              </a:lnSpc>
              <a:spcBef>
                <a:spcPts val="1200"/>
              </a:spcBef>
              <a:spcAft>
                <a:spcPts val="0"/>
              </a:spcAft>
              <a:buNone/>
            </a:pPr>
            <a:r>
              <a:rPr lang="en" sz="1500">
                <a:solidFill>
                  <a:srgbClr val="FFFFFF"/>
                </a:solidFill>
                <a:latin typeface="Rockwell"/>
                <a:ea typeface="Rockwell"/>
                <a:cs typeface="Rockwell"/>
                <a:sym typeface="Rockwell"/>
              </a:rPr>
              <a:t>●  	 F[i][c] stores the number of times symbol ‘c’ occurs before index i </a:t>
            </a:r>
            <a:endParaRPr sz="1500">
              <a:solidFill>
                <a:srgbClr val="FFFFFF"/>
              </a:solidFill>
              <a:latin typeface="Rockwell"/>
              <a:ea typeface="Rockwell"/>
              <a:cs typeface="Rockwell"/>
              <a:sym typeface="Rockwell"/>
            </a:endParaRPr>
          </a:p>
          <a:p>
            <a:pPr indent="0" lvl="0" marL="0" rtl="0" algn="l">
              <a:spcBef>
                <a:spcPts val="1200"/>
              </a:spcBef>
              <a:spcAft>
                <a:spcPts val="1600"/>
              </a:spcAft>
              <a:buNone/>
            </a:pPr>
            <a:r>
              <a:t/>
            </a:r>
            <a:endParaRPr/>
          </a:p>
        </p:txBody>
      </p:sp>
      <p:sp>
        <p:nvSpPr>
          <p:cNvPr id="258" name="Google Shape;258;p32"/>
          <p:cNvSpPr txBox="1"/>
          <p:nvPr>
            <p:ph type="title"/>
          </p:nvPr>
        </p:nvSpPr>
        <p:spPr>
          <a:xfrm>
            <a:off x="1232525" y="282225"/>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Rockwell"/>
                <a:ea typeface="Rockwell"/>
                <a:cs typeface="Rockwell"/>
                <a:sym typeface="Rockwell"/>
              </a:rPr>
              <a:t>FM INDEX</a:t>
            </a:r>
            <a:r>
              <a:rPr lang="en" sz="3000">
                <a:latin typeface="Rockwell"/>
                <a:ea typeface="Rockwell"/>
                <a:cs typeface="Rockwell"/>
                <a:sym typeface="Rockwell"/>
              </a:rPr>
              <a:t>​</a:t>
            </a:r>
            <a:endParaRPr sz="3000">
              <a:latin typeface="Rockwell"/>
              <a:ea typeface="Rockwell"/>
              <a:cs typeface="Rockwell"/>
              <a:sym typeface="Rockwe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3"/>
          <p:cNvSpPr txBox="1"/>
          <p:nvPr>
            <p:ph idx="1" type="body"/>
          </p:nvPr>
        </p:nvSpPr>
        <p:spPr>
          <a:xfrm>
            <a:off x="1235575" y="659325"/>
            <a:ext cx="7038900" cy="2911200"/>
          </a:xfrm>
          <a:prstGeom prst="rect">
            <a:avLst/>
          </a:prstGeom>
        </p:spPr>
        <p:txBody>
          <a:bodyPr anchorCtr="0" anchor="t" bIns="91425" lIns="91425" spcFirstLastPara="1" rIns="91425" wrap="square" tIns="91425">
            <a:noAutofit/>
          </a:bodyPr>
          <a:lstStyle/>
          <a:p>
            <a:pPr indent="0" lvl="0" marL="457200" rtl="0" algn="l">
              <a:lnSpc>
                <a:spcPct val="200000"/>
              </a:lnSpc>
              <a:spcBef>
                <a:spcPts val="1200"/>
              </a:spcBef>
              <a:spcAft>
                <a:spcPts val="0"/>
              </a:spcAft>
              <a:buNone/>
            </a:pPr>
            <a:r>
              <a:rPr lang="en" sz="1550">
                <a:solidFill>
                  <a:srgbClr val="FFFFFF"/>
                </a:solidFill>
                <a:latin typeface="Rockwell"/>
                <a:ea typeface="Rockwell"/>
                <a:cs typeface="Rockwell"/>
                <a:sym typeface="Rockwell"/>
              </a:rPr>
              <a:t>The FM-index of string ‘ $BANANA’ is as follows</a:t>
            </a:r>
            <a:endParaRPr sz="1550">
              <a:solidFill>
                <a:srgbClr val="FFFFFF"/>
              </a:solidFill>
              <a:latin typeface="Rockwell"/>
              <a:ea typeface="Rockwell"/>
              <a:cs typeface="Rockwell"/>
              <a:sym typeface="Rockwell"/>
            </a:endParaRPr>
          </a:p>
          <a:p>
            <a:pPr indent="0" lvl="0" marL="0" rtl="0" algn="l">
              <a:spcBef>
                <a:spcPts val="1200"/>
              </a:spcBef>
              <a:spcAft>
                <a:spcPts val="1600"/>
              </a:spcAft>
              <a:buNone/>
            </a:pPr>
            <a:r>
              <a:t/>
            </a:r>
            <a:endParaRPr>
              <a:solidFill>
                <a:srgbClr val="FFFFFF"/>
              </a:solidFill>
            </a:endParaRPr>
          </a:p>
        </p:txBody>
      </p:sp>
      <p:pic>
        <p:nvPicPr>
          <p:cNvPr id="264" name="Google Shape;264;p33"/>
          <p:cNvPicPr preferRelativeResize="0"/>
          <p:nvPr/>
        </p:nvPicPr>
        <p:blipFill>
          <a:blip r:embed="rId3">
            <a:alphaModFix/>
          </a:blip>
          <a:stretch>
            <a:fillRect/>
          </a:stretch>
        </p:blipFill>
        <p:spPr>
          <a:xfrm>
            <a:off x="1496975" y="1455802"/>
            <a:ext cx="7038899" cy="332768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4"/>
          <p:cNvSpPr txBox="1"/>
          <p:nvPr>
            <p:ph type="title"/>
          </p:nvPr>
        </p:nvSpPr>
        <p:spPr>
          <a:xfrm>
            <a:off x="975600" y="343525"/>
            <a:ext cx="79797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ockwell"/>
                <a:ea typeface="Rockwell"/>
                <a:cs typeface="Rockwell"/>
                <a:sym typeface="Rockwell"/>
              </a:rPr>
              <a:t>IMPLEMENTATION OF  FM-INDEX IN JULIA</a:t>
            </a:r>
            <a:endParaRPr sz="3000">
              <a:latin typeface="Rockwell"/>
              <a:ea typeface="Rockwell"/>
              <a:cs typeface="Rockwell"/>
              <a:sym typeface="Rockwell"/>
            </a:endParaRPr>
          </a:p>
        </p:txBody>
      </p:sp>
      <p:pic>
        <p:nvPicPr>
          <p:cNvPr id="270" name="Google Shape;270;p34"/>
          <p:cNvPicPr preferRelativeResize="0"/>
          <p:nvPr/>
        </p:nvPicPr>
        <p:blipFill>
          <a:blip r:embed="rId3">
            <a:alphaModFix/>
          </a:blip>
          <a:stretch>
            <a:fillRect/>
          </a:stretch>
        </p:blipFill>
        <p:spPr>
          <a:xfrm>
            <a:off x="2596524" y="1257625"/>
            <a:ext cx="3950950" cy="32391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lnSpc>
                <a:spcPct val="200000"/>
              </a:lnSpc>
              <a:spcBef>
                <a:spcPts val="1200"/>
              </a:spcBef>
              <a:spcAft>
                <a:spcPts val="0"/>
              </a:spcAft>
              <a:buNone/>
            </a:pPr>
            <a:r>
              <a:rPr lang="en" sz="3000">
                <a:solidFill>
                  <a:srgbClr val="FFFFFF"/>
                </a:solidFill>
                <a:latin typeface="Rockwell"/>
                <a:ea typeface="Rockwell"/>
                <a:cs typeface="Rockwell"/>
                <a:sym typeface="Rockwell"/>
              </a:rPr>
              <a:t>OFFSET ARRAY</a:t>
            </a:r>
            <a:endParaRPr sz="3000">
              <a:solidFill>
                <a:srgbClr val="FFFFFF"/>
              </a:solidFill>
              <a:latin typeface="Rockwell"/>
              <a:ea typeface="Rockwell"/>
              <a:cs typeface="Rockwell"/>
              <a:sym typeface="Rockwell"/>
            </a:endParaRPr>
          </a:p>
          <a:p>
            <a:pPr indent="0" lvl="0" marL="0" rtl="0" algn="l">
              <a:spcBef>
                <a:spcPts val="1200"/>
              </a:spcBef>
              <a:spcAft>
                <a:spcPts val="0"/>
              </a:spcAft>
              <a:buNone/>
            </a:pPr>
            <a:r>
              <a:t/>
            </a:r>
            <a:endParaRPr/>
          </a:p>
        </p:txBody>
      </p:sp>
      <p:sp>
        <p:nvSpPr>
          <p:cNvPr id="276" name="Google Shape;276;p35"/>
          <p:cNvSpPr txBox="1"/>
          <p:nvPr>
            <p:ph idx="1" type="body"/>
          </p:nvPr>
        </p:nvSpPr>
        <p:spPr>
          <a:xfrm>
            <a:off x="1297500" y="1195725"/>
            <a:ext cx="7038900" cy="3513900"/>
          </a:xfrm>
          <a:prstGeom prst="rect">
            <a:avLst/>
          </a:prstGeom>
        </p:spPr>
        <p:txBody>
          <a:bodyPr anchorCtr="0" anchor="t" bIns="91425" lIns="91425" spcFirstLastPara="1" rIns="91425" wrap="square" tIns="91425">
            <a:noAutofit/>
          </a:bodyPr>
          <a:lstStyle/>
          <a:p>
            <a:pPr indent="0" lvl="0" marL="0" rtl="0" algn="just">
              <a:lnSpc>
                <a:spcPct val="200000"/>
              </a:lnSpc>
              <a:spcBef>
                <a:spcPts val="1200"/>
              </a:spcBef>
              <a:spcAft>
                <a:spcPts val="0"/>
              </a:spcAft>
              <a:buNone/>
            </a:pPr>
            <a:r>
              <a:rPr lang="en" sz="1500">
                <a:solidFill>
                  <a:srgbClr val="FFFFFF"/>
                </a:solidFill>
                <a:latin typeface="Rockwell"/>
                <a:ea typeface="Rockwell"/>
                <a:cs typeface="Rockwell"/>
                <a:sym typeface="Rockwell"/>
              </a:rPr>
              <a:t>Offset generally means the number of previous elements to cross to reach the current element. It is the same here to compute the number of previous elements.</a:t>
            </a:r>
            <a:endParaRPr sz="1500">
              <a:solidFill>
                <a:srgbClr val="FFFFFF"/>
              </a:solidFill>
              <a:latin typeface="Rockwell"/>
              <a:ea typeface="Rockwell"/>
              <a:cs typeface="Rockwell"/>
              <a:sym typeface="Rockwell"/>
            </a:endParaRPr>
          </a:p>
          <a:p>
            <a:pPr indent="0" lvl="0" marL="0" rtl="0" algn="l">
              <a:lnSpc>
                <a:spcPct val="200000"/>
              </a:lnSpc>
              <a:spcBef>
                <a:spcPts val="1200"/>
              </a:spcBef>
              <a:spcAft>
                <a:spcPts val="0"/>
              </a:spcAft>
              <a:buNone/>
            </a:pPr>
            <a:r>
              <a:rPr lang="en" sz="1500">
                <a:solidFill>
                  <a:srgbClr val="FFFFFF"/>
                </a:solidFill>
                <a:latin typeface="Rockwell"/>
                <a:ea typeface="Rockwell"/>
                <a:cs typeface="Rockwell"/>
                <a:sym typeface="Rockwell"/>
              </a:rPr>
              <a:t>Offset array is indicated with the letter O. O[c] stores the index of the first suffix starting with symbol c.  It can be computed in two ways using the FM-index matrix that we created before or directly from the BWT string. We’ll discuss these two methods in detail.</a:t>
            </a:r>
            <a:endParaRPr sz="1500">
              <a:solidFill>
                <a:srgbClr val="FFFFFF"/>
              </a:solidFill>
              <a:latin typeface="Rockwell"/>
              <a:ea typeface="Rockwell"/>
              <a:cs typeface="Rockwell"/>
              <a:sym typeface="Rockwell"/>
            </a:endParaRPr>
          </a:p>
          <a:p>
            <a:pPr indent="0" lvl="0" marL="0" rtl="0" algn="l">
              <a:spcBef>
                <a:spcPts val="1200"/>
              </a:spcBef>
              <a:spcAft>
                <a:spcPts val="1600"/>
              </a:spcAft>
              <a:buNone/>
            </a:pPr>
            <a:r>
              <a:t/>
            </a:r>
            <a:endParaRPr>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6"/>
          <p:cNvSpPr txBox="1"/>
          <p:nvPr>
            <p:ph idx="1" type="body"/>
          </p:nvPr>
        </p:nvSpPr>
        <p:spPr>
          <a:xfrm>
            <a:off x="1133650" y="1299950"/>
            <a:ext cx="7038900" cy="2911200"/>
          </a:xfrm>
          <a:prstGeom prst="rect">
            <a:avLst/>
          </a:prstGeom>
        </p:spPr>
        <p:txBody>
          <a:bodyPr anchorCtr="0" anchor="t" bIns="91425" lIns="91425" spcFirstLastPara="1" rIns="91425" wrap="square" tIns="91425">
            <a:noAutofit/>
          </a:bodyPr>
          <a:lstStyle/>
          <a:p>
            <a:pPr indent="-228600" lvl="0" marL="457200" rtl="0" algn="l">
              <a:lnSpc>
                <a:spcPct val="150000"/>
              </a:lnSpc>
              <a:spcBef>
                <a:spcPts val="1200"/>
              </a:spcBef>
              <a:spcAft>
                <a:spcPts val="0"/>
              </a:spcAft>
              <a:buNone/>
            </a:pPr>
            <a:r>
              <a:rPr lang="en" sz="1350">
                <a:solidFill>
                  <a:srgbClr val="FFFFFF"/>
                </a:solidFill>
                <a:latin typeface="Times New Roman"/>
                <a:ea typeface="Times New Roman"/>
                <a:cs typeface="Times New Roman"/>
                <a:sym typeface="Times New Roman"/>
              </a:rPr>
              <a:t>●</a:t>
            </a:r>
            <a:r>
              <a:rPr lang="en" sz="700">
                <a:solidFill>
                  <a:srgbClr val="FFFFFF"/>
                </a:solidFill>
                <a:latin typeface="Times New Roman"/>
                <a:ea typeface="Times New Roman"/>
                <a:cs typeface="Times New Roman"/>
                <a:sym typeface="Times New Roman"/>
              </a:rPr>
              <a:t>  	</a:t>
            </a:r>
            <a:r>
              <a:rPr lang="en" sz="1500">
                <a:solidFill>
                  <a:srgbClr val="FFFFFF"/>
                </a:solidFill>
                <a:latin typeface="Rockwell"/>
                <a:ea typeface="Rockwell"/>
                <a:cs typeface="Rockwell"/>
                <a:sym typeface="Rockwell"/>
              </a:rPr>
              <a:t>Offset Array using FM-index</a:t>
            </a:r>
            <a:endParaRPr sz="1500">
              <a:solidFill>
                <a:srgbClr val="FFFFFF"/>
              </a:solidFill>
              <a:latin typeface="Rockwell"/>
              <a:ea typeface="Rockwell"/>
              <a:cs typeface="Rockwell"/>
              <a:sym typeface="Rockwell"/>
            </a:endParaRPr>
          </a:p>
          <a:p>
            <a:pPr indent="-228600" lvl="0" marL="457200" rtl="0" algn="l">
              <a:lnSpc>
                <a:spcPct val="150000"/>
              </a:lnSpc>
              <a:spcBef>
                <a:spcPts val="1200"/>
              </a:spcBef>
              <a:spcAft>
                <a:spcPts val="0"/>
              </a:spcAft>
              <a:buNone/>
            </a:pPr>
            <a:r>
              <a:rPr lang="en" sz="1500">
                <a:solidFill>
                  <a:srgbClr val="FFFFFF"/>
                </a:solidFill>
                <a:latin typeface="Rockwell"/>
                <a:ea typeface="Rockwell"/>
                <a:cs typeface="Rockwell"/>
                <a:sym typeface="Rockwell"/>
              </a:rPr>
              <a:t>    	It can be derived directly from the final entry in F i.e.</a:t>
            </a:r>
            <a:endParaRPr sz="1500">
              <a:solidFill>
                <a:srgbClr val="FFFFFF"/>
              </a:solidFill>
              <a:latin typeface="Rockwell"/>
              <a:ea typeface="Rockwell"/>
              <a:cs typeface="Rockwell"/>
              <a:sym typeface="Rockwell"/>
            </a:endParaRPr>
          </a:p>
          <a:p>
            <a:pPr indent="-228600" lvl="0" marL="457200" rtl="0" algn="l">
              <a:lnSpc>
                <a:spcPct val="150000"/>
              </a:lnSpc>
              <a:spcBef>
                <a:spcPts val="1200"/>
              </a:spcBef>
              <a:spcAft>
                <a:spcPts val="0"/>
              </a:spcAft>
              <a:buNone/>
            </a:pPr>
            <a:r>
              <a:rPr lang="en" sz="1500">
                <a:solidFill>
                  <a:srgbClr val="FFFFFF"/>
                </a:solidFill>
                <a:latin typeface="Rockwell"/>
                <a:ea typeface="Rockwell"/>
                <a:cs typeface="Rockwell"/>
                <a:sym typeface="Rockwell"/>
              </a:rPr>
              <a:t>                              	$  A  B  N</a:t>
            </a:r>
            <a:endParaRPr sz="1500">
              <a:solidFill>
                <a:srgbClr val="FFFFFF"/>
              </a:solidFill>
              <a:latin typeface="Rockwell"/>
              <a:ea typeface="Rockwell"/>
              <a:cs typeface="Rockwell"/>
              <a:sym typeface="Rockwell"/>
            </a:endParaRPr>
          </a:p>
          <a:p>
            <a:pPr indent="-228600" lvl="0" marL="457200" rtl="0" algn="l">
              <a:lnSpc>
                <a:spcPct val="150000"/>
              </a:lnSpc>
              <a:spcBef>
                <a:spcPts val="1200"/>
              </a:spcBef>
              <a:spcAft>
                <a:spcPts val="0"/>
              </a:spcAft>
              <a:buNone/>
            </a:pPr>
            <a:r>
              <a:rPr lang="en" sz="1500">
                <a:solidFill>
                  <a:srgbClr val="FFFFFF"/>
                </a:solidFill>
                <a:latin typeface="Rockwell"/>
                <a:ea typeface="Rockwell"/>
                <a:cs typeface="Rockwell"/>
                <a:sym typeface="Rockwell"/>
              </a:rPr>
              <a:t>          	F[lastRow]  1   3   2   1</a:t>
            </a:r>
            <a:endParaRPr sz="1500">
              <a:solidFill>
                <a:srgbClr val="FFFFFF"/>
              </a:solidFill>
              <a:latin typeface="Rockwell"/>
              <a:ea typeface="Rockwell"/>
              <a:cs typeface="Rockwell"/>
              <a:sym typeface="Rockwell"/>
            </a:endParaRPr>
          </a:p>
          <a:p>
            <a:pPr indent="-228600" lvl="0" marL="457200" rtl="0" algn="l">
              <a:lnSpc>
                <a:spcPct val="150000"/>
              </a:lnSpc>
              <a:spcBef>
                <a:spcPts val="1200"/>
              </a:spcBef>
              <a:spcAft>
                <a:spcPts val="0"/>
              </a:spcAft>
              <a:buNone/>
            </a:pPr>
            <a:r>
              <a:rPr lang="en" sz="1500">
                <a:solidFill>
                  <a:srgbClr val="FFFFFF"/>
                </a:solidFill>
                <a:latin typeface="Rockwell"/>
                <a:ea typeface="Rockwell"/>
                <a:cs typeface="Rockwell"/>
                <a:sym typeface="Rockwell"/>
              </a:rPr>
              <a:t>          	O[B] = sum(F[lastRow][$:B]) =1+3 = 4</a:t>
            </a:r>
            <a:endParaRPr sz="1500">
              <a:solidFill>
                <a:srgbClr val="FFFFFF"/>
              </a:solidFill>
              <a:latin typeface="Rockwell"/>
              <a:ea typeface="Rockwell"/>
              <a:cs typeface="Rockwell"/>
              <a:sym typeface="Rockwell"/>
            </a:endParaRPr>
          </a:p>
          <a:p>
            <a:pPr indent="0" lvl="0" marL="0" rtl="0" algn="l">
              <a:spcBef>
                <a:spcPts val="1200"/>
              </a:spcBef>
              <a:spcAft>
                <a:spcPts val="1600"/>
              </a:spcAft>
              <a:buNone/>
            </a:pPr>
            <a:r>
              <a:t/>
            </a:r>
            <a:endParaRPr>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7"/>
          <p:cNvSpPr txBox="1"/>
          <p:nvPr>
            <p:ph idx="1" type="body"/>
          </p:nvPr>
        </p:nvSpPr>
        <p:spPr>
          <a:xfrm>
            <a:off x="1173950" y="720825"/>
            <a:ext cx="7620000" cy="3428400"/>
          </a:xfrm>
          <a:prstGeom prst="rect">
            <a:avLst/>
          </a:prstGeom>
        </p:spPr>
        <p:txBody>
          <a:bodyPr anchorCtr="0" anchor="t" bIns="91425" lIns="91425" spcFirstLastPara="1" rIns="91425" wrap="square" tIns="91425">
            <a:noAutofit/>
          </a:bodyPr>
          <a:lstStyle/>
          <a:p>
            <a:pPr indent="-228600" lvl="0" marL="457200" rtl="0" algn="l">
              <a:lnSpc>
                <a:spcPct val="115000"/>
              </a:lnSpc>
              <a:spcBef>
                <a:spcPts val="1200"/>
              </a:spcBef>
              <a:spcAft>
                <a:spcPts val="0"/>
              </a:spcAft>
              <a:buNone/>
            </a:pPr>
            <a:r>
              <a:rPr lang="en" sz="1350">
                <a:solidFill>
                  <a:srgbClr val="FFFFFF"/>
                </a:solidFill>
                <a:latin typeface="Times New Roman"/>
                <a:ea typeface="Times New Roman"/>
                <a:cs typeface="Times New Roman"/>
                <a:sym typeface="Times New Roman"/>
              </a:rPr>
              <a:t>●</a:t>
            </a:r>
            <a:r>
              <a:rPr lang="en" sz="700">
                <a:solidFill>
                  <a:srgbClr val="FFFFFF"/>
                </a:solidFill>
                <a:latin typeface="Times New Roman"/>
                <a:ea typeface="Times New Roman"/>
                <a:cs typeface="Times New Roman"/>
                <a:sym typeface="Times New Roman"/>
              </a:rPr>
              <a:t>  	</a:t>
            </a:r>
            <a:r>
              <a:rPr lang="en" sz="1500">
                <a:solidFill>
                  <a:srgbClr val="FFFFFF"/>
                </a:solidFill>
                <a:latin typeface="Rockwell"/>
                <a:ea typeface="Rockwell"/>
                <a:cs typeface="Rockwell"/>
                <a:sym typeface="Rockwell"/>
              </a:rPr>
              <a:t>Offset Array using BWT(string)</a:t>
            </a:r>
            <a:endParaRPr sz="1500">
              <a:solidFill>
                <a:srgbClr val="FFFFFF"/>
              </a:solidFill>
              <a:latin typeface="Rockwell"/>
              <a:ea typeface="Rockwell"/>
              <a:cs typeface="Rockwell"/>
              <a:sym typeface="Rockwell"/>
            </a:endParaRPr>
          </a:p>
          <a:p>
            <a:pPr indent="-228600" lvl="0" marL="457200" rtl="0" algn="l">
              <a:lnSpc>
                <a:spcPct val="115000"/>
              </a:lnSpc>
              <a:spcBef>
                <a:spcPts val="1200"/>
              </a:spcBef>
              <a:spcAft>
                <a:spcPts val="0"/>
              </a:spcAft>
              <a:buNone/>
            </a:pPr>
            <a:r>
              <a:rPr lang="en" sz="1500">
                <a:solidFill>
                  <a:srgbClr val="FFFFFF"/>
                </a:solidFill>
                <a:latin typeface="Rockwell"/>
                <a:ea typeface="Rockwell"/>
                <a:cs typeface="Rockwell"/>
                <a:sym typeface="Rockwell"/>
              </a:rPr>
              <a:t>BWT(BANANA$) = ANNB$AA</a:t>
            </a:r>
            <a:endParaRPr sz="1500">
              <a:solidFill>
                <a:srgbClr val="FFFFFF"/>
              </a:solidFill>
              <a:latin typeface="Rockwell"/>
              <a:ea typeface="Rockwell"/>
              <a:cs typeface="Rockwell"/>
              <a:sym typeface="Rockwell"/>
            </a:endParaRPr>
          </a:p>
          <a:p>
            <a:pPr indent="-228600" lvl="0" marL="457200" rtl="0" algn="l">
              <a:lnSpc>
                <a:spcPct val="115000"/>
              </a:lnSpc>
              <a:spcBef>
                <a:spcPts val="1200"/>
              </a:spcBef>
              <a:spcAft>
                <a:spcPts val="0"/>
              </a:spcAft>
              <a:buNone/>
            </a:pPr>
            <a:r>
              <a:rPr lang="en" sz="1500">
                <a:solidFill>
                  <a:srgbClr val="FFFFFF"/>
                </a:solidFill>
                <a:latin typeface="Rockwell"/>
                <a:ea typeface="Rockwell"/>
                <a:cs typeface="Rockwell"/>
                <a:sym typeface="Rockwell"/>
              </a:rPr>
              <a:t>       	Arrange it in lexicographic order ; $AAABNN</a:t>
            </a:r>
            <a:endParaRPr sz="1500">
              <a:solidFill>
                <a:srgbClr val="FFFFFF"/>
              </a:solidFill>
              <a:latin typeface="Rockwell"/>
              <a:ea typeface="Rockwell"/>
              <a:cs typeface="Rockwell"/>
              <a:sym typeface="Rockwell"/>
            </a:endParaRPr>
          </a:p>
          <a:p>
            <a:pPr indent="-228600" lvl="0" marL="914400" rtl="0" algn="l">
              <a:lnSpc>
                <a:spcPct val="115000"/>
              </a:lnSpc>
              <a:spcBef>
                <a:spcPts val="1200"/>
              </a:spcBef>
              <a:spcAft>
                <a:spcPts val="0"/>
              </a:spcAft>
              <a:buNone/>
            </a:pPr>
            <a:r>
              <a:rPr lang="en" sz="1500">
                <a:solidFill>
                  <a:srgbClr val="FFFFFF"/>
                </a:solidFill>
                <a:latin typeface="Rockwell"/>
                <a:ea typeface="Rockwell"/>
                <a:cs typeface="Rockwell"/>
                <a:sym typeface="Rockwell"/>
              </a:rPr>
              <a:t>Indices -</a:t>
            </a:r>
            <a:endParaRPr sz="1500">
              <a:solidFill>
                <a:srgbClr val="FFFFFF"/>
              </a:solidFill>
              <a:latin typeface="Rockwell"/>
              <a:ea typeface="Rockwell"/>
              <a:cs typeface="Rockwell"/>
              <a:sym typeface="Rockwell"/>
            </a:endParaRPr>
          </a:p>
          <a:p>
            <a:pPr indent="-228600" lvl="0" marL="914400" rtl="0" algn="l">
              <a:lnSpc>
                <a:spcPct val="115000"/>
              </a:lnSpc>
              <a:spcBef>
                <a:spcPts val="1200"/>
              </a:spcBef>
              <a:spcAft>
                <a:spcPts val="0"/>
              </a:spcAft>
              <a:buNone/>
            </a:pPr>
            <a:r>
              <a:rPr lang="en" sz="1500">
                <a:solidFill>
                  <a:srgbClr val="FFFFFF"/>
                </a:solidFill>
                <a:latin typeface="Rockwell"/>
                <a:ea typeface="Rockwell"/>
                <a:cs typeface="Rockwell"/>
                <a:sym typeface="Rockwell"/>
              </a:rPr>
              <a:t>$AAABNN</a:t>
            </a:r>
            <a:endParaRPr sz="1500">
              <a:solidFill>
                <a:srgbClr val="FFFFFF"/>
              </a:solidFill>
              <a:latin typeface="Rockwell"/>
              <a:ea typeface="Rockwell"/>
              <a:cs typeface="Rockwell"/>
              <a:sym typeface="Rockwell"/>
            </a:endParaRPr>
          </a:p>
          <a:p>
            <a:pPr indent="0" lvl="0" marL="0" rtl="0" algn="l">
              <a:lnSpc>
                <a:spcPct val="115000"/>
              </a:lnSpc>
              <a:spcBef>
                <a:spcPts val="1200"/>
              </a:spcBef>
              <a:spcAft>
                <a:spcPts val="0"/>
              </a:spcAft>
              <a:buNone/>
            </a:pPr>
            <a:r>
              <a:rPr lang="en" sz="1500">
                <a:solidFill>
                  <a:srgbClr val="FFFFFF"/>
                </a:solidFill>
                <a:latin typeface="Rockwell"/>
                <a:ea typeface="Rockwell"/>
                <a:cs typeface="Rockwell"/>
                <a:sym typeface="Rockwell"/>
              </a:rPr>
              <a:t>               0 1 2 3 4 5 6</a:t>
            </a:r>
            <a:endParaRPr sz="1500">
              <a:solidFill>
                <a:srgbClr val="FFFFFF"/>
              </a:solidFill>
              <a:latin typeface="Rockwell"/>
              <a:ea typeface="Rockwell"/>
              <a:cs typeface="Rockwell"/>
              <a:sym typeface="Rockwell"/>
            </a:endParaRPr>
          </a:p>
          <a:p>
            <a:pPr indent="0" lvl="0" marL="0" rtl="0" algn="l">
              <a:lnSpc>
                <a:spcPct val="115000"/>
              </a:lnSpc>
              <a:spcBef>
                <a:spcPts val="1600"/>
              </a:spcBef>
              <a:spcAft>
                <a:spcPts val="1600"/>
              </a:spcAft>
              <a:buNone/>
            </a:pPr>
            <a:r>
              <a:t/>
            </a:r>
            <a:endParaRPr sz="1500">
              <a:solidFill>
                <a:srgbClr val="FFFFFF"/>
              </a:solidFill>
              <a:latin typeface="Rockwell"/>
              <a:ea typeface="Rockwell"/>
              <a:cs typeface="Rockwell"/>
              <a:sym typeface="Rockwell"/>
            </a:endParaRPr>
          </a:p>
        </p:txBody>
      </p:sp>
      <p:sp>
        <p:nvSpPr>
          <p:cNvPr id="287" name="Google Shape;287;p37"/>
          <p:cNvSpPr txBox="1"/>
          <p:nvPr/>
        </p:nvSpPr>
        <p:spPr>
          <a:xfrm>
            <a:off x="1482800" y="3542275"/>
            <a:ext cx="3597300" cy="3000000"/>
          </a:xfrm>
          <a:prstGeom prst="rect">
            <a:avLst/>
          </a:prstGeom>
          <a:noFill/>
          <a:ln>
            <a:noFill/>
          </a:ln>
        </p:spPr>
        <p:txBody>
          <a:bodyPr anchorCtr="0" anchor="t" bIns="91425" lIns="91425" spcFirstLastPara="1" rIns="91425" wrap="square" tIns="91425">
            <a:noAutofit/>
          </a:bodyPr>
          <a:lstStyle/>
          <a:p>
            <a:pPr indent="-228600" lvl="0" marL="457200" rtl="0" algn="l">
              <a:lnSpc>
                <a:spcPct val="200000"/>
              </a:lnSpc>
              <a:spcBef>
                <a:spcPts val="1200"/>
              </a:spcBef>
              <a:spcAft>
                <a:spcPts val="1200"/>
              </a:spcAft>
              <a:buNone/>
            </a:pPr>
            <a:r>
              <a:rPr lang="en" sz="1500">
                <a:solidFill>
                  <a:srgbClr val="FFFFFF"/>
                </a:solidFill>
                <a:latin typeface="Rockwell"/>
                <a:ea typeface="Rockwell"/>
                <a:cs typeface="Rockwell"/>
                <a:sym typeface="Rockwell"/>
              </a:rPr>
              <a:t> Get the first occurence of each symbol -</a:t>
            </a:r>
            <a:endParaRPr sz="1500">
              <a:solidFill>
                <a:srgbClr val="FFFFFF"/>
              </a:solidFill>
              <a:latin typeface="Rockwell"/>
              <a:ea typeface="Rockwell"/>
              <a:cs typeface="Rockwell"/>
              <a:sym typeface="Rockwell"/>
            </a:endParaRPr>
          </a:p>
        </p:txBody>
      </p:sp>
      <p:pic>
        <p:nvPicPr>
          <p:cNvPr id="288" name="Google Shape;288;p37"/>
          <p:cNvPicPr preferRelativeResize="0"/>
          <p:nvPr/>
        </p:nvPicPr>
        <p:blipFill>
          <a:blip r:embed="rId3">
            <a:alphaModFix/>
          </a:blip>
          <a:stretch>
            <a:fillRect/>
          </a:stretch>
        </p:blipFill>
        <p:spPr>
          <a:xfrm>
            <a:off x="5211925" y="3786750"/>
            <a:ext cx="1413424" cy="689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8"/>
          <p:cNvSpPr txBox="1"/>
          <p:nvPr>
            <p:ph type="title"/>
          </p:nvPr>
        </p:nvSpPr>
        <p:spPr>
          <a:xfrm>
            <a:off x="910800" y="494200"/>
            <a:ext cx="73224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ockwell"/>
                <a:ea typeface="Rockwell"/>
                <a:cs typeface="Rockwell"/>
                <a:sym typeface="Rockwell"/>
              </a:rPr>
              <a:t>IMPLEMENTATION OF OFFSET IN JULIA</a:t>
            </a:r>
            <a:endParaRPr sz="3000">
              <a:latin typeface="Rockwell"/>
              <a:ea typeface="Rockwell"/>
              <a:cs typeface="Rockwell"/>
              <a:sym typeface="Rockwell"/>
            </a:endParaRPr>
          </a:p>
        </p:txBody>
      </p:sp>
      <p:pic>
        <p:nvPicPr>
          <p:cNvPr id="294" name="Google Shape;294;p38"/>
          <p:cNvPicPr preferRelativeResize="0"/>
          <p:nvPr/>
        </p:nvPicPr>
        <p:blipFill>
          <a:blip r:embed="rId3">
            <a:alphaModFix/>
          </a:blip>
          <a:stretch>
            <a:fillRect/>
          </a:stretch>
        </p:blipFill>
        <p:spPr>
          <a:xfrm>
            <a:off x="2352675" y="1668888"/>
            <a:ext cx="4438650" cy="20669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9"/>
          <p:cNvSpPr txBox="1"/>
          <p:nvPr>
            <p:ph type="title"/>
          </p:nvPr>
        </p:nvSpPr>
        <p:spPr>
          <a:xfrm>
            <a:off x="1052550" y="122300"/>
            <a:ext cx="7038900" cy="914100"/>
          </a:xfrm>
          <a:prstGeom prst="rect">
            <a:avLst/>
          </a:prstGeom>
        </p:spPr>
        <p:txBody>
          <a:bodyPr anchorCtr="0" anchor="t" bIns="91425" lIns="91425" spcFirstLastPara="1" rIns="91425" wrap="square" tIns="91425">
            <a:noAutofit/>
          </a:bodyPr>
          <a:lstStyle/>
          <a:p>
            <a:pPr indent="-228600" lvl="0" marL="0" rtl="0" algn="l">
              <a:lnSpc>
                <a:spcPct val="200000"/>
              </a:lnSpc>
              <a:spcBef>
                <a:spcPts val="1200"/>
              </a:spcBef>
              <a:spcAft>
                <a:spcPts val="0"/>
              </a:spcAft>
              <a:buNone/>
            </a:pPr>
            <a:r>
              <a:rPr lang="en" sz="1350">
                <a:solidFill>
                  <a:srgbClr val="FFFFFF"/>
                </a:solidFill>
                <a:latin typeface="Times New Roman"/>
                <a:ea typeface="Times New Roman"/>
                <a:cs typeface="Times New Roman"/>
                <a:sym typeface="Times New Roman"/>
              </a:rPr>
              <a:t>       </a:t>
            </a:r>
            <a:r>
              <a:rPr lang="en" sz="2200">
                <a:solidFill>
                  <a:srgbClr val="FFFFFF"/>
                </a:solidFill>
                <a:latin typeface="Rockwell"/>
                <a:ea typeface="Rockwell"/>
                <a:cs typeface="Rockwell"/>
                <a:sym typeface="Rockwell"/>
              </a:rPr>
              <a:t>Predecessor Suffix </a:t>
            </a:r>
            <a:endParaRPr sz="2200">
              <a:solidFill>
                <a:srgbClr val="FFFFFF"/>
              </a:solidFill>
              <a:latin typeface="Rockwell"/>
              <a:ea typeface="Rockwell"/>
              <a:cs typeface="Rockwell"/>
              <a:sym typeface="Rockwell"/>
            </a:endParaRPr>
          </a:p>
          <a:p>
            <a:pPr indent="0" lvl="0" marL="0" rtl="0" algn="l">
              <a:spcBef>
                <a:spcPts val="1200"/>
              </a:spcBef>
              <a:spcAft>
                <a:spcPts val="0"/>
              </a:spcAft>
              <a:buNone/>
            </a:pPr>
            <a:r>
              <a:t/>
            </a:r>
            <a:endParaRPr>
              <a:solidFill>
                <a:srgbClr val="FFFFFF"/>
              </a:solidFill>
            </a:endParaRPr>
          </a:p>
        </p:txBody>
      </p:sp>
      <p:sp>
        <p:nvSpPr>
          <p:cNvPr id="300" name="Google Shape;300;p39"/>
          <p:cNvSpPr txBox="1"/>
          <p:nvPr>
            <p:ph idx="1" type="body"/>
          </p:nvPr>
        </p:nvSpPr>
        <p:spPr>
          <a:xfrm>
            <a:off x="955925" y="588150"/>
            <a:ext cx="4579500" cy="3967200"/>
          </a:xfrm>
          <a:prstGeom prst="rect">
            <a:avLst/>
          </a:prstGeom>
        </p:spPr>
        <p:txBody>
          <a:bodyPr anchorCtr="0" anchor="t" bIns="91425" lIns="91425" spcFirstLastPara="1" rIns="91425" wrap="square" tIns="91425">
            <a:noAutofit/>
          </a:bodyPr>
          <a:lstStyle/>
          <a:p>
            <a:pPr indent="-228600" lvl="0" marL="0" rtl="0" algn="l">
              <a:lnSpc>
                <a:spcPct val="115000"/>
              </a:lnSpc>
              <a:spcBef>
                <a:spcPts val="1200"/>
              </a:spcBef>
              <a:spcAft>
                <a:spcPts val="0"/>
              </a:spcAft>
              <a:buNone/>
            </a:pPr>
            <a:r>
              <a:rPr lang="en" sz="1350">
                <a:solidFill>
                  <a:srgbClr val="FFFFFF"/>
                </a:solidFill>
                <a:latin typeface="Times New Roman"/>
                <a:ea typeface="Times New Roman"/>
                <a:cs typeface="Times New Roman"/>
                <a:sym typeface="Times New Roman"/>
              </a:rPr>
              <a:t>     </a:t>
            </a:r>
            <a:r>
              <a:rPr lang="en" sz="1500">
                <a:solidFill>
                  <a:srgbClr val="FFFFFF"/>
                </a:solidFill>
                <a:latin typeface="Rockwell"/>
                <a:ea typeface="Rockwell"/>
                <a:cs typeface="Rockwell"/>
                <a:sym typeface="Rockwell"/>
              </a:rPr>
              <a:t>Given an index i in the BWT, find the index in the BWT of the suffix preceding the suffix represented by i </a:t>
            </a:r>
            <a:endParaRPr sz="1500">
              <a:solidFill>
                <a:srgbClr val="FFFFFF"/>
              </a:solidFill>
              <a:latin typeface="Rockwell"/>
              <a:ea typeface="Rockwell"/>
              <a:cs typeface="Rockwell"/>
              <a:sym typeface="Rockwell"/>
            </a:endParaRPr>
          </a:p>
          <a:p>
            <a:pPr indent="-228600" lvl="0" marL="457200" rtl="0" algn="l">
              <a:lnSpc>
                <a:spcPct val="115000"/>
              </a:lnSpc>
              <a:spcBef>
                <a:spcPts val="1200"/>
              </a:spcBef>
              <a:spcAft>
                <a:spcPts val="0"/>
              </a:spcAft>
              <a:buNone/>
            </a:pPr>
            <a:r>
              <a:rPr lang="en" sz="1500">
                <a:solidFill>
                  <a:srgbClr val="FFFFFF"/>
                </a:solidFill>
                <a:latin typeface="Rockwell"/>
                <a:ea typeface="Rockwell"/>
                <a:cs typeface="Rockwell"/>
                <a:sym typeface="Rockwell"/>
              </a:rPr>
              <a:t>●  	The predecessor suffix of index i</a:t>
            </a:r>
            <a:endParaRPr sz="1500">
              <a:solidFill>
                <a:srgbClr val="FFFFFF"/>
              </a:solidFill>
              <a:latin typeface="Rockwell"/>
              <a:ea typeface="Rockwell"/>
              <a:cs typeface="Rockwell"/>
              <a:sym typeface="Rockwell"/>
            </a:endParaRPr>
          </a:p>
          <a:p>
            <a:pPr indent="-228600" lvl="0" marL="457200" rtl="0" algn="l">
              <a:lnSpc>
                <a:spcPct val="115000"/>
              </a:lnSpc>
              <a:spcBef>
                <a:spcPts val="1200"/>
              </a:spcBef>
              <a:spcAft>
                <a:spcPts val="0"/>
              </a:spcAft>
              <a:buNone/>
            </a:pPr>
            <a:r>
              <a:rPr lang="en" sz="1500">
                <a:solidFill>
                  <a:srgbClr val="FFFFFF"/>
                </a:solidFill>
                <a:latin typeface="Rockwell"/>
                <a:ea typeface="Rockwell"/>
                <a:cs typeface="Rockwell"/>
                <a:sym typeface="Rockwell"/>
              </a:rPr>
              <a:t>       	c = BWT[i]</a:t>
            </a:r>
            <a:endParaRPr sz="1500">
              <a:solidFill>
                <a:srgbClr val="FFFFFF"/>
              </a:solidFill>
              <a:latin typeface="Rockwell"/>
              <a:ea typeface="Rockwell"/>
              <a:cs typeface="Rockwell"/>
              <a:sym typeface="Rockwell"/>
            </a:endParaRPr>
          </a:p>
          <a:p>
            <a:pPr indent="-228600" lvl="0" marL="457200" rtl="0" algn="l">
              <a:lnSpc>
                <a:spcPct val="115000"/>
              </a:lnSpc>
              <a:spcBef>
                <a:spcPts val="1200"/>
              </a:spcBef>
              <a:spcAft>
                <a:spcPts val="0"/>
              </a:spcAft>
              <a:buNone/>
            </a:pPr>
            <a:r>
              <a:rPr lang="en" sz="1500">
                <a:solidFill>
                  <a:srgbClr val="FFFFFF"/>
                </a:solidFill>
                <a:latin typeface="Rockwell"/>
                <a:ea typeface="Rockwell"/>
                <a:cs typeface="Rockwell"/>
                <a:sym typeface="Rockwell"/>
              </a:rPr>
              <a:t>       	predec = O[c]+F[i][c]</a:t>
            </a:r>
            <a:endParaRPr sz="1500">
              <a:solidFill>
                <a:srgbClr val="FFFFFF"/>
              </a:solidFill>
              <a:latin typeface="Rockwell"/>
              <a:ea typeface="Rockwell"/>
              <a:cs typeface="Rockwell"/>
              <a:sym typeface="Rockwell"/>
            </a:endParaRPr>
          </a:p>
          <a:p>
            <a:pPr indent="-228600" lvl="0" marL="457200" rtl="0" algn="l">
              <a:lnSpc>
                <a:spcPct val="115000"/>
              </a:lnSpc>
              <a:spcBef>
                <a:spcPts val="1200"/>
              </a:spcBef>
              <a:spcAft>
                <a:spcPts val="0"/>
              </a:spcAft>
              <a:buNone/>
            </a:pPr>
            <a:r>
              <a:rPr lang="en" sz="1500">
                <a:solidFill>
                  <a:srgbClr val="FFFFFF"/>
                </a:solidFill>
                <a:latin typeface="Rockwell"/>
                <a:ea typeface="Rockwell"/>
                <a:cs typeface="Rockwell"/>
                <a:sym typeface="Rockwell"/>
              </a:rPr>
              <a:t>   	Predecessor of index 1</a:t>
            </a:r>
            <a:endParaRPr sz="1500">
              <a:solidFill>
                <a:srgbClr val="FFFFFF"/>
              </a:solidFill>
              <a:latin typeface="Rockwell"/>
              <a:ea typeface="Rockwell"/>
              <a:cs typeface="Rockwell"/>
              <a:sym typeface="Rockwell"/>
            </a:endParaRPr>
          </a:p>
          <a:p>
            <a:pPr indent="-228600" lvl="0" marL="457200" rtl="0" algn="l">
              <a:lnSpc>
                <a:spcPct val="115000"/>
              </a:lnSpc>
              <a:spcBef>
                <a:spcPts val="1200"/>
              </a:spcBef>
              <a:spcAft>
                <a:spcPts val="0"/>
              </a:spcAft>
              <a:buNone/>
            </a:pPr>
            <a:r>
              <a:rPr lang="en" sz="1500">
                <a:solidFill>
                  <a:srgbClr val="FFFFFF"/>
                </a:solidFill>
                <a:latin typeface="Rockwell"/>
                <a:ea typeface="Rockwell"/>
                <a:cs typeface="Rockwell"/>
                <a:sym typeface="Rockwell"/>
              </a:rPr>
              <a:t>         	c = BWT[1] = ‘N’</a:t>
            </a:r>
            <a:endParaRPr sz="1500">
              <a:solidFill>
                <a:srgbClr val="FFFFFF"/>
              </a:solidFill>
              <a:latin typeface="Rockwell"/>
              <a:ea typeface="Rockwell"/>
              <a:cs typeface="Rockwell"/>
              <a:sym typeface="Rockwell"/>
            </a:endParaRPr>
          </a:p>
          <a:p>
            <a:pPr indent="-228600" lvl="0" marL="457200" rtl="0" algn="l">
              <a:lnSpc>
                <a:spcPct val="115000"/>
              </a:lnSpc>
              <a:spcBef>
                <a:spcPts val="1200"/>
              </a:spcBef>
              <a:spcAft>
                <a:spcPts val="0"/>
              </a:spcAft>
              <a:buNone/>
            </a:pPr>
            <a:r>
              <a:rPr lang="en" sz="1500">
                <a:solidFill>
                  <a:srgbClr val="FFFFFF"/>
                </a:solidFill>
                <a:latin typeface="Rockwell"/>
                <a:ea typeface="Rockwell"/>
                <a:cs typeface="Rockwell"/>
                <a:sym typeface="Rockwell"/>
              </a:rPr>
              <a:t>         	predec = O[‘N’]+F[1][‘N’] = 5+0 = 5 </a:t>
            </a:r>
            <a:endParaRPr sz="1500">
              <a:solidFill>
                <a:srgbClr val="FFFFFF"/>
              </a:solidFill>
              <a:latin typeface="Rockwell"/>
              <a:ea typeface="Rockwell"/>
              <a:cs typeface="Rockwell"/>
              <a:sym typeface="Rockwell"/>
            </a:endParaRPr>
          </a:p>
          <a:p>
            <a:pPr indent="0" lvl="0" marL="0" rtl="0" algn="l">
              <a:lnSpc>
                <a:spcPct val="115000"/>
              </a:lnSpc>
              <a:spcBef>
                <a:spcPts val="1200"/>
              </a:spcBef>
              <a:spcAft>
                <a:spcPts val="1600"/>
              </a:spcAft>
              <a:buNone/>
            </a:pPr>
            <a:r>
              <a:t/>
            </a:r>
            <a:endParaRPr sz="1500">
              <a:solidFill>
                <a:srgbClr val="FFFFFF"/>
              </a:solidFill>
              <a:latin typeface="Rockwell"/>
              <a:ea typeface="Rockwell"/>
              <a:cs typeface="Rockwell"/>
              <a:sym typeface="Rockwell"/>
            </a:endParaRPr>
          </a:p>
        </p:txBody>
      </p:sp>
      <p:sp>
        <p:nvSpPr>
          <p:cNvPr id="301" name="Google Shape;301;p39"/>
          <p:cNvSpPr txBox="1"/>
          <p:nvPr/>
        </p:nvSpPr>
        <p:spPr>
          <a:xfrm>
            <a:off x="1052550" y="4044225"/>
            <a:ext cx="2427900" cy="2450100"/>
          </a:xfrm>
          <a:prstGeom prst="rect">
            <a:avLst/>
          </a:prstGeom>
          <a:noFill/>
          <a:ln>
            <a:noFill/>
          </a:ln>
        </p:spPr>
        <p:txBody>
          <a:bodyPr anchorCtr="0" anchor="t" bIns="91425" lIns="91425" spcFirstLastPara="1" rIns="91425" wrap="square" tIns="91425">
            <a:noAutofit/>
          </a:bodyPr>
          <a:lstStyle/>
          <a:p>
            <a:pPr indent="-228600" lvl="0" marL="457200" rtl="0" algn="l">
              <a:lnSpc>
                <a:spcPct val="200000"/>
              </a:lnSpc>
              <a:spcBef>
                <a:spcPts val="1200"/>
              </a:spcBef>
              <a:spcAft>
                <a:spcPts val="1200"/>
              </a:spcAft>
              <a:buNone/>
            </a:pPr>
            <a:r>
              <a:rPr lang="en" sz="1350">
                <a:solidFill>
                  <a:srgbClr val="FFFFFF"/>
                </a:solidFill>
                <a:latin typeface="Times New Roman"/>
                <a:ea typeface="Times New Roman"/>
                <a:cs typeface="Times New Roman"/>
                <a:sym typeface="Times New Roman"/>
              </a:rPr>
              <a:t>●</a:t>
            </a:r>
            <a:r>
              <a:rPr lang="en" sz="700">
                <a:solidFill>
                  <a:srgbClr val="FFFFFF"/>
                </a:solidFill>
                <a:latin typeface="Times New Roman"/>
                <a:ea typeface="Times New Roman"/>
                <a:cs typeface="Times New Roman"/>
                <a:sym typeface="Times New Roman"/>
              </a:rPr>
              <a:t>  	</a:t>
            </a:r>
            <a:r>
              <a:rPr lang="en" sz="1500">
                <a:solidFill>
                  <a:srgbClr val="FFFFFF"/>
                </a:solidFill>
                <a:latin typeface="Rockwell"/>
                <a:ea typeface="Rockwell"/>
                <a:cs typeface="Rockwell"/>
                <a:sym typeface="Rockwell"/>
              </a:rPr>
              <a:t>Time to find predecessor: O(1)</a:t>
            </a:r>
            <a:endParaRPr sz="1500">
              <a:solidFill>
                <a:srgbClr val="FFFFFF"/>
              </a:solidFill>
              <a:latin typeface="Rockwell"/>
              <a:ea typeface="Rockwell"/>
              <a:cs typeface="Rockwell"/>
              <a:sym typeface="Rockwell"/>
            </a:endParaRPr>
          </a:p>
        </p:txBody>
      </p:sp>
      <p:pic>
        <p:nvPicPr>
          <p:cNvPr id="302" name="Google Shape;302;p39"/>
          <p:cNvPicPr preferRelativeResize="0"/>
          <p:nvPr/>
        </p:nvPicPr>
        <p:blipFill>
          <a:blip r:embed="rId3">
            <a:alphaModFix/>
          </a:blip>
          <a:stretch>
            <a:fillRect/>
          </a:stretch>
        </p:blipFill>
        <p:spPr>
          <a:xfrm>
            <a:off x="4760725" y="1576274"/>
            <a:ext cx="4192424" cy="1990950"/>
          </a:xfrm>
          <a:prstGeom prst="rect">
            <a:avLst/>
          </a:prstGeom>
          <a:noFill/>
          <a:ln>
            <a:noFill/>
          </a:ln>
        </p:spPr>
      </p:pic>
      <p:pic>
        <p:nvPicPr>
          <p:cNvPr id="303" name="Google Shape;303;p39"/>
          <p:cNvPicPr preferRelativeResize="0"/>
          <p:nvPr/>
        </p:nvPicPr>
        <p:blipFill>
          <a:blip r:embed="rId4">
            <a:alphaModFix/>
          </a:blip>
          <a:stretch>
            <a:fillRect/>
          </a:stretch>
        </p:blipFill>
        <p:spPr>
          <a:xfrm>
            <a:off x="6217547" y="3782875"/>
            <a:ext cx="1278800" cy="6209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0"/>
          <p:cNvSpPr txBox="1"/>
          <p:nvPr/>
        </p:nvSpPr>
        <p:spPr>
          <a:xfrm>
            <a:off x="1275825" y="0"/>
            <a:ext cx="3000000" cy="3000000"/>
          </a:xfrm>
          <a:prstGeom prst="rect">
            <a:avLst/>
          </a:prstGeom>
          <a:noFill/>
          <a:ln>
            <a:noFill/>
          </a:ln>
        </p:spPr>
        <p:txBody>
          <a:bodyPr anchorCtr="0" anchor="t" bIns="91425" lIns="91425" spcFirstLastPara="1" rIns="91425" wrap="square" tIns="91425">
            <a:noAutofit/>
          </a:bodyPr>
          <a:lstStyle/>
          <a:p>
            <a:pPr indent="-228600" lvl="0" marL="0" rtl="0" algn="l">
              <a:lnSpc>
                <a:spcPct val="200000"/>
              </a:lnSpc>
              <a:spcBef>
                <a:spcPts val="1200"/>
              </a:spcBef>
              <a:spcAft>
                <a:spcPts val="0"/>
              </a:spcAft>
              <a:buNone/>
            </a:pPr>
            <a:r>
              <a:rPr lang="en" sz="2150">
                <a:solidFill>
                  <a:srgbClr val="FFFFFF"/>
                </a:solidFill>
                <a:latin typeface="Rockwell"/>
                <a:ea typeface="Rockwell"/>
                <a:cs typeface="Rockwell"/>
                <a:sym typeface="Rockwell"/>
              </a:rPr>
              <a:t>Find K-mer</a:t>
            </a:r>
            <a:endParaRPr sz="2150">
              <a:solidFill>
                <a:srgbClr val="FFFFFF"/>
              </a:solidFill>
              <a:latin typeface="Rockwell"/>
              <a:ea typeface="Rockwell"/>
              <a:cs typeface="Rockwell"/>
              <a:sym typeface="Rockwell"/>
            </a:endParaRPr>
          </a:p>
          <a:p>
            <a:pPr indent="-228600" lvl="0" marL="457200" rtl="0" algn="l">
              <a:lnSpc>
                <a:spcPct val="200000"/>
              </a:lnSpc>
              <a:spcBef>
                <a:spcPts val="1200"/>
              </a:spcBef>
              <a:spcAft>
                <a:spcPts val="0"/>
              </a:spcAft>
              <a:buNone/>
            </a:pPr>
            <a:r>
              <a:rPr lang="en" sz="1350">
                <a:solidFill>
                  <a:srgbClr val="FFFFFF"/>
                </a:solidFill>
                <a:latin typeface="Times New Roman"/>
                <a:ea typeface="Times New Roman"/>
                <a:cs typeface="Times New Roman"/>
                <a:sym typeface="Times New Roman"/>
              </a:rPr>
              <a:t>●</a:t>
            </a:r>
            <a:r>
              <a:rPr lang="en" sz="700">
                <a:solidFill>
                  <a:srgbClr val="FFFFFF"/>
                </a:solidFill>
                <a:latin typeface="Times New Roman"/>
                <a:ea typeface="Times New Roman"/>
                <a:cs typeface="Times New Roman"/>
                <a:sym typeface="Times New Roman"/>
              </a:rPr>
              <a:t>  	</a:t>
            </a:r>
            <a:r>
              <a:rPr lang="en" sz="1500">
                <a:solidFill>
                  <a:srgbClr val="FFFFFF"/>
                </a:solidFill>
                <a:latin typeface="Rockwell"/>
                <a:ea typeface="Rockwell"/>
                <a:cs typeface="Rockwell"/>
                <a:sym typeface="Rockwell"/>
              </a:rPr>
              <a:t>All searches occur in reverse order</a:t>
            </a:r>
            <a:endParaRPr sz="1500">
              <a:solidFill>
                <a:srgbClr val="FFFFFF"/>
              </a:solidFill>
              <a:latin typeface="Rockwell"/>
              <a:ea typeface="Rockwell"/>
              <a:cs typeface="Rockwell"/>
              <a:sym typeface="Rockwell"/>
            </a:endParaRPr>
          </a:p>
          <a:p>
            <a:pPr indent="-228600" lvl="0" marL="457200" rtl="0" algn="l">
              <a:lnSpc>
                <a:spcPct val="200000"/>
              </a:lnSpc>
              <a:spcBef>
                <a:spcPts val="1200"/>
              </a:spcBef>
              <a:spcAft>
                <a:spcPts val="0"/>
              </a:spcAft>
              <a:buNone/>
            </a:pPr>
            <a:r>
              <a:rPr lang="en" sz="1500">
                <a:solidFill>
                  <a:srgbClr val="FFFFFF"/>
                </a:solidFill>
                <a:latin typeface="Rockwell"/>
                <a:ea typeface="Rockwell"/>
                <a:cs typeface="Rockwell"/>
                <a:sym typeface="Rockwell"/>
              </a:rPr>
              <a:t>●  	Start with full BWT range (0, N)</a:t>
            </a:r>
            <a:endParaRPr sz="1500">
              <a:solidFill>
                <a:srgbClr val="FFFFFF"/>
              </a:solidFill>
              <a:latin typeface="Rockwell"/>
              <a:ea typeface="Rockwell"/>
              <a:cs typeface="Rockwell"/>
              <a:sym typeface="Rockwell"/>
            </a:endParaRPr>
          </a:p>
          <a:p>
            <a:pPr indent="-228600" lvl="0" marL="457200" rtl="0" algn="l">
              <a:lnSpc>
                <a:spcPct val="200000"/>
              </a:lnSpc>
              <a:spcBef>
                <a:spcPts val="1200"/>
              </a:spcBef>
              <a:spcAft>
                <a:spcPts val="0"/>
              </a:spcAft>
              <a:buNone/>
            </a:pPr>
            <a:r>
              <a:rPr lang="en" sz="1500">
                <a:solidFill>
                  <a:srgbClr val="FFFFFF"/>
                </a:solidFill>
                <a:latin typeface="Rockwell"/>
                <a:ea typeface="Rockwell"/>
                <a:cs typeface="Rockwell"/>
                <a:sym typeface="Rockwell"/>
              </a:rPr>
              <a:t>●  	Restrict by one symbol at a time</a:t>
            </a:r>
            <a:endParaRPr sz="1500">
              <a:solidFill>
                <a:srgbClr val="FFFFFF"/>
              </a:solidFill>
              <a:latin typeface="Rockwell"/>
              <a:ea typeface="Rockwell"/>
              <a:cs typeface="Rockwell"/>
              <a:sym typeface="Rockwell"/>
            </a:endParaRPr>
          </a:p>
          <a:p>
            <a:pPr indent="-228600" lvl="0" marL="457200" rtl="0" algn="l">
              <a:lnSpc>
                <a:spcPct val="200000"/>
              </a:lnSpc>
              <a:spcBef>
                <a:spcPts val="1200"/>
              </a:spcBef>
              <a:spcAft>
                <a:spcPts val="0"/>
              </a:spcAft>
              <a:buNone/>
            </a:pPr>
            <a:r>
              <a:rPr lang="en" sz="1500">
                <a:solidFill>
                  <a:srgbClr val="FFFFFF"/>
                </a:solidFill>
                <a:latin typeface="Rockwell"/>
                <a:ea typeface="Rockwell"/>
                <a:cs typeface="Rockwell"/>
                <a:sym typeface="Rockwell"/>
              </a:rPr>
              <a:t>●  	Does not depend on BWT (data) size </a:t>
            </a:r>
            <a:endParaRPr sz="1500">
              <a:solidFill>
                <a:srgbClr val="FFFFFF"/>
              </a:solidFill>
              <a:latin typeface="Rockwell"/>
              <a:ea typeface="Rockwell"/>
              <a:cs typeface="Rockwell"/>
              <a:sym typeface="Rockwell"/>
            </a:endParaRPr>
          </a:p>
          <a:p>
            <a:pPr indent="-228600" lvl="0" marL="457200" rtl="0" algn="l">
              <a:lnSpc>
                <a:spcPct val="200000"/>
              </a:lnSpc>
              <a:spcBef>
                <a:spcPts val="1200"/>
              </a:spcBef>
              <a:spcAft>
                <a:spcPts val="1200"/>
              </a:spcAft>
              <a:buNone/>
            </a:pPr>
            <a:r>
              <a:rPr lang="en" sz="1350">
                <a:solidFill>
                  <a:srgbClr val="FFFFFF"/>
                </a:solidFill>
                <a:latin typeface="Times New Roman"/>
                <a:ea typeface="Times New Roman"/>
                <a:cs typeface="Times New Roman"/>
                <a:sym typeface="Times New Roman"/>
              </a:rPr>
              <a:t> </a:t>
            </a:r>
            <a:endParaRPr sz="1350">
              <a:solidFill>
                <a:srgbClr val="FFFFFF"/>
              </a:solidFill>
              <a:latin typeface="Times New Roman"/>
              <a:ea typeface="Times New Roman"/>
              <a:cs typeface="Times New Roman"/>
              <a:sym typeface="Times New Roman"/>
            </a:endParaRPr>
          </a:p>
        </p:txBody>
      </p:sp>
      <p:sp>
        <p:nvSpPr>
          <p:cNvPr id="309" name="Google Shape;309;p40"/>
          <p:cNvSpPr txBox="1"/>
          <p:nvPr/>
        </p:nvSpPr>
        <p:spPr>
          <a:xfrm>
            <a:off x="5163175" y="0"/>
            <a:ext cx="3710100" cy="5059500"/>
          </a:xfrm>
          <a:prstGeom prst="rect">
            <a:avLst/>
          </a:prstGeom>
          <a:noFill/>
          <a:ln>
            <a:noFill/>
          </a:ln>
        </p:spPr>
        <p:txBody>
          <a:bodyPr anchorCtr="0" anchor="t" bIns="91425" lIns="91425" spcFirstLastPara="1" rIns="91425" wrap="square" tIns="91425">
            <a:noAutofit/>
          </a:bodyPr>
          <a:lstStyle/>
          <a:p>
            <a:pPr indent="-228600" lvl="0" marL="0" rtl="0" algn="l">
              <a:lnSpc>
                <a:spcPct val="115000"/>
              </a:lnSpc>
              <a:spcBef>
                <a:spcPts val="1200"/>
              </a:spcBef>
              <a:spcAft>
                <a:spcPts val="0"/>
              </a:spcAft>
              <a:buNone/>
            </a:pPr>
            <a:r>
              <a:rPr lang="en" sz="1500">
                <a:solidFill>
                  <a:srgbClr val="FFFFFF"/>
                </a:solidFill>
                <a:latin typeface="Rockwell"/>
                <a:ea typeface="Rockwell"/>
                <a:cs typeface="Rockwell"/>
                <a:sym typeface="Rockwell"/>
              </a:rPr>
              <a:t>Let’s look at an example of k-mer “AN”</a:t>
            </a:r>
            <a:endParaRPr sz="1500">
              <a:solidFill>
                <a:srgbClr val="FFFFFF"/>
              </a:solidFill>
              <a:latin typeface="Rockwell"/>
              <a:ea typeface="Rockwell"/>
              <a:cs typeface="Rockwell"/>
              <a:sym typeface="Rockwell"/>
            </a:endParaRPr>
          </a:p>
          <a:p>
            <a:pPr indent="-228600" lvl="0" marL="0" rtl="0" algn="l">
              <a:lnSpc>
                <a:spcPct val="115000"/>
              </a:lnSpc>
              <a:spcBef>
                <a:spcPts val="1200"/>
              </a:spcBef>
              <a:spcAft>
                <a:spcPts val="0"/>
              </a:spcAft>
              <a:buNone/>
            </a:pPr>
            <a:r>
              <a:rPr lang="en" sz="1500">
                <a:solidFill>
                  <a:srgbClr val="FFFFFF"/>
                </a:solidFill>
                <a:latin typeface="Rockwell"/>
                <a:ea typeface="Rockwell"/>
                <a:cs typeface="Rockwell"/>
                <a:sym typeface="Rockwell"/>
              </a:rPr>
              <a:t>Initializing to full range</a:t>
            </a:r>
            <a:endParaRPr sz="1500">
              <a:solidFill>
                <a:srgbClr val="FFFFFF"/>
              </a:solidFill>
              <a:latin typeface="Rockwell"/>
              <a:ea typeface="Rockwell"/>
              <a:cs typeface="Rockwell"/>
              <a:sym typeface="Rockwell"/>
            </a:endParaRPr>
          </a:p>
          <a:p>
            <a:pPr indent="-228600" lvl="0" marL="0" rtl="0" algn="l">
              <a:lnSpc>
                <a:spcPct val="115000"/>
              </a:lnSpc>
              <a:spcBef>
                <a:spcPts val="1200"/>
              </a:spcBef>
              <a:spcAft>
                <a:spcPts val="0"/>
              </a:spcAft>
              <a:buNone/>
            </a:pPr>
            <a:r>
              <a:rPr lang="en" sz="1500">
                <a:solidFill>
                  <a:srgbClr val="FFFFFF"/>
                </a:solidFill>
                <a:latin typeface="Rockwell"/>
                <a:ea typeface="Rockwell"/>
                <a:cs typeface="Rockwell"/>
                <a:sym typeface="Rockwell"/>
              </a:rPr>
              <a:t>low = 0</a:t>
            </a:r>
            <a:endParaRPr sz="1500">
              <a:solidFill>
                <a:srgbClr val="FFFFFF"/>
              </a:solidFill>
              <a:latin typeface="Rockwell"/>
              <a:ea typeface="Rockwell"/>
              <a:cs typeface="Rockwell"/>
              <a:sym typeface="Rockwell"/>
            </a:endParaRPr>
          </a:p>
          <a:p>
            <a:pPr indent="-228600" lvl="0" marL="0" rtl="0" algn="l">
              <a:lnSpc>
                <a:spcPct val="115000"/>
              </a:lnSpc>
              <a:spcBef>
                <a:spcPts val="1200"/>
              </a:spcBef>
              <a:spcAft>
                <a:spcPts val="0"/>
              </a:spcAft>
              <a:buNone/>
            </a:pPr>
            <a:r>
              <a:rPr lang="en" sz="1500">
                <a:solidFill>
                  <a:srgbClr val="FFFFFF"/>
                </a:solidFill>
                <a:latin typeface="Rockwell"/>
                <a:ea typeface="Rockwell"/>
                <a:cs typeface="Rockwell"/>
                <a:sym typeface="Rockwell"/>
              </a:rPr>
              <a:t>high = 7</a:t>
            </a:r>
            <a:endParaRPr sz="1500">
              <a:solidFill>
                <a:srgbClr val="FFFFFF"/>
              </a:solidFill>
              <a:latin typeface="Rockwell"/>
              <a:ea typeface="Rockwell"/>
              <a:cs typeface="Rockwell"/>
              <a:sym typeface="Rockwell"/>
            </a:endParaRPr>
          </a:p>
          <a:p>
            <a:pPr indent="-228600" lvl="0" marL="0" rtl="0" algn="l">
              <a:lnSpc>
                <a:spcPct val="115000"/>
              </a:lnSpc>
              <a:spcBef>
                <a:spcPts val="1200"/>
              </a:spcBef>
              <a:spcAft>
                <a:spcPts val="0"/>
              </a:spcAft>
              <a:buNone/>
            </a:pPr>
            <a:r>
              <a:rPr lang="en" sz="1500">
                <a:solidFill>
                  <a:srgbClr val="FFFFFF"/>
                </a:solidFill>
                <a:latin typeface="Rockwell"/>
                <a:ea typeface="Rockwell"/>
                <a:cs typeface="Rockwell"/>
                <a:sym typeface="Rockwell"/>
              </a:rPr>
              <a:t>Find occurrences of “N”</a:t>
            </a:r>
            <a:endParaRPr sz="1500">
              <a:solidFill>
                <a:srgbClr val="FFFFFF"/>
              </a:solidFill>
              <a:latin typeface="Rockwell"/>
              <a:ea typeface="Rockwell"/>
              <a:cs typeface="Rockwell"/>
              <a:sym typeface="Rockwell"/>
            </a:endParaRPr>
          </a:p>
          <a:p>
            <a:pPr indent="-228600" lvl="0" marL="0" rtl="0" algn="l">
              <a:lnSpc>
                <a:spcPct val="115000"/>
              </a:lnSpc>
              <a:spcBef>
                <a:spcPts val="1200"/>
              </a:spcBef>
              <a:spcAft>
                <a:spcPts val="0"/>
              </a:spcAft>
              <a:buNone/>
            </a:pPr>
            <a:r>
              <a:rPr lang="en" sz="1500">
                <a:solidFill>
                  <a:srgbClr val="FFFFFF"/>
                </a:solidFill>
                <a:latin typeface="Rockwell"/>
                <a:ea typeface="Rockwell"/>
                <a:cs typeface="Rockwell"/>
                <a:sym typeface="Rockwell"/>
              </a:rPr>
              <a:t>Updating low &amp; high each time we iterate</a:t>
            </a:r>
            <a:endParaRPr sz="1500">
              <a:solidFill>
                <a:srgbClr val="FFFFFF"/>
              </a:solidFill>
              <a:latin typeface="Rockwell"/>
              <a:ea typeface="Rockwell"/>
              <a:cs typeface="Rockwell"/>
              <a:sym typeface="Rockwell"/>
            </a:endParaRPr>
          </a:p>
          <a:p>
            <a:pPr indent="-228600" lvl="0" marL="0" rtl="0" algn="l">
              <a:lnSpc>
                <a:spcPct val="115000"/>
              </a:lnSpc>
              <a:spcBef>
                <a:spcPts val="1200"/>
              </a:spcBef>
              <a:spcAft>
                <a:spcPts val="0"/>
              </a:spcAft>
              <a:buNone/>
            </a:pPr>
            <a:r>
              <a:rPr lang="en" sz="1500">
                <a:solidFill>
                  <a:srgbClr val="FFFFFF"/>
                </a:solidFill>
                <a:latin typeface="Rockwell"/>
                <a:ea typeface="Rockwell"/>
                <a:cs typeface="Rockwell"/>
                <a:sym typeface="Rockwell"/>
              </a:rPr>
              <a:t>low = O[‘N’]+F[low][‘N’] = 5+0 = 5</a:t>
            </a:r>
            <a:endParaRPr sz="1500">
              <a:solidFill>
                <a:srgbClr val="FFFFFF"/>
              </a:solidFill>
              <a:latin typeface="Rockwell"/>
              <a:ea typeface="Rockwell"/>
              <a:cs typeface="Rockwell"/>
              <a:sym typeface="Rockwell"/>
            </a:endParaRPr>
          </a:p>
          <a:p>
            <a:pPr indent="-228600" lvl="0" marL="0" rtl="0" algn="l">
              <a:lnSpc>
                <a:spcPct val="115000"/>
              </a:lnSpc>
              <a:spcBef>
                <a:spcPts val="1200"/>
              </a:spcBef>
              <a:spcAft>
                <a:spcPts val="0"/>
              </a:spcAft>
              <a:buNone/>
            </a:pPr>
            <a:r>
              <a:rPr lang="en" sz="1500">
                <a:solidFill>
                  <a:srgbClr val="FFFFFF"/>
                </a:solidFill>
                <a:latin typeface="Rockwell"/>
                <a:ea typeface="Rockwell"/>
                <a:cs typeface="Rockwell"/>
                <a:sym typeface="Rockwell"/>
              </a:rPr>
              <a:t>high = O[‘N’]+F[high][‘N’] = 5+2 = 7</a:t>
            </a:r>
            <a:endParaRPr sz="1500">
              <a:solidFill>
                <a:srgbClr val="FFFFFF"/>
              </a:solidFill>
              <a:latin typeface="Rockwell"/>
              <a:ea typeface="Rockwell"/>
              <a:cs typeface="Rockwell"/>
              <a:sym typeface="Rockwell"/>
            </a:endParaRPr>
          </a:p>
          <a:p>
            <a:pPr indent="-228600" lvl="0" marL="0" rtl="0" algn="l">
              <a:lnSpc>
                <a:spcPct val="115000"/>
              </a:lnSpc>
              <a:spcBef>
                <a:spcPts val="1200"/>
              </a:spcBef>
              <a:spcAft>
                <a:spcPts val="0"/>
              </a:spcAft>
              <a:buNone/>
            </a:pPr>
            <a:r>
              <a:rPr lang="en" sz="1500">
                <a:solidFill>
                  <a:srgbClr val="FFFFFF"/>
                </a:solidFill>
                <a:latin typeface="Rockwell"/>
                <a:ea typeface="Rockwell"/>
                <a:cs typeface="Rockwell"/>
                <a:sym typeface="Rockwell"/>
              </a:rPr>
              <a:t>Find occurrences of “AN”</a:t>
            </a:r>
            <a:endParaRPr sz="1500">
              <a:solidFill>
                <a:srgbClr val="FFFFFF"/>
              </a:solidFill>
              <a:latin typeface="Rockwell"/>
              <a:ea typeface="Rockwell"/>
              <a:cs typeface="Rockwell"/>
              <a:sym typeface="Rockwell"/>
            </a:endParaRPr>
          </a:p>
          <a:p>
            <a:pPr indent="-228600" lvl="0" marL="0" rtl="0" algn="l">
              <a:lnSpc>
                <a:spcPct val="115000"/>
              </a:lnSpc>
              <a:spcBef>
                <a:spcPts val="1200"/>
              </a:spcBef>
              <a:spcAft>
                <a:spcPts val="0"/>
              </a:spcAft>
              <a:buNone/>
            </a:pPr>
            <a:r>
              <a:rPr lang="en" sz="1500">
                <a:solidFill>
                  <a:srgbClr val="FFFFFF"/>
                </a:solidFill>
                <a:latin typeface="Rockwell"/>
                <a:ea typeface="Rockwell"/>
                <a:cs typeface="Rockwell"/>
                <a:sym typeface="Rockwell"/>
              </a:rPr>
              <a:t>low = O[‘A’]+F[low][‘A’] = 1+0 = 1</a:t>
            </a:r>
            <a:endParaRPr sz="1500">
              <a:solidFill>
                <a:srgbClr val="FFFFFF"/>
              </a:solidFill>
              <a:latin typeface="Rockwell"/>
              <a:ea typeface="Rockwell"/>
              <a:cs typeface="Rockwell"/>
              <a:sym typeface="Rockwell"/>
            </a:endParaRPr>
          </a:p>
          <a:p>
            <a:pPr indent="-228600" lvl="0" marL="0" rtl="0" algn="l">
              <a:lnSpc>
                <a:spcPct val="115000"/>
              </a:lnSpc>
              <a:spcBef>
                <a:spcPts val="1200"/>
              </a:spcBef>
              <a:spcAft>
                <a:spcPts val="0"/>
              </a:spcAft>
              <a:buNone/>
            </a:pPr>
            <a:r>
              <a:rPr lang="en" sz="1500">
                <a:solidFill>
                  <a:srgbClr val="FFFFFF"/>
                </a:solidFill>
                <a:latin typeface="Rockwell"/>
                <a:ea typeface="Rockwell"/>
                <a:cs typeface="Rockwell"/>
                <a:sym typeface="Rockwell"/>
              </a:rPr>
              <a:t>high = O[‘A’]+F[high][‘A’] = 1+3 = 4</a:t>
            </a:r>
            <a:endParaRPr sz="1500">
              <a:solidFill>
                <a:srgbClr val="FFFFFF"/>
              </a:solidFill>
              <a:latin typeface="Rockwell"/>
              <a:ea typeface="Rockwell"/>
              <a:cs typeface="Rockwell"/>
              <a:sym typeface="Rockwell"/>
            </a:endParaRPr>
          </a:p>
          <a:p>
            <a:pPr indent="-228600" lvl="0" marL="0" rtl="0" algn="l">
              <a:lnSpc>
                <a:spcPct val="115000"/>
              </a:lnSpc>
              <a:spcBef>
                <a:spcPts val="1200"/>
              </a:spcBef>
              <a:spcAft>
                <a:spcPts val="1200"/>
              </a:spcAft>
              <a:buNone/>
            </a:pPr>
            <a:r>
              <a:t/>
            </a:r>
            <a:endParaRPr sz="1350">
              <a:solidFill>
                <a:srgbClr val="FFFFFF"/>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1"/>
          <p:cNvSpPr txBox="1"/>
          <p:nvPr>
            <p:ph type="title"/>
          </p:nvPr>
        </p:nvSpPr>
        <p:spPr>
          <a:xfrm>
            <a:off x="910800" y="494200"/>
            <a:ext cx="73224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Rockwell"/>
                <a:ea typeface="Rockwell"/>
                <a:cs typeface="Rockwell"/>
                <a:sym typeface="Rockwell"/>
              </a:rPr>
              <a:t>IMPLEMENTATION OF EXACT PATTERN MATCHING IN JULIA</a:t>
            </a:r>
            <a:endParaRPr sz="3000">
              <a:latin typeface="Rockwell"/>
              <a:ea typeface="Rockwell"/>
              <a:cs typeface="Rockwell"/>
              <a:sym typeface="Rockwell"/>
            </a:endParaRPr>
          </a:p>
        </p:txBody>
      </p:sp>
      <p:pic>
        <p:nvPicPr>
          <p:cNvPr id="315" name="Google Shape;315;p41"/>
          <p:cNvPicPr preferRelativeResize="0"/>
          <p:nvPr/>
        </p:nvPicPr>
        <p:blipFill>
          <a:blip r:embed="rId3">
            <a:alphaModFix/>
          </a:blip>
          <a:stretch>
            <a:fillRect/>
          </a:stretch>
        </p:blipFill>
        <p:spPr>
          <a:xfrm>
            <a:off x="2376488" y="1741525"/>
            <a:ext cx="4391025" cy="2819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ckwell"/>
                <a:ea typeface="Rockwell"/>
                <a:cs typeface="Rockwell"/>
                <a:sym typeface="Rockwell"/>
              </a:rPr>
              <a:t>INTRODUCTION </a:t>
            </a:r>
            <a:r>
              <a:rPr lang="en" sz="3000">
                <a:solidFill>
                  <a:srgbClr val="000000"/>
                </a:solidFill>
                <a:latin typeface="Rockwell"/>
                <a:ea typeface="Rockwell"/>
                <a:cs typeface="Rockwell"/>
                <a:sym typeface="Rockwell"/>
              </a:rPr>
              <a:t>​</a:t>
            </a:r>
            <a:endParaRPr sz="3000">
              <a:latin typeface="Rockwell"/>
              <a:ea typeface="Rockwell"/>
              <a:cs typeface="Rockwell"/>
              <a:sym typeface="Rockwell"/>
            </a:endParaRPr>
          </a:p>
        </p:txBody>
      </p:sp>
      <p:sp>
        <p:nvSpPr>
          <p:cNvPr id="147" name="Google Shape;147;p15"/>
          <p:cNvSpPr txBox="1"/>
          <p:nvPr>
            <p:ph idx="1" type="body"/>
          </p:nvPr>
        </p:nvSpPr>
        <p:spPr>
          <a:xfrm>
            <a:off x="1121725" y="1029400"/>
            <a:ext cx="7564800" cy="3288600"/>
          </a:xfrm>
          <a:prstGeom prst="rect">
            <a:avLst/>
          </a:prstGeom>
        </p:spPr>
        <p:txBody>
          <a:bodyPr anchorCtr="0" anchor="t" bIns="91425" lIns="91425" spcFirstLastPara="1" rIns="91425" wrap="square" tIns="91425">
            <a:noAutofit/>
          </a:bodyPr>
          <a:lstStyle/>
          <a:p>
            <a:pPr indent="-330200" lvl="0" marL="546100" rtl="0" algn="l">
              <a:spcBef>
                <a:spcPts val="0"/>
              </a:spcBef>
              <a:spcAft>
                <a:spcPts val="0"/>
              </a:spcAft>
              <a:buClr>
                <a:schemeClr val="lt1"/>
              </a:buClr>
              <a:buSzPts val="1600"/>
              <a:buFont typeface="Rockwell"/>
              <a:buChar char="●"/>
            </a:pPr>
            <a:r>
              <a:rPr lang="en" sz="1800">
                <a:latin typeface="Rockwell"/>
                <a:ea typeface="Rockwell"/>
                <a:cs typeface="Rockwell"/>
                <a:sym typeface="Rockwell"/>
              </a:rPr>
              <a:t>The Burrows-Wheeler Transform (BWT) or block sorting compression idea was started by David Wheeler in his unpublished paper in 1983 and later it was modified by Michael Burrows along with the founder in 1994 at  DEC Systems Research Center in Palo Alto, California. ​</a:t>
            </a:r>
            <a:endParaRPr sz="1800">
              <a:latin typeface="Rockwell"/>
              <a:ea typeface="Rockwell"/>
              <a:cs typeface="Rockwell"/>
              <a:sym typeface="Rockwell"/>
            </a:endParaRPr>
          </a:p>
          <a:p>
            <a:pPr indent="0" lvl="0" marL="457200" rtl="0" algn="l">
              <a:spcBef>
                <a:spcPts val="0"/>
              </a:spcBef>
              <a:spcAft>
                <a:spcPts val="0"/>
              </a:spcAft>
              <a:buNone/>
            </a:pPr>
            <a:r>
              <a:t/>
            </a:r>
            <a:endParaRPr sz="1800">
              <a:latin typeface="Rockwell"/>
              <a:ea typeface="Rockwell"/>
              <a:cs typeface="Rockwell"/>
              <a:sym typeface="Rockwell"/>
            </a:endParaRPr>
          </a:p>
          <a:p>
            <a:pPr indent="-330200" lvl="0" marL="546100" rtl="0" algn="l">
              <a:spcBef>
                <a:spcPts val="0"/>
              </a:spcBef>
              <a:spcAft>
                <a:spcPts val="0"/>
              </a:spcAft>
              <a:buClr>
                <a:schemeClr val="lt1"/>
              </a:buClr>
              <a:buSzPts val="1600"/>
              <a:buFont typeface="Rockwell"/>
              <a:buChar char="●"/>
            </a:pPr>
            <a:r>
              <a:rPr lang="en" sz="1800">
                <a:latin typeface="Rockwell"/>
                <a:ea typeface="Rockwell"/>
                <a:cs typeface="Rockwell"/>
                <a:sym typeface="Rockwell"/>
              </a:rPr>
              <a:t>In this report we are going to present BWT implementation using Move to Front Transform, Suffix Array methods in detail. Since BWT is easy to implement it has got many applications in medical fields like storing DNA like large sequences, pattern matching using FM indexing, and in other fields where large data is stored using compression methods.​</a:t>
            </a:r>
            <a:endParaRPr sz="1800">
              <a:latin typeface="Rockwell"/>
              <a:ea typeface="Rockwell"/>
              <a:cs typeface="Rockwell"/>
              <a:sym typeface="Rockwell"/>
            </a:endParaRPr>
          </a:p>
          <a:p>
            <a:pPr indent="0" lvl="0" marL="0" rtl="0" algn="l">
              <a:spcBef>
                <a:spcPts val="0"/>
              </a:spcBef>
              <a:spcAft>
                <a:spcPts val="1600"/>
              </a:spcAft>
              <a:buNone/>
            </a:pPr>
            <a:r>
              <a:t/>
            </a:r>
            <a:endParaRPr sz="1900">
              <a:latin typeface="Rockwell"/>
              <a:ea typeface="Rockwell"/>
              <a:cs typeface="Rockwell"/>
              <a:sym typeface="Rockwe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Rockwell"/>
                <a:ea typeface="Rockwell"/>
                <a:cs typeface="Rockwell"/>
                <a:sym typeface="Rockwell"/>
              </a:rPr>
              <a:t>ROLE OF BWT IN COMPRESSION​</a:t>
            </a:r>
            <a:endParaRPr sz="3000">
              <a:latin typeface="Rockwell"/>
              <a:ea typeface="Rockwell"/>
              <a:cs typeface="Rockwell"/>
              <a:sym typeface="Rockwell"/>
            </a:endParaRPr>
          </a:p>
        </p:txBody>
      </p:sp>
      <p:sp>
        <p:nvSpPr>
          <p:cNvPr id="321" name="Google Shape;321;p42"/>
          <p:cNvSpPr txBox="1"/>
          <p:nvPr>
            <p:ph idx="1" type="body"/>
          </p:nvPr>
        </p:nvSpPr>
        <p:spPr>
          <a:xfrm>
            <a:off x="934275" y="1338950"/>
            <a:ext cx="5676000" cy="271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Rockwell"/>
                <a:ea typeface="Rockwell"/>
                <a:cs typeface="Rockwell"/>
                <a:sym typeface="Rockwell"/>
              </a:rPr>
              <a:t>BWT is a method used for storing information as it has the capability to decrease the randomness and to form runs in the string. </a:t>
            </a:r>
            <a:endParaRPr sz="2000">
              <a:latin typeface="Rockwell"/>
              <a:ea typeface="Rockwell"/>
              <a:cs typeface="Rockwell"/>
              <a:sym typeface="Rockwell"/>
            </a:endParaRPr>
          </a:p>
          <a:p>
            <a:pPr indent="0" lvl="0" marL="0" rtl="0" algn="l">
              <a:spcBef>
                <a:spcPts val="1600"/>
              </a:spcBef>
              <a:spcAft>
                <a:spcPts val="0"/>
              </a:spcAft>
              <a:buNone/>
            </a:pPr>
            <a:r>
              <a:t/>
            </a:r>
            <a:endParaRPr sz="1200">
              <a:latin typeface="Rockwell"/>
              <a:ea typeface="Rockwell"/>
              <a:cs typeface="Rockwell"/>
              <a:sym typeface="Rockwell"/>
            </a:endParaRPr>
          </a:p>
          <a:p>
            <a:pPr indent="0" lvl="0" marL="0" rtl="0" algn="l">
              <a:spcBef>
                <a:spcPts val="1600"/>
              </a:spcBef>
              <a:spcAft>
                <a:spcPts val="1600"/>
              </a:spcAft>
              <a:buNone/>
            </a:pPr>
            <a:r>
              <a:rPr lang="en" sz="2000">
                <a:latin typeface="Rockwell"/>
                <a:ea typeface="Rockwell"/>
                <a:cs typeface="Rockwell"/>
                <a:sym typeface="Rockwell"/>
              </a:rPr>
              <a:t>Example of how BWT is used in compression of DNA sequences.​</a:t>
            </a:r>
            <a:endParaRPr sz="2500">
              <a:latin typeface="Rockwell"/>
              <a:ea typeface="Rockwell"/>
              <a:cs typeface="Rockwell"/>
              <a:sym typeface="Rockwell"/>
            </a:endParaRPr>
          </a:p>
        </p:txBody>
      </p:sp>
      <p:pic>
        <p:nvPicPr>
          <p:cNvPr id="322" name="Google Shape;322;p42"/>
          <p:cNvPicPr preferRelativeResize="0"/>
          <p:nvPr/>
        </p:nvPicPr>
        <p:blipFill>
          <a:blip r:embed="rId3">
            <a:alphaModFix/>
          </a:blip>
          <a:stretch>
            <a:fillRect/>
          </a:stretch>
        </p:blipFill>
        <p:spPr>
          <a:xfrm>
            <a:off x="1297500" y="3859525"/>
            <a:ext cx="4505325" cy="952500"/>
          </a:xfrm>
          <a:prstGeom prst="rect">
            <a:avLst/>
          </a:prstGeom>
          <a:noFill/>
          <a:ln>
            <a:noFill/>
          </a:ln>
        </p:spPr>
      </p:pic>
      <p:sp>
        <p:nvSpPr>
          <p:cNvPr id="323" name="Google Shape;323;p42"/>
          <p:cNvSpPr txBox="1"/>
          <p:nvPr/>
        </p:nvSpPr>
        <p:spPr>
          <a:xfrm>
            <a:off x="1563325" y="3765725"/>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pic>
        <p:nvPicPr>
          <p:cNvPr id="324" name="Google Shape;324;p42"/>
          <p:cNvPicPr preferRelativeResize="0"/>
          <p:nvPr/>
        </p:nvPicPr>
        <p:blipFill>
          <a:blip r:embed="rId4">
            <a:alphaModFix/>
          </a:blip>
          <a:stretch>
            <a:fillRect/>
          </a:stretch>
        </p:blipFill>
        <p:spPr>
          <a:xfrm>
            <a:off x="6540800" y="1737303"/>
            <a:ext cx="2378250" cy="2710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3"/>
          <p:cNvSpPr txBox="1"/>
          <p:nvPr>
            <p:ph type="title"/>
          </p:nvPr>
        </p:nvSpPr>
        <p:spPr>
          <a:xfrm>
            <a:off x="1287450" y="2114700"/>
            <a:ext cx="7038900" cy="12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Rockwell"/>
                <a:ea typeface="Rockwell"/>
                <a:cs typeface="Rockwell"/>
                <a:sym typeface="Rockwell"/>
              </a:rPr>
              <a:t>IMPLEMENTATION OF BWT USING SUFFIX ARRAYS APPROACH IN JULIA</a:t>
            </a:r>
            <a:endParaRPr sz="3000">
              <a:latin typeface="Rockwell"/>
              <a:ea typeface="Rockwell"/>
              <a:cs typeface="Rockwell"/>
              <a:sym typeface="Rockwe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id="334" name="Google Shape;334;p44"/>
          <p:cNvPicPr preferRelativeResize="0"/>
          <p:nvPr/>
        </p:nvPicPr>
        <p:blipFill>
          <a:blip r:embed="rId3">
            <a:alphaModFix/>
          </a:blip>
          <a:stretch>
            <a:fillRect/>
          </a:stretch>
        </p:blipFill>
        <p:spPr>
          <a:xfrm>
            <a:off x="504000" y="1011625"/>
            <a:ext cx="3249705" cy="3530850"/>
          </a:xfrm>
          <a:prstGeom prst="rect">
            <a:avLst/>
          </a:prstGeom>
          <a:noFill/>
          <a:ln>
            <a:noFill/>
          </a:ln>
        </p:spPr>
      </p:pic>
      <p:pic>
        <p:nvPicPr>
          <p:cNvPr id="335" name="Google Shape;335;p44"/>
          <p:cNvPicPr preferRelativeResize="0"/>
          <p:nvPr/>
        </p:nvPicPr>
        <p:blipFill>
          <a:blip r:embed="rId4">
            <a:alphaModFix/>
          </a:blip>
          <a:stretch>
            <a:fillRect/>
          </a:stretch>
        </p:blipFill>
        <p:spPr>
          <a:xfrm>
            <a:off x="4096980" y="1440150"/>
            <a:ext cx="4703744" cy="267380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5"/>
          <p:cNvSpPr txBox="1"/>
          <p:nvPr>
            <p:ph type="title"/>
          </p:nvPr>
        </p:nvSpPr>
        <p:spPr>
          <a:xfrm>
            <a:off x="814150" y="99150"/>
            <a:ext cx="3878700" cy="58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latin typeface="Rockwell"/>
                <a:ea typeface="Rockwell"/>
                <a:cs typeface="Rockwell"/>
                <a:sym typeface="Rockwell"/>
              </a:rPr>
              <a:t>Pattern Counting:</a:t>
            </a:r>
            <a:endParaRPr sz="2600">
              <a:latin typeface="Rockwell"/>
              <a:ea typeface="Rockwell"/>
              <a:cs typeface="Rockwell"/>
              <a:sym typeface="Rockwell"/>
            </a:endParaRPr>
          </a:p>
        </p:txBody>
      </p:sp>
      <p:sp>
        <p:nvSpPr>
          <p:cNvPr id="341" name="Google Shape;341;p45"/>
          <p:cNvSpPr txBox="1"/>
          <p:nvPr>
            <p:ph idx="1" type="body"/>
          </p:nvPr>
        </p:nvSpPr>
        <p:spPr>
          <a:xfrm>
            <a:off x="1052550" y="681750"/>
            <a:ext cx="7038900" cy="110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Rockwell"/>
                <a:ea typeface="Rockwell"/>
                <a:cs typeface="Rockwell"/>
                <a:sym typeface="Rockwell"/>
              </a:rPr>
              <a:t>Here we will find the number of </a:t>
            </a:r>
            <a:r>
              <a:rPr lang="en" sz="1500">
                <a:latin typeface="Rockwell"/>
                <a:ea typeface="Rockwell"/>
                <a:cs typeface="Rockwell"/>
                <a:sym typeface="Rockwell"/>
              </a:rPr>
              <a:t>occurrences</a:t>
            </a:r>
            <a:r>
              <a:rPr lang="en" sz="1500">
                <a:latin typeface="Rockwell"/>
                <a:ea typeface="Rockwell"/>
                <a:cs typeface="Rockwell"/>
                <a:sym typeface="Rockwell"/>
              </a:rPr>
              <a:t> of the pattern using BWT string of a given sequence and a pattern.</a:t>
            </a:r>
            <a:endParaRPr sz="1500">
              <a:latin typeface="Rockwell"/>
              <a:ea typeface="Rockwell"/>
              <a:cs typeface="Rockwell"/>
              <a:sym typeface="Rockwe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42" name="Google Shape;342;p45"/>
          <p:cNvPicPr preferRelativeResize="0"/>
          <p:nvPr/>
        </p:nvPicPr>
        <p:blipFill>
          <a:blip r:embed="rId3">
            <a:alphaModFix/>
          </a:blip>
          <a:stretch>
            <a:fillRect/>
          </a:stretch>
        </p:blipFill>
        <p:spPr>
          <a:xfrm>
            <a:off x="4279550" y="1084473"/>
            <a:ext cx="4740949" cy="3943851"/>
          </a:xfrm>
          <a:prstGeom prst="rect">
            <a:avLst/>
          </a:prstGeom>
          <a:noFill/>
          <a:ln>
            <a:noFill/>
          </a:ln>
        </p:spPr>
      </p:pic>
      <p:sp>
        <p:nvSpPr>
          <p:cNvPr id="343" name="Google Shape;343;p45"/>
          <p:cNvSpPr txBox="1"/>
          <p:nvPr/>
        </p:nvSpPr>
        <p:spPr>
          <a:xfrm>
            <a:off x="305350" y="2020225"/>
            <a:ext cx="3878700" cy="104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Rockwell"/>
                <a:ea typeface="Rockwell"/>
                <a:cs typeface="Rockwell"/>
                <a:sym typeface="Rockwell"/>
              </a:rPr>
              <a:t>This represents the occurrences of different patterns according to the sequence we took above:</a:t>
            </a:r>
            <a:endParaRPr sz="1600">
              <a:solidFill>
                <a:srgbClr val="FFFFFF"/>
              </a:solidFill>
              <a:latin typeface="Rockwell"/>
              <a:ea typeface="Rockwell"/>
              <a:cs typeface="Rockwell"/>
              <a:sym typeface="Rockwe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6"/>
          <p:cNvSpPr txBox="1"/>
          <p:nvPr>
            <p:ph type="title"/>
          </p:nvPr>
        </p:nvSpPr>
        <p:spPr>
          <a:xfrm>
            <a:off x="819900" y="393750"/>
            <a:ext cx="77940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Rockwell"/>
                <a:ea typeface="Rockwell"/>
                <a:cs typeface="Rockwell"/>
                <a:sym typeface="Rockwell"/>
              </a:rPr>
              <a:t>TIME COMPLEXITY IN DIFFERENT LANGUAGES</a:t>
            </a:r>
            <a:endParaRPr sz="3000">
              <a:latin typeface="Rockwell"/>
              <a:ea typeface="Rockwell"/>
              <a:cs typeface="Rockwell"/>
              <a:sym typeface="Rockwell"/>
            </a:endParaRPr>
          </a:p>
        </p:txBody>
      </p:sp>
      <p:graphicFrame>
        <p:nvGraphicFramePr>
          <p:cNvPr id="349" name="Google Shape;349;p46"/>
          <p:cNvGraphicFramePr/>
          <p:nvPr/>
        </p:nvGraphicFramePr>
        <p:xfrm>
          <a:off x="1097400" y="1676650"/>
          <a:ext cx="3000000" cy="3000000"/>
        </p:xfrm>
        <a:graphic>
          <a:graphicData uri="http://schemas.openxmlformats.org/drawingml/2006/table">
            <a:tbl>
              <a:tblPr>
                <a:noFill/>
                <a:tableStyleId>{8EB9BC12-5C38-4096-8648-DFD502F50407}</a:tableStyleId>
              </a:tblPr>
              <a:tblGrid>
                <a:gridCol w="2413000"/>
                <a:gridCol w="2413000"/>
                <a:gridCol w="2413000"/>
              </a:tblGrid>
              <a:tr h="381000">
                <a:tc>
                  <a:txBody>
                    <a:bodyPr/>
                    <a:lstStyle/>
                    <a:p>
                      <a:pPr indent="0" lvl="0" marL="0" rtl="0" algn="ctr">
                        <a:spcBef>
                          <a:spcPts val="0"/>
                        </a:spcBef>
                        <a:spcAft>
                          <a:spcPts val="0"/>
                        </a:spcAft>
                        <a:buNone/>
                      </a:pPr>
                      <a:r>
                        <a:rPr lang="en" sz="1500">
                          <a:solidFill>
                            <a:srgbClr val="FFFFFF"/>
                          </a:solidFill>
                          <a:latin typeface="Rockwell"/>
                          <a:ea typeface="Rockwell"/>
                          <a:cs typeface="Rockwell"/>
                          <a:sym typeface="Rockwell"/>
                        </a:rPr>
                        <a:t>Language</a:t>
                      </a:r>
                      <a:endParaRPr sz="1500">
                        <a:solidFill>
                          <a:srgbClr val="FFFFFF"/>
                        </a:solidFill>
                        <a:latin typeface="Rockwell"/>
                        <a:ea typeface="Rockwell"/>
                        <a:cs typeface="Rockwell"/>
                        <a:sym typeface="Rockwell"/>
                      </a:endParaRPr>
                    </a:p>
                  </a:txBody>
                  <a:tcPr marT="91425" marB="91425" marR="91425" marL="91425"/>
                </a:tc>
                <a:tc>
                  <a:txBody>
                    <a:bodyPr/>
                    <a:lstStyle/>
                    <a:p>
                      <a:pPr indent="0" lvl="0" marL="0" rtl="0" algn="ctr">
                        <a:spcBef>
                          <a:spcPts val="0"/>
                        </a:spcBef>
                        <a:spcAft>
                          <a:spcPts val="0"/>
                        </a:spcAft>
                        <a:buNone/>
                      </a:pPr>
                      <a:r>
                        <a:rPr lang="en" sz="1500">
                          <a:solidFill>
                            <a:srgbClr val="FFFFFF"/>
                          </a:solidFill>
                          <a:latin typeface="Rockwell"/>
                          <a:ea typeface="Rockwell"/>
                          <a:cs typeface="Rockwell"/>
                          <a:sym typeface="Rockwell"/>
                        </a:rPr>
                        <a:t>Time Taken for BWT</a:t>
                      </a:r>
                      <a:endParaRPr sz="1500">
                        <a:solidFill>
                          <a:srgbClr val="FFFFFF"/>
                        </a:solidFill>
                        <a:latin typeface="Rockwell"/>
                        <a:ea typeface="Rockwell"/>
                        <a:cs typeface="Rockwell"/>
                        <a:sym typeface="Rockwell"/>
                      </a:endParaRPr>
                    </a:p>
                  </a:txBody>
                  <a:tcPr marT="91425" marB="91425" marR="91425" marL="91425"/>
                </a:tc>
                <a:tc>
                  <a:txBody>
                    <a:bodyPr/>
                    <a:lstStyle/>
                    <a:p>
                      <a:pPr indent="0" lvl="0" marL="0" rtl="0" algn="ctr">
                        <a:spcBef>
                          <a:spcPts val="0"/>
                        </a:spcBef>
                        <a:spcAft>
                          <a:spcPts val="0"/>
                        </a:spcAft>
                        <a:buNone/>
                      </a:pPr>
                      <a:r>
                        <a:rPr lang="en" sz="1500">
                          <a:solidFill>
                            <a:srgbClr val="FFFFFF"/>
                          </a:solidFill>
                          <a:latin typeface="Rockwell"/>
                          <a:ea typeface="Rockwell"/>
                          <a:cs typeface="Rockwell"/>
                          <a:sym typeface="Rockwell"/>
                        </a:rPr>
                        <a:t>Time Taken for IBWT</a:t>
                      </a:r>
                      <a:endParaRPr sz="1500">
                        <a:solidFill>
                          <a:srgbClr val="FFFFFF"/>
                        </a:solidFill>
                        <a:latin typeface="Rockwell"/>
                        <a:ea typeface="Rockwell"/>
                        <a:cs typeface="Rockwell"/>
                        <a:sym typeface="Rockwell"/>
                      </a:endParaRPr>
                    </a:p>
                  </a:txBody>
                  <a:tcPr marT="91425" marB="91425" marR="91425" marL="91425"/>
                </a:tc>
              </a:tr>
              <a:tr h="381000">
                <a:tc>
                  <a:txBody>
                    <a:bodyPr/>
                    <a:lstStyle/>
                    <a:p>
                      <a:pPr indent="0" lvl="0" marL="0" rtl="0" algn="l">
                        <a:spcBef>
                          <a:spcPts val="0"/>
                        </a:spcBef>
                        <a:spcAft>
                          <a:spcPts val="0"/>
                        </a:spcAft>
                        <a:buNone/>
                      </a:pPr>
                      <a:r>
                        <a:rPr lang="en" sz="1500">
                          <a:solidFill>
                            <a:srgbClr val="FFFFFF"/>
                          </a:solidFill>
                          <a:latin typeface="Rockwell"/>
                          <a:ea typeface="Rockwell"/>
                          <a:cs typeface="Rockwell"/>
                          <a:sym typeface="Rockwell"/>
                        </a:rPr>
                        <a:t>Julia</a:t>
                      </a:r>
                      <a:endParaRPr sz="1500">
                        <a:solidFill>
                          <a:srgbClr val="FFFFFF"/>
                        </a:solidFill>
                        <a:latin typeface="Rockwell"/>
                        <a:ea typeface="Rockwell"/>
                        <a:cs typeface="Rockwell"/>
                        <a:sym typeface="Rockwell"/>
                      </a:endParaRPr>
                    </a:p>
                  </a:txBody>
                  <a:tcPr marT="91425" marB="91425" marR="91425" marL="91425"/>
                </a:tc>
                <a:tc>
                  <a:txBody>
                    <a:bodyPr/>
                    <a:lstStyle/>
                    <a:p>
                      <a:pPr indent="0" lvl="0" marL="0" rtl="0" algn="l">
                        <a:spcBef>
                          <a:spcPts val="0"/>
                        </a:spcBef>
                        <a:spcAft>
                          <a:spcPts val="0"/>
                        </a:spcAft>
                        <a:buNone/>
                      </a:pPr>
                      <a:r>
                        <a:rPr lang="en" sz="1500">
                          <a:solidFill>
                            <a:srgbClr val="FFFFFF"/>
                          </a:solidFill>
                          <a:latin typeface="Rockwell"/>
                          <a:ea typeface="Rockwell"/>
                          <a:cs typeface="Rockwell"/>
                          <a:sym typeface="Rockwell"/>
                        </a:rPr>
                        <a:t>0.070155 s</a:t>
                      </a:r>
                      <a:endParaRPr sz="1500">
                        <a:solidFill>
                          <a:srgbClr val="FFFFFF"/>
                        </a:solidFill>
                        <a:latin typeface="Rockwell"/>
                        <a:ea typeface="Rockwell"/>
                        <a:cs typeface="Rockwell"/>
                        <a:sym typeface="Rockwell"/>
                      </a:endParaRPr>
                    </a:p>
                  </a:txBody>
                  <a:tcPr marT="91425" marB="91425" marR="91425" marL="91425"/>
                </a:tc>
                <a:tc>
                  <a:txBody>
                    <a:bodyPr/>
                    <a:lstStyle/>
                    <a:p>
                      <a:pPr indent="0" lvl="0" marL="0" rtl="0" algn="l">
                        <a:spcBef>
                          <a:spcPts val="0"/>
                        </a:spcBef>
                        <a:spcAft>
                          <a:spcPts val="0"/>
                        </a:spcAft>
                        <a:buNone/>
                      </a:pPr>
                      <a:r>
                        <a:rPr lang="en" sz="1500">
                          <a:solidFill>
                            <a:srgbClr val="FFFFFF"/>
                          </a:solidFill>
                          <a:latin typeface="Rockwell"/>
                          <a:ea typeface="Rockwell"/>
                          <a:cs typeface="Rockwell"/>
                          <a:sym typeface="Rockwell"/>
                        </a:rPr>
                        <a:t>0.053870 s</a:t>
                      </a:r>
                      <a:endParaRPr sz="1500">
                        <a:solidFill>
                          <a:srgbClr val="FFFFFF"/>
                        </a:solidFill>
                        <a:latin typeface="Rockwell"/>
                        <a:ea typeface="Rockwell"/>
                        <a:cs typeface="Rockwell"/>
                        <a:sym typeface="Rockwell"/>
                      </a:endParaRPr>
                    </a:p>
                  </a:txBody>
                  <a:tcPr marT="91425" marB="91425" marR="91425" marL="91425"/>
                </a:tc>
              </a:tr>
              <a:tr h="381000">
                <a:tc>
                  <a:txBody>
                    <a:bodyPr/>
                    <a:lstStyle/>
                    <a:p>
                      <a:pPr indent="0" lvl="0" marL="0" rtl="0" algn="l">
                        <a:spcBef>
                          <a:spcPts val="0"/>
                        </a:spcBef>
                        <a:spcAft>
                          <a:spcPts val="0"/>
                        </a:spcAft>
                        <a:buNone/>
                      </a:pPr>
                      <a:r>
                        <a:rPr lang="en" sz="1500">
                          <a:solidFill>
                            <a:srgbClr val="FFFFFF"/>
                          </a:solidFill>
                          <a:latin typeface="Rockwell"/>
                          <a:ea typeface="Rockwell"/>
                          <a:cs typeface="Rockwell"/>
                          <a:sym typeface="Rockwell"/>
                        </a:rPr>
                        <a:t>Javascript</a:t>
                      </a:r>
                      <a:endParaRPr sz="1500">
                        <a:solidFill>
                          <a:srgbClr val="FFFFFF"/>
                        </a:solidFill>
                        <a:latin typeface="Rockwell"/>
                        <a:ea typeface="Rockwell"/>
                        <a:cs typeface="Rockwell"/>
                        <a:sym typeface="Rockwell"/>
                      </a:endParaRPr>
                    </a:p>
                  </a:txBody>
                  <a:tcPr marT="91425" marB="91425" marR="91425" marL="91425"/>
                </a:tc>
                <a:tc>
                  <a:txBody>
                    <a:bodyPr/>
                    <a:lstStyle/>
                    <a:p>
                      <a:pPr indent="0" lvl="0" marL="0" rtl="0" algn="l">
                        <a:lnSpc>
                          <a:spcPct val="115000"/>
                        </a:lnSpc>
                        <a:spcBef>
                          <a:spcPts val="0"/>
                        </a:spcBef>
                        <a:spcAft>
                          <a:spcPts val="0"/>
                        </a:spcAft>
                        <a:buNone/>
                      </a:pPr>
                      <a:r>
                        <a:rPr lang="en" sz="1500">
                          <a:solidFill>
                            <a:schemeClr val="lt1"/>
                          </a:solidFill>
                          <a:latin typeface="Rockwell"/>
                          <a:ea typeface="Rockwell"/>
                          <a:cs typeface="Rockwell"/>
                          <a:sym typeface="Rockwell"/>
                        </a:rPr>
                        <a:t>0.048ms</a:t>
                      </a:r>
                      <a:endParaRPr sz="1500">
                        <a:latin typeface="Rockwell"/>
                        <a:ea typeface="Rockwell"/>
                        <a:cs typeface="Rockwell"/>
                        <a:sym typeface="Rockwell"/>
                      </a:endParaRPr>
                    </a:p>
                  </a:txBody>
                  <a:tcPr marT="91425" marB="91425" marR="91425" marL="91425"/>
                </a:tc>
                <a:tc>
                  <a:txBody>
                    <a:bodyPr/>
                    <a:lstStyle/>
                    <a:p>
                      <a:pPr indent="0" lvl="0" marL="0" rtl="0" algn="l">
                        <a:lnSpc>
                          <a:spcPct val="115000"/>
                        </a:lnSpc>
                        <a:spcBef>
                          <a:spcPts val="0"/>
                        </a:spcBef>
                        <a:spcAft>
                          <a:spcPts val="0"/>
                        </a:spcAft>
                        <a:buNone/>
                      </a:pPr>
                      <a:r>
                        <a:rPr lang="en" sz="1500">
                          <a:solidFill>
                            <a:schemeClr val="lt1"/>
                          </a:solidFill>
                          <a:latin typeface="Rockwell"/>
                          <a:ea typeface="Rockwell"/>
                          <a:cs typeface="Rockwell"/>
                          <a:sym typeface="Rockwell"/>
                        </a:rPr>
                        <a:t>8.827ms</a:t>
                      </a:r>
                      <a:endParaRPr sz="1500">
                        <a:solidFill>
                          <a:schemeClr val="lt1"/>
                        </a:solidFill>
                        <a:latin typeface="Rockwell"/>
                        <a:ea typeface="Rockwell"/>
                        <a:cs typeface="Rockwell"/>
                        <a:sym typeface="Rockwell"/>
                      </a:endParaRPr>
                    </a:p>
                  </a:txBody>
                  <a:tcPr marT="91425" marB="91425" marR="91425" marL="91425"/>
                </a:tc>
              </a:tr>
              <a:tr h="381000">
                <a:tc>
                  <a:txBody>
                    <a:bodyPr/>
                    <a:lstStyle/>
                    <a:p>
                      <a:pPr indent="0" lvl="0" marL="0" rtl="0" algn="l">
                        <a:spcBef>
                          <a:spcPts val="0"/>
                        </a:spcBef>
                        <a:spcAft>
                          <a:spcPts val="0"/>
                        </a:spcAft>
                        <a:buNone/>
                      </a:pPr>
                      <a:r>
                        <a:rPr lang="en" sz="1500">
                          <a:solidFill>
                            <a:srgbClr val="FFFFFF"/>
                          </a:solidFill>
                          <a:latin typeface="Rockwell"/>
                          <a:ea typeface="Rockwell"/>
                          <a:cs typeface="Rockwell"/>
                          <a:sym typeface="Rockwell"/>
                        </a:rPr>
                        <a:t>Python</a:t>
                      </a:r>
                      <a:endParaRPr sz="1500">
                        <a:solidFill>
                          <a:srgbClr val="FFFFFF"/>
                        </a:solidFill>
                        <a:latin typeface="Rockwell"/>
                        <a:ea typeface="Rockwell"/>
                        <a:cs typeface="Rockwell"/>
                        <a:sym typeface="Rockwell"/>
                      </a:endParaRPr>
                    </a:p>
                  </a:txBody>
                  <a:tcPr marT="91425" marB="91425" marR="91425" marL="91425"/>
                </a:tc>
                <a:tc>
                  <a:txBody>
                    <a:bodyPr/>
                    <a:lstStyle/>
                    <a:p>
                      <a:pPr indent="0" lvl="0" marL="0" rtl="0" algn="l">
                        <a:lnSpc>
                          <a:spcPct val="115000"/>
                        </a:lnSpc>
                        <a:spcBef>
                          <a:spcPts val="0"/>
                        </a:spcBef>
                        <a:spcAft>
                          <a:spcPts val="0"/>
                        </a:spcAft>
                        <a:buNone/>
                      </a:pPr>
                      <a:r>
                        <a:rPr lang="en" sz="1500">
                          <a:solidFill>
                            <a:srgbClr val="FFFFFF"/>
                          </a:solidFill>
                        </a:rPr>
                        <a:t>0.932507</a:t>
                      </a:r>
                      <a:r>
                        <a:rPr lang="en" sz="1500">
                          <a:solidFill>
                            <a:srgbClr val="FFFFFF"/>
                          </a:solidFill>
                        </a:rPr>
                        <a:t> </a:t>
                      </a:r>
                      <a:r>
                        <a:rPr lang="en" sz="1500">
                          <a:solidFill>
                            <a:srgbClr val="FFFFFF"/>
                          </a:solidFill>
                          <a:latin typeface="Rockwell"/>
                          <a:ea typeface="Rockwell"/>
                          <a:cs typeface="Rockwell"/>
                          <a:sym typeface="Rockwell"/>
                        </a:rPr>
                        <a:t>s</a:t>
                      </a:r>
                      <a:endParaRPr sz="1500">
                        <a:latin typeface="Rockwell"/>
                        <a:ea typeface="Rockwell"/>
                        <a:cs typeface="Rockwell"/>
                        <a:sym typeface="Rockwell"/>
                      </a:endParaRPr>
                    </a:p>
                  </a:txBody>
                  <a:tcPr marT="91425" marB="91425" marR="91425" marL="91425"/>
                </a:tc>
                <a:tc>
                  <a:txBody>
                    <a:bodyPr/>
                    <a:lstStyle/>
                    <a:p>
                      <a:pPr indent="0" lvl="0" marL="0" rtl="0" algn="l">
                        <a:lnSpc>
                          <a:spcPct val="115000"/>
                        </a:lnSpc>
                        <a:spcBef>
                          <a:spcPts val="0"/>
                        </a:spcBef>
                        <a:spcAft>
                          <a:spcPts val="0"/>
                        </a:spcAft>
                        <a:buNone/>
                      </a:pPr>
                      <a:r>
                        <a:rPr lang="en" sz="1500">
                          <a:solidFill>
                            <a:srgbClr val="FFFFFF"/>
                          </a:solidFill>
                        </a:rPr>
                        <a:t>0.001993 s</a:t>
                      </a:r>
                      <a:endParaRPr sz="1500">
                        <a:solidFill>
                          <a:srgbClr val="FFFFFF"/>
                        </a:solidFill>
                        <a:latin typeface="Rockwell"/>
                        <a:ea typeface="Rockwell"/>
                        <a:cs typeface="Rockwell"/>
                        <a:sym typeface="Rockwell"/>
                      </a:endParaRPr>
                    </a:p>
                  </a:txBody>
                  <a:tcPr marT="91425" marB="91425" marR="91425" marL="91425"/>
                </a:tc>
              </a:tr>
              <a:tr h="381000">
                <a:tc>
                  <a:txBody>
                    <a:bodyPr/>
                    <a:lstStyle/>
                    <a:p>
                      <a:pPr indent="0" lvl="0" marL="0" rtl="0" algn="l">
                        <a:spcBef>
                          <a:spcPts val="0"/>
                        </a:spcBef>
                        <a:spcAft>
                          <a:spcPts val="0"/>
                        </a:spcAft>
                        <a:buNone/>
                      </a:pPr>
                      <a:r>
                        <a:rPr lang="en" sz="1500">
                          <a:solidFill>
                            <a:srgbClr val="FFFFFF"/>
                          </a:solidFill>
                          <a:latin typeface="Rockwell"/>
                          <a:ea typeface="Rockwell"/>
                          <a:cs typeface="Rockwell"/>
                          <a:sym typeface="Rockwell"/>
                        </a:rPr>
                        <a:t>R</a:t>
                      </a:r>
                      <a:endParaRPr sz="1500">
                        <a:solidFill>
                          <a:srgbClr val="FFFFFF"/>
                        </a:solidFill>
                        <a:latin typeface="Rockwell"/>
                        <a:ea typeface="Rockwell"/>
                        <a:cs typeface="Rockwell"/>
                        <a:sym typeface="Rockwell"/>
                      </a:endParaRPr>
                    </a:p>
                  </a:txBody>
                  <a:tcPr marT="91425" marB="91425" marR="91425" marL="91425"/>
                </a:tc>
                <a:tc>
                  <a:txBody>
                    <a:bodyPr/>
                    <a:lstStyle/>
                    <a:p>
                      <a:pPr indent="0" lvl="0" marL="0" rtl="0" algn="l">
                        <a:spcBef>
                          <a:spcPts val="0"/>
                        </a:spcBef>
                        <a:spcAft>
                          <a:spcPts val="0"/>
                        </a:spcAft>
                        <a:buNone/>
                      </a:pPr>
                      <a:r>
                        <a:rPr lang="en" sz="1500">
                          <a:solidFill>
                            <a:schemeClr val="lt1"/>
                          </a:solidFill>
                          <a:latin typeface="Rockwell"/>
                          <a:ea typeface="Rockwell"/>
                          <a:cs typeface="Rockwell"/>
                          <a:sym typeface="Rockwell"/>
                        </a:rPr>
                        <a:t>0.05 s</a:t>
                      </a:r>
                      <a:endParaRPr sz="1500">
                        <a:solidFill>
                          <a:schemeClr val="lt1"/>
                        </a:solidFill>
                        <a:latin typeface="Rockwell"/>
                        <a:ea typeface="Rockwell"/>
                        <a:cs typeface="Rockwell"/>
                        <a:sym typeface="Rockwell"/>
                      </a:endParaRPr>
                    </a:p>
                  </a:txBody>
                  <a:tcPr marT="91425" marB="91425" marR="91425" marL="91425"/>
                </a:tc>
                <a:tc>
                  <a:txBody>
                    <a:bodyPr/>
                    <a:lstStyle/>
                    <a:p>
                      <a:pPr indent="0" lvl="0" marL="0" rtl="0" algn="l">
                        <a:spcBef>
                          <a:spcPts val="0"/>
                        </a:spcBef>
                        <a:spcAft>
                          <a:spcPts val="0"/>
                        </a:spcAft>
                        <a:buNone/>
                      </a:pPr>
                      <a:r>
                        <a:rPr lang="en" sz="1500">
                          <a:solidFill>
                            <a:schemeClr val="lt1"/>
                          </a:solidFill>
                          <a:latin typeface="Rockwell"/>
                          <a:ea typeface="Rockwell"/>
                          <a:cs typeface="Rockwell"/>
                          <a:sym typeface="Rockwell"/>
                        </a:rPr>
                        <a:t>0.12 s</a:t>
                      </a:r>
                      <a:endParaRPr sz="1500">
                        <a:solidFill>
                          <a:schemeClr val="lt1"/>
                        </a:solidFill>
                        <a:latin typeface="Rockwell"/>
                        <a:ea typeface="Rockwell"/>
                        <a:cs typeface="Rockwell"/>
                        <a:sym typeface="Rockwell"/>
                      </a:endParaRPr>
                    </a:p>
                  </a:txBody>
                  <a:tcPr marT="91425" marB="91425" marR="91425" marL="91425"/>
                </a:tc>
              </a:tr>
              <a:tr h="381000">
                <a:tc>
                  <a:txBody>
                    <a:bodyPr/>
                    <a:lstStyle/>
                    <a:p>
                      <a:pPr indent="0" lvl="0" marL="0" rtl="0" algn="l">
                        <a:spcBef>
                          <a:spcPts val="0"/>
                        </a:spcBef>
                        <a:spcAft>
                          <a:spcPts val="0"/>
                        </a:spcAft>
                        <a:buNone/>
                      </a:pPr>
                      <a:r>
                        <a:rPr lang="en" sz="1500">
                          <a:solidFill>
                            <a:srgbClr val="FFFFFF"/>
                          </a:solidFill>
                          <a:latin typeface="Rockwell"/>
                          <a:ea typeface="Rockwell"/>
                          <a:cs typeface="Rockwell"/>
                          <a:sym typeface="Rockwell"/>
                        </a:rPr>
                        <a:t>Java</a:t>
                      </a:r>
                      <a:endParaRPr sz="1500">
                        <a:solidFill>
                          <a:srgbClr val="FFFFFF"/>
                        </a:solidFill>
                        <a:latin typeface="Rockwell"/>
                        <a:ea typeface="Rockwell"/>
                        <a:cs typeface="Rockwell"/>
                        <a:sym typeface="Rockwell"/>
                      </a:endParaRPr>
                    </a:p>
                  </a:txBody>
                  <a:tcPr marT="91425" marB="91425" marR="91425" marL="91425"/>
                </a:tc>
                <a:tc>
                  <a:txBody>
                    <a:bodyPr/>
                    <a:lstStyle/>
                    <a:p>
                      <a:pPr indent="0" lvl="0" marL="0" rtl="0" algn="l">
                        <a:spcBef>
                          <a:spcPts val="0"/>
                        </a:spcBef>
                        <a:spcAft>
                          <a:spcPts val="0"/>
                        </a:spcAft>
                        <a:buNone/>
                      </a:pPr>
                      <a:r>
                        <a:rPr b="1" lang="en" sz="1350">
                          <a:solidFill>
                            <a:srgbClr val="FFFFFF"/>
                          </a:solidFill>
                        </a:rPr>
                        <a:t>0.00238</a:t>
                      </a:r>
                      <a:r>
                        <a:rPr lang="en" sz="1500">
                          <a:solidFill>
                            <a:srgbClr val="FFFFFF"/>
                          </a:solidFill>
                          <a:latin typeface="Rockwell"/>
                          <a:ea typeface="Rockwell"/>
                          <a:cs typeface="Rockwell"/>
                          <a:sym typeface="Rockwell"/>
                        </a:rPr>
                        <a:t>s</a:t>
                      </a:r>
                      <a:endParaRPr sz="1500">
                        <a:solidFill>
                          <a:srgbClr val="FFFFFF"/>
                        </a:solidFill>
                        <a:latin typeface="Rockwell"/>
                        <a:ea typeface="Rockwell"/>
                        <a:cs typeface="Rockwell"/>
                        <a:sym typeface="Rockwell"/>
                      </a:endParaRPr>
                    </a:p>
                  </a:txBody>
                  <a:tcPr marT="91425" marB="91425" marR="91425" marL="91425"/>
                </a:tc>
                <a:tc>
                  <a:txBody>
                    <a:bodyPr/>
                    <a:lstStyle/>
                    <a:p>
                      <a:pPr indent="0" lvl="0" marL="0" rtl="0" algn="l">
                        <a:spcBef>
                          <a:spcPts val="0"/>
                        </a:spcBef>
                        <a:spcAft>
                          <a:spcPts val="0"/>
                        </a:spcAft>
                        <a:buNone/>
                      </a:pPr>
                      <a:r>
                        <a:rPr lang="en" sz="1500">
                          <a:solidFill>
                            <a:schemeClr val="lt1"/>
                          </a:solidFill>
                          <a:latin typeface="Rockwell"/>
                          <a:ea typeface="Rockwell"/>
                          <a:cs typeface="Rockwell"/>
                          <a:sym typeface="Rockwell"/>
                        </a:rPr>
                        <a:t>0.3076098 s</a:t>
                      </a:r>
                      <a:endParaRPr sz="1500">
                        <a:solidFill>
                          <a:schemeClr val="lt1"/>
                        </a:solidFill>
                        <a:latin typeface="Rockwell"/>
                        <a:ea typeface="Rockwell"/>
                        <a:cs typeface="Rockwell"/>
                        <a:sym typeface="Rockwell"/>
                      </a:endParaRPr>
                    </a:p>
                  </a:txBody>
                  <a:tcPr marT="91425" marB="91425" marR="91425" marL="91425"/>
                </a:tc>
              </a:tr>
            </a:tbl>
          </a:graphicData>
        </a:graphic>
      </p:graphicFrame>
      <p:sp>
        <p:nvSpPr>
          <p:cNvPr id="350" name="Google Shape;350;p46"/>
          <p:cNvSpPr txBox="1"/>
          <p:nvPr/>
        </p:nvSpPr>
        <p:spPr>
          <a:xfrm>
            <a:off x="1012275" y="4500575"/>
            <a:ext cx="7537500" cy="30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Rockwell"/>
                <a:ea typeface="Rockwell"/>
                <a:cs typeface="Rockwell"/>
                <a:sym typeface="Rockwell"/>
              </a:rPr>
              <a:t>**K - mer of length 100</a:t>
            </a:r>
            <a:endParaRPr sz="1600">
              <a:solidFill>
                <a:schemeClr val="lt1"/>
              </a:solidFill>
              <a:latin typeface="Rockwell"/>
              <a:ea typeface="Rockwell"/>
              <a:cs typeface="Rockwell"/>
              <a:sym typeface="Rockwe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7"/>
          <p:cNvSpPr txBox="1"/>
          <p:nvPr>
            <p:ph type="title"/>
          </p:nvPr>
        </p:nvSpPr>
        <p:spPr>
          <a:xfrm>
            <a:off x="950800" y="426775"/>
            <a:ext cx="8267100" cy="5547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2700">
                <a:solidFill>
                  <a:srgbClr val="FFFFFF"/>
                </a:solidFill>
                <a:latin typeface="Rockwell"/>
                <a:ea typeface="Rockwell"/>
                <a:cs typeface="Rockwell"/>
                <a:sym typeface="Rockwell"/>
              </a:rPr>
              <a:t>CHALLENGES IN GENOME ASSEMBLY USING BWT</a:t>
            </a:r>
            <a:endParaRPr sz="3500">
              <a:solidFill>
                <a:srgbClr val="FFFFFF"/>
              </a:solidFill>
              <a:latin typeface="Rockwell"/>
              <a:ea typeface="Rockwell"/>
              <a:cs typeface="Rockwell"/>
              <a:sym typeface="Rockwell"/>
            </a:endParaRPr>
          </a:p>
        </p:txBody>
      </p:sp>
      <p:sp>
        <p:nvSpPr>
          <p:cNvPr id="356" name="Google Shape;356;p47"/>
          <p:cNvSpPr txBox="1"/>
          <p:nvPr>
            <p:ph idx="1" type="body"/>
          </p:nvPr>
        </p:nvSpPr>
        <p:spPr>
          <a:xfrm>
            <a:off x="1169050" y="1363275"/>
            <a:ext cx="7687200" cy="4170900"/>
          </a:xfrm>
          <a:prstGeom prst="rect">
            <a:avLst/>
          </a:prstGeom>
        </p:spPr>
        <p:txBody>
          <a:bodyPr anchorCtr="0" anchor="t" bIns="91425" lIns="91425" spcFirstLastPara="1" rIns="91425" wrap="square" tIns="91425">
            <a:noAutofit/>
          </a:bodyPr>
          <a:lstStyle/>
          <a:p>
            <a:pPr indent="-228600" lvl="0" marL="0" rtl="0" algn="l">
              <a:lnSpc>
                <a:spcPct val="115000"/>
              </a:lnSpc>
              <a:spcBef>
                <a:spcPts val="0"/>
              </a:spcBef>
              <a:spcAft>
                <a:spcPts val="0"/>
              </a:spcAft>
              <a:buNone/>
            </a:pPr>
            <a:r>
              <a:rPr lang="en" sz="1500">
                <a:solidFill>
                  <a:srgbClr val="FFFFFF"/>
                </a:solidFill>
                <a:latin typeface="Rockwell"/>
                <a:ea typeface="Rockwell"/>
                <a:cs typeface="Rockwell"/>
                <a:sym typeface="Rockwell"/>
              </a:rPr>
              <a:t>Genome assembly is a widely concerned area in bioinformatics where we are given large lengthened reeds and asked to find the original DNA sequence. DNA is about a million to trillion lengthened sequence since it is impossible to fit that entire sequence in computers while dealing with its properties. We split it into multiple reeds and work on them.          </a:t>
            </a:r>
            <a:endParaRPr sz="1500">
              <a:solidFill>
                <a:srgbClr val="FFFFFF"/>
              </a:solidFill>
              <a:latin typeface="Rockwell"/>
              <a:ea typeface="Rockwell"/>
              <a:cs typeface="Rockwell"/>
              <a:sym typeface="Rockwell"/>
            </a:endParaRPr>
          </a:p>
          <a:p>
            <a:pPr indent="-228600" lvl="0" marL="0" rtl="0" algn="l">
              <a:lnSpc>
                <a:spcPct val="115000"/>
              </a:lnSpc>
              <a:spcBef>
                <a:spcPts val="0"/>
              </a:spcBef>
              <a:spcAft>
                <a:spcPts val="0"/>
              </a:spcAft>
              <a:buNone/>
            </a:pPr>
            <a:r>
              <a:t/>
            </a:r>
            <a:endParaRPr sz="1500">
              <a:solidFill>
                <a:srgbClr val="FFFFFF"/>
              </a:solidFill>
              <a:latin typeface="Rockwell"/>
              <a:ea typeface="Rockwell"/>
              <a:cs typeface="Rockwell"/>
              <a:sym typeface="Rockwell"/>
            </a:endParaRPr>
          </a:p>
          <a:p>
            <a:pPr indent="-228600" lvl="0" marL="0" rtl="0" algn="l">
              <a:lnSpc>
                <a:spcPct val="115000"/>
              </a:lnSpc>
              <a:spcBef>
                <a:spcPts val="0"/>
              </a:spcBef>
              <a:spcAft>
                <a:spcPts val="0"/>
              </a:spcAft>
              <a:buNone/>
            </a:pPr>
            <a:r>
              <a:rPr lang="en" sz="1500">
                <a:solidFill>
                  <a:srgbClr val="FFFFFF"/>
                </a:solidFill>
                <a:latin typeface="Rockwell"/>
                <a:ea typeface="Rockwell"/>
                <a:cs typeface="Rockwell"/>
                <a:sym typeface="Rockwell"/>
              </a:rPr>
              <a:t> BWT is used when we are familiar with the original sequence and want to find it’s permutation string i.e. the string with more information and least entropy. Using this BWT string we can find the original genome sequence with no extra information except the index where the original string occurred in the BWT matrix.</a:t>
            </a:r>
            <a:endParaRPr sz="1500">
              <a:solidFill>
                <a:srgbClr val="FFFFFF"/>
              </a:solidFill>
              <a:latin typeface="Rockwell"/>
              <a:ea typeface="Rockwell"/>
              <a:cs typeface="Rockwell"/>
              <a:sym typeface="Rockwe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8"/>
          <p:cNvSpPr txBox="1"/>
          <p:nvPr>
            <p:ph idx="1" type="body"/>
          </p:nvPr>
        </p:nvSpPr>
        <p:spPr>
          <a:xfrm>
            <a:off x="1202450" y="1266150"/>
            <a:ext cx="7475400" cy="2911200"/>
          </a:xfrm>
          <a:prstGeom prst="rect">
            <a:avLst/>
          </a:prstGeom>
        </p:spPr>
        <p:txBody>
          <a:bodyPr anchorCtr="0" anchor="t" bIns="91425" lIns="91425" spcFirstLastPara="1" rIns="91425" wrap="square" tIns="91425">
            <a:noAutofit/>
          </a:bodyPr>
          <a:lstStyle/>
          <a:p>
            <a:pPr indent="-228600" lvl="0" marL="0" rtl="0" algn="l">
              <a:spcBef>
                <a:spcPts val="0"/>
              </a:spcBef>
              <a:spcAft>
                <a:spcPts val="0"/>
              </a:spcAft>
              <a:buNone/>
            </a:pPr>
            <a:r>
              <a:rPr lang="en" sz="1500">
                <a:latin typeface="Rockwell"/>
                <a:ea typeface="Rockwell"/>
                <a:cs typeface="Rockwell"/>
                <a:sym typeface="Rockwell"/>
              </a:rPr>
              <a:t> So it is necessary for us to be familiar with the original genome sequence while working with BWT. But in the real world scenario we won’t be knowing the original DNA sequence in prior. This is the main challenge faced in genome assembly.</a:t>
            </a:r>
            <a:endParaRPr sz="1500">
              <a:latin typeface="Rockwell"/>
              <a:ea typeface="Rockwell"/>
              <a:cs typeface="Rockwell"/>
              <a:sym typeface="Rockwell"/>
            </a:endParaRPr>
          </a:p>
          <a:p>
            <a:pPr indent="-228600" lvl="0" marL="0" rtl="0" algn="l">
              <a:spcBef>
                <a:spcPts val="0"/>
              </a:spcBef>
              <a:spcAft>
                <a:spcPts val="0"/>
              </a:spcAft>
              <a:buNone/>
            </a:pPr>
            <a:r>
              <a:rPr lang="en" sz="1500">
                <a:latin typeface="Rockwell"/>
                <a:ea typeface="Rockwell"/>
                <a:cs typeface="Rockwell"/>
                <a:sym typeface="Rockwell"/>
              </a:rPr>
              <a:t>     </a:t>
            </a:r>
            <a:endParaRPr sz="1500">
              <a:latin typeface="Rockwell"/>
              <a:ea typeface="Rockwell"/>
              <a:cs typeface="Rockwell"/>
              <a:sym typeface="Rockwell"/>
            </a:endParaRPr>
          </a:p>
          <a:p>
            <a:pPr indent="-228600" lvl="0" marL="0" rtl="0" algn="l">
              <a:spcBef>
                <a:spcPts val="0"/>
              </a:spcBef>
              <a:spcAft>
                <a:spcPts val="0"/>
              </a:spcAft>
              <a:buNone/>
            </a:pPr>
            <a:r>
              <a:rPr lang="en" sz="1500">
                <a:latin typeface="Rockwell"/>
                <a:ea typeface="Rockwell"/>
                <a:cs typeface="Rockwell"/>
                <a:sym typeface="Rockwell"/>
              </a:rPr>
              <a:t>Generally we will perform a prefix suffix match to arrive at the original sequence from the given reeds by using string reconstruction methods like Hamiltonian, Eulerian walks and debruijn path. In BWT we can’t perform prefix suffix match. So this is going to be one more challenge in genome assembly approach using BWT.</a:t>
            </a:r>
            <a:endParaRPr sz="1500">
              <a:latin typeface="Rockwell"/>
              <a:ea typeface="Rockwell"/>
              <a:cs typeface="Rockwell"/>
              <a:sym typeface="Rockwell"/>
            </a:endParaRPr>
          </a:p>
          <a:p>
            <a:pPr indent="0" lvl="0" marL="0" rtl="0" algn="l">
              <a:spcBef>
                <a:spcPts val="0"/>
              </a:spcBef>
              <a:spcAft>
                <a:spcPts val="1600"/>
              </a:spcAft>
              <a:buNone/>
            </a:pPr>
            <a:r>
              <a:t/>
            </a:r>
            <a:endParaRPr sz="15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9"/>
          <p:cNvSpPr txBox="1"/>
          <p:nvPr/>
        </p:nvSpPr>
        <p:spPr>
          <a:xfrm>
            <a:off x="1296875" y="2106900"/>
            <a:ext cx="6767100" cy="9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500">
                <a:solidFill>
                  <a:srgbClr val="FFFFFF"/>
                </a:solidFill>
                <a:latin typeface="Rockwell"/>
                <a:ea typeface="Rockwell"/>
                <a:cs typeface="Rockwell"/>
                <a:sym typeface="Rockwell"/>
              </a:rPr>
              <a:t>IMPLEMENTATION IN PYTHON</a:t>
            </a:r>
            <a:endParaRPr sz="3500">
              <a:solidFill>
                <a:srgbClr val="FFFFFF"/>
              </a:solidFill>
              <a:latin typeface="Rockwell"/>
              <a:ea typeface="Rockwell"/>
              <a:cs typeface="Rockwell"/>
              <a:sym typeface="Rockwe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pic>
        <p:nvPicPr>
          <p:cNvPr id="371" name="Google Shape;371;p50"/>
          <p:cNvPicPr preferRelativeResize="0"/>
          <p:nvPr/>
        </p:nvPicPr>
        <p:blipFill>
          <a:blip r:embed="rId3">
            <a:alphaModFix/>
          </a:blip>
          <a:stretch>
            <a:fillRect/>
          </a:stretch>
        </p:blipFill>
        <p:spPr>
          <a:xfrm>
            <a:off x="825088" y="246625"/>
            <a:ext cx="7493826" cy="465024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pic>
        <p:nvPicPr>
          <p:cNvPr id="376" name="Google Shape;376;p51"/>
          <p:cNvPicPr preferRelativeResize="0"/>
          <p:nvPr/>
        </p:nvPicPr>
        <p:blipFill>
          <a:blip r:embed="rId3">
            <a:alphaModFix/>
          </a:blip>
          <a:stretch>
            <a:fillRect/>
          </a:stretch>
        </p:blipFill>
        <p:spPr>
          <a:xfrm>
            <a:off x="152400" y="462250"/>
            <a:ext cx="8839201" cy="401946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663025" y="393750"/>
            <a:ext cx="84387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Rockwell"/>
                <a:ea typeface="Rockwell"/>
                <a:cs typeface="Rockwell"/>
                <a:sym typeface="Rockwell"/>
              </a:rPr>
              <a:t>BWT USING MOVE TO FRONT TRANSFORM​</a:t>
            </a:r>
            <a:endParaRPr sz="3000">
              <a:latin typeface="Rockwell"/>
              <a:ea typeface="Rockwell"/>
              <a:cs typeface="Rockwell"/>
              <a:sym typeface="Rockwell"/>
            </a:endParaRPr>
          </a:p>
        </p:txBody>
      </p:sp>
      <p:sp>
        <p:nvSpPr>
          <p:cNvPr id="153" name="Google Shape;153;p16"/>
          <p:cNvSpPr txBox="1"/>
          <p:nvPr>
            <p:ph idx="1" type="body"/>
          </p:nvPr>
        </p:nvSpPr>
        <p:spPr>
          <a:xfrm>
            <a:off x="1297500" y="1567550"/>
            <a:ext cx="4940400" cy="2911200"/>
          </a:xfrm>
          <a:prstGeom prst="rect">
            <a:avLst/>
          </a:prstGeom>
        </p:spPr>
        <p:txBody>
          <a:bodyPr anchorCtr="0" anchor="t" bIns="91425" lIns="91425" spcFirstLastPara="1" rIns="91425" wrap="square" tIns="91425">
            <a:noAutofit/>
          </a:bodyPr>
          <a:lstStyle/>
          <a:p>
            <a:pPr indent="-314325" lvl="0" marL="546100" rtl="0" algn="l">
              <a:spcBef>
                <a:spcPts val="0"/>
              </a:spcBef>
              <a:spcAft>
                <a:spcPts val="0"/>
              </a:spcAft>
              <a:buClr>
                <a:schemeClr val="lt1"/>
              </a:buClr>
              <a:buSzPts val="1350"/>
              <a:buFont typeface="Rockwell"/>
              <a:buChar char="●"/>
            </a:pPr>
            <a:r>
              <a:rPr lang="en" sz="1500">
                <a:latin typeface="Rockwell"/>
                <a:ea typeface="Rockwell"/>
                <a:cs typeface="Rockwell"/>
                <a:sym typeface="Rockwell"/>
              </a:rPr>
              <a:t>Let S be the original string, we rotate the string  S ‘n’ times in clockwise direction i.e. we move the last character in the string to the first place, where ‘n’ corresponds to the length of the string S and we store the rotated strings in a matrix called BWT matrix.​</a:t>
            </a:r>
            <a:br>
              <a:rPr lang="en" sz="1500">
                <a:latin typeface="Rockwell"/>
                <a:ea typeface="Rockwell"/>
                <a:cs typeface="Rockwell"/>
                <a:sym typeface="Rockwell"/>
              </a:rPr>
            </a:br>
            <a:r>
              <a:rPr lang="en" sz="1500">
                <a:latin typeface="Rockwell"/>
                <a:ea typeface="Rockwell"/>
                <a:cs typeface="Rockwell"/>
                <a:sym typeface="Rockwell"/>
              </a:rPr>
              <a:t>​</a:t>
            </a:r>
            <a:endParaRPr sz="1500">
              <a:latin typeface="Rockwell"/>
              <a:ea typeface="Rockwell"/>
              <a:cs typeface="Rockwell"/>
              <a:sym typeface="Rockwell"/>
            </a:endParaRPr>
          </a:p>
          <a:p>
            <a:pPr indent="-314325" lvl="0" marL="546100" rtl="0" algn="l">
              <a:spcBef>
                <a:spcPts val="0"/>
              </a:spcBef>
              <a:spcAft>
                <a:spcPts val="0"/>
              </a:spcAft>
              <a:buClr>
                <a:schemeClr val="lt1"/>
              </a:buClr>
              <a:buSzPts val="1350"/>
              <a:buFont typeface="Rockwell"/>
              <a:buChar char="●"/>
            </a:pPr>
            <a:r>
              <a:rPr lang="en" sz="1500">
                <a:latin typeface="Rockwell"/>
                <a:ea typeface="Rockwell"/>
                <a:cs typeface="Rockwell"/>
                <a:sym typeface="Rockwell"/>
              </a:rPr>
              <a:t>Let the string S be ‘BANANA’ and let’s take ‘$’ as the reference symbol to denote the end of string. So, if the ‘$’ appears at the start of the string then we can confirm that the rotation got completed.​</a:t>
            </a:r>
            <a:endParaRPr sz="1500">
              <a:latin typeface="Rockwell"/>
              <a:ea typeface="Rockwell"/>
              <a:cs typeface="Rockwell"/>
              <a:sym typeface="Rockwell"/>
            </a:endParaRPr>
          </a:p>
          <a:p>
            <a:pPr indent="0" lvl="0" marL="0" rtl="0" algn="l">
              <a:spcBef>
                <a:spcPts val="0"/>
              </a:spcBef>
              <a:spcAft>
                <a:spcPts val="1600"/>
              </a:spcAft>
              <a:buNone/>
            </a:pPr>
            <a:r>
              <a:t/>
            </a:r>
            <a:endParaRPr sz="2000">
              <a:latin typeface="Rockwell"/>
              <a:ea typeface="Rockwell"/>
              <a:cs typeface="Rockwell"/>
              <a:sym typeface="Rockwell"/>
            </a:endParaRPr>
          </a:p>
        </p:txBody>
      </p:sp>
      <p:pic>
        <p:nvPicPr>
          <p:cNvPr id="154" name="Google Shape;154;p16"/>
          <p:cNvPicPr preferRelativeResize="0"/>
          <p:nvPr/>
        </p:nvPicPr>
        <p:blipFill>
          <a:blip r:embed="rId3">
            <a:alphaModFix/>
          </a:blip>
          <a:stretch>
            <a:fillRect/>
          </a:stretch>
        </p:blipFill>
        <p:spPr>
          <a:xfrm>
            <a:off x="6978177" y="1307850"/>
            <a:ext cx="1738123" cy="31709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pic>
        <p:nvPicPr>
          <p:cNvPr id="381" name="Google Shape;381;p52"/>
          <p:cNvPicPr preferRelativeResize="0"/>
          <p:nvPr/>
        </p:nvPicPr>
        <p:blipFill>
          <a:blip r:embed="rId3">
            <a:alphaModFix/>
          </a:blip>
          <a:stretch>
            <a:fillRect/>
          </a:stretch>
        </p:blipFill>
        <p:spPr>
          <a:xfrm>
            <a:off x="139025" y="520650"/>
            <a:ext cx="8780124" cy="3009975"/>
          </a:xfrm>
          <a:prstGeom prst="rect">
            <a:avLst/>
          </a:prstGeom>
          <a:noFill/>
          <a:ln>
            <a:noFill/>
          </a:ln>
        </p:spPr>
      </p:pic>
      <p:sp>
        <p:nvSpPr>
          <p:cNvPr id="382" name="Google Shape;382;p52"/>
          <p:cNvSpPr txBox="1"/>
          <p:nvPr/>
        </p:nvSpPr>
        <p:spPr>
          <a:xfrm>
            <a:off x="69850" y="99150"/>
            <a:ext cx="5465700" cy="4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FFFFFF"/>
                </a:solidFill>
                <a:latin typeface="Rockwell"/>
                <a:ea typeface="Rockwell"/>
                <a:cs typeface="Rockwell"/>
                <a:sym typeface="Rockwell"/>
              </a:rPr>
              <a:t>Encoding &amp; Decoding:</a:t>
            </a:r>
            <a:endParaRPr sz="2100">
              <a:solidFill>
                <a:srgbClr val="FFFFFF"/>
              </a:solidFill>
              <a:latin typeface="Rockwell"/>
              <a:ea typeface="Rockwell"/>
              <a:cs typeface="Rockwell"/>
              <a:sym typeface="Rockwell"/>
            </a:endParaRPr>
          </a:p>
        </p:txBody>
      </p:sp>
      <p:pic>
        <p:nvPicPr>
          <p:cNvPr id="383" name="Google Shape;383;p52"/>
          <p:cNvPicPr preferRelativeResize="0"/>
          <p:nvPr/>
        </p:nvPicPr>
        <p:blipFill>
          <a:blip r:embed="rId4">
            <a:alphaModFix/>
          </a:blip>
          <a:stretch>
            <a:fillRect/>
          </a:stretch>
        </p:blipFill>
        <p:spPr>
          <a:xfrm>
            <a:off x="152400" y="3605000"/>
            <a:ext cx="8839200" cy="15385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3"/>
          <p:cNvSpPr txBox="1"/>
          <p:nvPr>
            <p:ph type="title"/>
          </p:nvPr>
        </p:nvSpPr>
        <p:spPr>
          <a:xfrm>
            <a:off x="1231650" y="2185025"/>
            <a:ext cx="66807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Rockwell"/>
                <a:ea typeface="Rockwell"/>
                <a:cs typeface="Rockwell"/>
                <a:sym typeface="Rockwell"/>
              </a:rPr>
              <a:t>IMPLEMENTATION IN JAVASCRIPT</a:t>
            </a:r>
            <a:endParaRPr sz="3000">
              <a:latin typeface="Rockwell"/>
              <a:ea typeface="Rockwell"/>
              <a:cs typeface="Rockwell"/>
              <a:sym typeface="Rockwe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4"/>
          <p:cNvSpPr txBox="1"/>
          <p:nvPr>
            <p:ph type="title"/>
          </p:nvPr>
        </p:nvSpPr>
        <p:spPr>
          <a:xfrm>
            <a:off x="3072000" y="253100"/>
            <a:ext cx="30000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ckwell"/>
                <a:ea typeface="Rockwell"/>
                <a:cs typeface="Rockwell"/>
                <a:sym typeface="Rockwell"/>
              </a:rPr>
              <a:t>BWT SUFFIX ARRAY</a:t>
            </a:r>
            <a:endParaRPr>
              <a:latin typeface="Rockwell"/>
              <a:ea typeface="Rockwell"/>
              <a:cs typeface="Rockwell"/>
              <a:sym typeface="Rockwell"/>
            </a:endParaRPr>
          </a:p>
        </p:txBody>
      </p:sp>
      <p:pic>
        <p:nvPicPr>
          <p:cNvPr id="394" name="Google Shape;394;p54"/>
          <p:cNvPicPr preferRelativeResize="0"/>
          <p:nvPr/>
        </p:nvPicPr>
        <p:blipFill>
          <a:blip r:embed="rId3">
            <a:alphaModFix/>
          </a:blip>
          <a:stretch>
            <a:fillRect/>
          </a:stretch>
        </p:blipFill>
        <p:spPr>
          <a:xfrm>
            <a:off x="1101875" y="1071900"/>
            <a:ext cx="4017101" cy="2105375"/>
          </a:xfrm>
          <a:prstGeom prst="rect">
            <a:avLst/>
          </a:prstGeom>
          <a:noFill/>
          <a:ln>
            <a:noFill/>
          </a:ln>
        </p:spPr>
      </p:pic>
      <p:pic>
        <p:nvPicPr>
          <p:cNvPr id="395" name="Google Shape;395;p54"/>
          <p:cNvPicPr preferRelativeResize="0"/>
          <p:nvPr/>
        </p:nvPicPr>
        <p:blipFill>
          <a:blip r:embed="rId4">
            <a:alphaModFix/>
          </a:blip>
          <a:stretch>
            <a:fillRect/>
          </a:stretch>
        </p:blipFill>
        <p:spPr>
          <a:xfrm>
            <a:off x="5353925" y="2571752"/>
            <a:ext cx="3154974" cy="21968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5"/>
          <p:cNvSpPr txBox="1"/>
          <p:nvPr>
            <p:ph type="title"/>
          </p:nvPr>
        </p:nvSpPr>
        <p:spPr>
          <a:xfrm>
            <a:off x="1225750" y="423150"/>
            <a:ext cx="7980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Rockwell"/>
                <a:ea typeface="Rockwell"/>
                <a:cs typeface="Rockwell"/>
                <a:sym typeface="Rockwell"/>
              </a:rPr>
              <a:t>Compression And Decompression</a:t>
            </a:r>
            <a:endParaRPr sz="2500">
              <a:latin typeface="Rockwell"/>
              <a:ea typeface="Rockwell"/>
              <a:cs typeface="Rockwell"/>
              <a:sym typeface="Rockwell"/>
            </a:endParaRPr>
          </a:p>
        </p:txBody>
      </p:sp>
      <p:pic>
        <p:nvPicPr>
          <p:cNvPr id="401" name="Google Shape;401;p55"/>
          <p:cNvPicPr preferRelativeResize="0"/>
          <p:nvPr/>
        </p:nvPicPr>
        <p:blipFill>
          <a:blip r:embed="rId3">
            <a:alphaModFix/>
          </a:blip>
          <a:stretch>
            <a:fillRect/>
          </a:stretch>
        </p:blipFill>
        <p:spPr>
          <a:xfrm>
            <a:off x="1225750" y="1221325"/>
            <a:ext cx="2825103" cy="3418874"/>
          </a:xfrm>
          <a:prstGeom prst="rect">
            <a:avLst/>
          </a:prstGeom>
          <a:noFill/>
          <a:ln>
            <a:noFill/>
          </a:ln>
        </p:spPr>
      </p:pic>
      <p:pic>
        <p:nvPicPr>
          <p:cNvPr id="402" name="Google Shape;402;p55"/>
          <p:cNvPicPr preferRelativeResize="0"/>
          <p:nvPr/>
        </p:nvPicPr>
        <p:blipFill>
          <a:blip r:embed="rId4">
            <a:alphaModFix/>
          </a:blip>
          <a:stretch>
            <a:fillRect/>
          </a:stretch>
        </p:blipFill>
        <p:spPr>
          <a:xfrm>
            <a:off x="4368375" y="1221325"/>
            <a:ext cx="4302400" cy="34188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6"/>
          <p:cNvSpPr txBox="1"/>
          <p:nvPr>
            <p:ph type="title"/>
          </p:nvPr>
        </p:nvSpPr>
        <p:spPr>
          <a:xfrm>
            <a:off x="3400500" y="182800"/>
            <a:ext cx="23430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ckwell"/>
                <a:ea typeface="Rockwell"/>
                <a:cs typeface="Rockwell"/>
                <a:sym typeface="Rockwell"/>
              </a:rPr>
              <a:t>INVERSE BWT</a:t>
            </a:r>
            <a:endParaRPr>
              <a:latin typeface="Rockwell"/>
              <a:ea typeface="Rockwell"/>
              <a:cs typeface="Rockwell"/>
              <a:sym typeface="Rockwell"/>
            </a:endParaRPr>
          </a:p>
        </p:txBody>
      </p:sp>
      <p:pic>
        <p:nvPicPr>
          <p:cNvPr id="408" name="Google Shape;408;p56"/>
          <p:cNvPicPr preferRelativeResize="0"/>
          <p:nvPr/>
        </p:nvPicPr>
        <p:blipFill>
          <a:blip r:embed="rId3">
            <a:alphaModFix/>
          </a:blip>
          <a:stretch>
            <a:fillRect/>
          </a:stretch>
        </p:blipFill>
        <p:spPr>
          <a:xfrm>
            <a:off x="1143175" y="980950"/>
            <a:ext cx="3046975" cy="1450200"/>
          </a:xfrm>
          <a:prstGeom prst="rect">
            <a:avLst/>
          </a:prstGeom>
          <a:noFill/>
          <a:ln>
            <a:noFill/>
          </a:ln>
        </p:spPr>
      </p:pic>
      <p:pic>
        <p:nvPicPr>
          <p:cNvPr id="409" name="Google Shape;409;p56"/>
          <p:cNvPicPr preferRelativeResize="0"/>
          <p:nvPr/>
        </p:nvPicPr>
        <p:blipFill>
          <a:blip r:embed="rId4">
            <a:alphaModFix/>
          </a:blip>
          <a:stretch>
            <a:fillRect/>
          </a:stretch>
        </p:blipFill>
        <p:spPr>
          <a:xfrm>
            <a:off x="4734725" y="1022538"/>
            <a:ext cx="2810000" cy="1367025"/>
          </a:xfrm>
          <a:prstGeom prst="rect">
            <a:avLst/>
          </a:prstGeom>
          <a:noFill/>
          <a:ln>
            <a:noFill/>
          </a:ln>
        </p:spPr>
      </p:pic>
      <p:pic>
        <p:nvPicPr>
          <p:cNvPr id="410" name="Google Shape;410;p56"/>
          <p:cNvPicPr preferRelativeResize="0"/>
          <p:nvPr/>
        </p:nvPicPr>
        <p:blipFill>
          <a:blip r:embed="rId5">
            <a:alphaModFix/>
          </a:blip>
          <a:stretch>
            <a:fillRect/>
          </a:stretch>
        </p:blipFill>
        <p:spPr>
          <a:xfrm>
            <a:off x="2670625" y="2571762"/>
            <a:ext cx="3236360" cy="2449138"/>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7"/>
          <p:cNvSpPr txBox="1"/>
          <p:nvPr/>
        </p:nvSpPr>
        <p:spPr>
          <a:xfrm>
            <a:off x="1437725" y="43187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FFFFFF"/>
                </a:solidFill>
                <a:latin typeface="Rockwell"/>
                <a:ea typeface="Rockwell"/>
                <a:cs typeface="Rockwell"/>
                <a:sym typeface="Rockwell"/>
              </a:rPr>
              <a:t>FM INDEX</a:t>
            </a:r>
            <a:endParaRPr sz="2500">
              <a:solidFill>
                <a:srgbClr val="FFFFFF"/>
              </a:solidFill>
              <a:latin typeface="Rockwell"/>
              <a:ea typeface="Rockwell"/>
              <a:cs typeface="Rockwell"/>
              <a:sym typeface="Rockwell"/>
            </a:endParaRPr>
          </a:p>
        </p:txBody>
      </p:sp>
      <p:pic>
        <p:nvPicPr>
          <p:cNvPr id="416" name="Google Shape;416;p57"/>
          <p:cNvPicPr preferRelativeResize="0"/>
          <p:nvPr/>
        </p:nvPicPr>
        <p:blipFill>
          <a:blip r:embed="rId3">
            <a:alphaModFix/>
          </a:blip>
          <a:stretch>
            <a:fillRect/>
          </a:stretch>
        </p:blipFill>
        <p:spPr>
          <a:xfrm>
            <a:off x="1617825" y="998700"/>
            <a:ext cx="4401474" cy="3795121"/>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8"/>
          <p:cNvSpPr txBox="1"/>
          <p:nvPr>
            <p:ph type="title"/>
          </p:nvPr>
        </p:nvSpPr>
        <p:spPr>
          <a:xfrm>
            <a:off x="1189300" y="522388"/>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Rockwell"/>
                <a:ea typeface="Rockwell"/>
                <a:cs typeface="Rockwell"/>
                <a:sym typeface="Rockwell"/>
              </a:rPr>
              <a:t>OFFSET ARRAY</a:t>
            </a:r>
            <a:endParaRPr sz="2500">
              <a:latin typeface="Rockwell"/>
              <a:ea typeface="Rockwell"/>
              <a:cs typeface="Rockwell"/>
              <a:sym typeface="Rockwell"/>
            </a:endParaRPr>
          </a:p>
        </p:txBody>
      </p:sp>
      <p:pic>
        <p:nvPicPr>
          <p:cNvPr id="422" name="Google Shape;422;p58"/>
          <p:cNvPicPr preferRelativeResize="0"/>
          <p:nvPr/>
        </p:nvPicPr>
        <p:blipFill>
          <a:blip r:embed="rId3">
            <a:alphaModFix/>
          </a:blip>
          <a:stretch>
            <a:fillRect/>
          </a:stretch>
        </p:blipFill>
        <p:spPr>
          <a:xfrm>
            <a:off x="1514725" y="1299913"/>
            <a:ext cx="3609975" cy="28860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pic>
        <p:nvPicPr>
          <p:cNvPr id="427" name="Google Shape;427;p59"/>
          <p:cNvPicPr preferRelativeResize="0"/>
          <p:nvPr/>
        </p:nvPicPr>
        <p:blipFill>
          <a:blip r:embed="rId3">
            <a:alphaModFix/>
          </a:blip>
          <a:stretch>
            <a:fillRect/>
          </a:stretch>
        </p:blipFill>
        <p:spPr>
          <a:xfrm>
            <a:off x="2691250" y="866925"/>
            <a:ext cx="3987226" cy="4144825"/>
          </a:xfrm>
          <a:prstGeom prst="rect">
            <a:avLst/>
          </a:prstGeom>
          <a:noFill/>
          <a:ln>
            <a:noFill/>
          </a:ln>
        </p:spPr>
      </p:pic>
      <p:sp>
        <p:nvSpPr>
          <p:cNvPr id="428" name="Google Shape;428;p59"/>
          <p:cNvSpPr txBox="1"/>
          <p:nvPr>
            <p:ph type="title"/>
          </p:nvPr>
        </p:nvSpPr>
        <p:spPr>
          <a:xfrm>
            <a:off x="1052550" y="112525"/>
            <a:ext cx="83598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ockwell"/>
                <a:ea typeface="Rockwell"/>
                <a:cs typeface="Rockwell"/>
                <a:sym typeface="Rockwell"/>
              </a:rPr>
              <a:t>EXACT PATTERN MATCH</a:t>
            </a:r>
            <a:endParaRPr sz="3000">
              <a:latin typeface="Rockwell"/>
              <a:ea typeface="Rockwell"/>
              <a:cs typeface="Rockwell"/>
              <a:sym typeface="Rockwe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60"/>
          <p:cNvSpPr txBox="1"/>
          <p:nvPr>
            <p:ph type="title"/>
          </p:nvPr>
        </p:nvSpPr>
        <p:spPr>
          <a:xfrm>
            <a:off x="1508850" y="2114700"/>
            <a:ext cx="61263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Rockwell"/>
                <a:ea typeface="Rockwell"/>
                <a:cs typeface="Rockwell"/>
                <a:sym typeface="Rockwell"/>
              </a:rPr>
              <a:t>IMPLEMENTATION IN JAVA</a:t>
            </a:r>
            <a:endParaRPr sz="3000">
              <a:latin typeface="Rockwell"/>
              <a:ea typeface="Rockwell"/>
              <a:cs typeface="Rockwell"/>
              <a:sym typeface="Rockwe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1"/>
          <p:cNvSpPr txBox="1"/>
          <p:nvPr>
            <p:ph type="title"/>
          </p:nvPr>
        </p:nvSpPr>
        <p:spPr>
          <a:xfrm>
            <a:off x="3072000" y="253100"/>
            <a:ext cx="30000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ckwell"/>
                <a:ea typeface="Rockwell"/>
                <a:cs typeface="Rockwell"/>
                <a:sym typeface="Rockwell"/>
              </a:rPr>
              <a:t>BWT SUFFIX ARRAY</a:t>
            </a:r>
            <a:endParaRPr>
              <a:latin typeface="Rockwell"/>
              <a:ea typeface="Rockwell"/>
              <a:cs typeface="Rockwell"/>
              <a:sym typeface="Rockwell"/>
            </a:endParaRPr>
          </a:p>
        </p:txBody>
      </p:sp>
      <p:pic>
        <p:nvPicPr>
          <p:cNvPr id="439" name="Google Shape;439;p61"/>
          <p:cNvPicPr preferRelativeResize="0"/>
          <p:nvPr/>
        </p:nvPicPr>
        <p:blipFill>
          <a:blip r:embed="rId3">
            <a:alphaModFix/>
          </a:blip>
          <a:stretch>
            <a:fillRect/>
          </a:stretch>
        </p:blipFill>
        <p:spPr>
          <a:xfrm>
            <a:off x="182525" y="1378150"/>
            <a:ext cx="5973021" cy="3530850"/>
          </a:xfrm>
          <a:prstGeom prst="rect">
            <a:avLst/>
          </a:prstGeom>
          <a:noFill/>
          <a:ln>
            <a:noFill/>
          </a:ln>
        </p:spPr>
      </p:pic>
      <p:pic>
        <p:nvPicPr>
          <p:cNvPr id="440" name="Google Shape;440;p61"/>
          <p:cNvPicPr preferRelativeResize="0"/>
          <p:nvPr/>
        </p:nvPicPr>
        <p:blipFill>
          <a:blip r:embed="rId4">
            <a:alphaModFix/>
          </a:blip>
          <a:stretch>
            <a:fillRect/>
          </a:stretch>
        </p:blipFill>
        <p:spPr>
          <a:xfrm>
            <a:off x="6286500" y="2369288"/>
            <a:ext cx="2857500" cy="1228725"/>
          </a:xfrm>
          <a:prstGeom prst="rect">
            <a:avLst/>
          </a:prstGeom>
          <a:noFill/>
          <a:ln>
            <a:noFill/>
          </a:ln>
        </p:spPr>
      </p:pic>
      <p:sp>
        <p:nvSpPr>
          <p:cNvPr id="441" name="Google Shape;441;p61"/>
          <p:cNvSpPr txBox="1"/>
          <p:nvPr/>
        </p:nvSpPr>
        <p:spPr>
          <a:xfrm>
            <a:off x="6215250" y="172790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Rockwell"/>
                <a:ea typeface="Rockwell"/>
                <a:cs typeface="Rockwell"/>
                <a:sym typeface="Rockwell"/>
              </a:rPr>
              <a:t>OUTPUT</a:t>
            </a:r>
            <a:endParaRPr sz="1600">
              <a:solidFill>
                <a:srgbClr val="FFFFFF"/>
              </a:solidFill>
              <a:latin typeface="Rockwell"/>
              <a:ea typeface="Rockwell"/>
              <a:cs typeface="Rockwell"/>
              <a:sym typeface="Rockwe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idx="1" type="body"/>
          </p:nvPr>
        </p:nvSpPr>
        <p:spPr>
          <a:xfrm>
            <a:off x="2503350" y="979325"/>
            <a:ext cx="6134100" cy="2911200"/>
          </a:xfrm>
          <a:prstGeom prst="rect">
            <a:avLst/>
          </a:prstGeom>
        </p:spPr>
        <p:txBody>
          <a:bodyPr anchorCtr="0" anchor="t" bIns="91425" lIns="91425" spcFirstLastPara="1" rIns="91425" wrap="square" tIns="91425">
            <a:noAutofit/>
          </a:bodyPr>
          <a:lstStyle/>
          <a:p>
            <a:pPr indent="-320675" lvl="0" marL="546100" rtl="0" algn="l">
              <a:spcBef>
                <a:spcPts val="0"/>
              </a:spcBef>
              <a:spcAft>
                <a:spcPts val="0"/>
              </a:spcAft>
              <a:buClr>
                <a:schemeClr val="lt1"/>
              </a:buClr>
              <a:buSzPts val="1450"/>
              <a:buFont typeface="Rockwell"/>
              <a:buChar char="●"/>
            </a:pPr>
            <a:r>
              <a:rPr lang="en" sz="1600">
                <a:latin typeface="Rockwell"/>
                <a:ea typeface="Rockwell"/>
                <a:cs typeface="Rockwell"/>
                <a:sym typeface="Rockwell"/>
              </a:rPr>
              <a:t>Lexicographically arranged order of the BWT matrix is shown beside. The last column is the rearranged sequence of the original string which has least entropy among all the columns in BWT matrix.  ​</a:t>
            </a:r>
            <a:endParaRPr sz="1600">
              <a:latin typeface="Rockwell"/>
              <a:ea typeface="Rockwell"/>
              <a:cs typeface="Rockwell"/>
              <a:sym typeface="Rockwell"/>
            </a:endParaRPr>
          </a:p>
          <a:p>
            <a:pPr indent="0" lvl="0" marL="457200" rtl="0" algn="l">
              <a:spcBef>
                <a:spcPts val="0"/>
              </a:spcBef>
              <a:spcAft>
                <a:spcPts val="0"/>
              </a:spcAft>
              <a:buNone/>
            </a:pPr>
            <a:r>
              <a:t/>
            </a:r>
            <a:endParaRPr sz="1600">
              <a:latin typeface="Rockwell"/>
              <a:ea typeface="Rockwell"/>
              <a:cs typeface="Rockwell"/>
              <a:sym typeface="Rockwell"/>
            </a:endParaRPr>
          </a:p>
          <a:p>
            <a:pPr indent="-320675" lvl="0" marL="546100" rtl="0" algn="l">
              <a:spcBef>
                <a:spcPts val="0"/>
              </a:spcBef>
              <a:spcAft>
                <a:spcPts val="0"/>
              </a:spcAft>
              <a:buClr>
                <a:schemeClr val="lt1"/>
              </a:buClr>
              <a:buSzPts val="1450"/>
              <a:buFont typeface="Rockwell"/>
              <a:buChar char="●"/>
            </a:pPr>
            <a:r>
              <a:rPr lang="en" sz="1600">
                <a:latin typeface="Rockwell"/>
                <a:ea typeface="Rockwell"/>
                <a:cs typeface="Rockwell"/>
                <a:sym typeface="Rockwell"/>
              </a:rPr>
              <a:t>This column helps us to retrieve the original string without any additional information(except the index where the sequence occurred in the BWT matrix). So, we can conclude BWT as one of the  best methods to store or retrieve the information without any additional cost.​</a:t>
            </a:r>
            <a:endParaRPr sz="1600">
              <a:latin typeface="Rockwell"/>
              <a:ea typeface="Rockwell"/>
              <a:cs typeface="Rockwell"/>
              <a:sym typeface="Rockwell"/>
            </a:endParaRPr>
          </a:p>
          <a:p>
            <a:pPr indent="0" lvl="0" marL="0" rtl="0" algn="l">
              <a:spcBef>
                <a:spcPts val="0"/>
              </a:spcBef>
              <a:spcAft>
                <a:spcPts val="1600"/>
              </a:spcAft>
              <a:buNone/>
            </a:pPr>
            <a:r>
              <a:t/>
            </a:r>
            <a:endParaRPr sz="2100">
              <a:latin typeface="Rockwell"/>
              <a:ea typeface="Rockwell"/>
              <a:cs typeface="Rockwell"/>
              <a:sym typeface="Rockwell"/>
            </a:endParaRPr>
          </a:p>
        </p:txBody>
      </p:sp>
      <p:pic>
        <p:nvPicPr>
          <p:cNvPr id="160" name="Google Shape;160;p17"/>
          <p:cNvPicPr preferRelativeResize="0"/>
          <p:nvPr/>
        </p:nvPicPr>
        <p:blipFill>
          <a:blip r:embed="rId3">
            <a:alphaModFix/>
          </a:blip>
          <a:stretch>
            <a:fillRect/>
          </a:stretch>
        </p:blipFill>
        <p:spPr>
          <a:xfrm>
            <a:off x="595650" y="1522475"/>
            <a:ext cx="1907700" cy="3015050"/>
          </a:xfrm>
          <a:prstGeom prst="rect">
            <a:avLst/>
          </a:prstGeom>
          <a:noFill/>
          <a:ln>
            <a:noFill/>
          </a:ln>
        </p:spPr>
      </p:pic>
      <p:pic>
        <p:nvPicPr>
          <p:cNvPr id="161" name="Google Shape;161;p17"/>
          <p:cNvPicPr preferRelativeResize="0"/>
          <p:nvPr/>
        </p:nvPicPr>
        <p:blipFill>
          <a:blip r:embed="rId4">
            <a:alphaModFix/>
          </a:blip>
          <a:stretch>
            <a:fillRect/>
          </a:stretch>
        </p:blipFill>
        <p:spPr>
          <a:xfrm>
            <a:off x="3824180" y="4185925"/>
            <a:ext cx="3177300" cy="5117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2"/>
          <p:cNvSpPr txBox="1"/>
          <p:nvPr>
            <p:ph type="title"/>
          </p:nvPr>
        </p:nvSpPr>
        <p:spPr>
          <a:xfrm>
            <a:off x="110500" y="72275"/>
            <a:ext cx="7980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Rockwell"/>
                <a:ea typeface="Rockwell"/>
                <a:cs typeface="Rockwell"/>
                <a:sym typeface="Rockwell"/>
              </a:rPr>
              <a:t>Compression And Decompression</a:t>
            </a:r>
            <a:endParaRPr sz="2500">
              <a:latin typeface="Rockwell"/>
              <a:ea typeface="Rockwell"/>
              <a:cs typeface="Rockwell"/>
              <a:sym typeface="Rockwell"/>
            </a:endParaRPr>
          </a:p>
        </p:txBody>
      </p:sp>
      <p:pic>
        <p:nvPicPr>
          <p:cNvPr id="447" name="Google Shape;447;p62"/>
          <p:cNvPicPr preferRelativeResize="0"/>
          <p:nvPr/>
        </p:nvPicPr>
        <p:blipFill>
          <a:blip r:embed="rId3">
            <a:alphaModFix/>
          </a:blip>
          <a:stretch>
            <a:fillRect/>
          </a:stretch>
        </p:blipFill>
        <p:spPr>
          <a:xfrm>
            <a:off x="1209825" y="562575"/>
            <a:ext cx="3764050" cy="4530701"/>
          </a:xfrm>
          <a:prstGeom prst="rect">
            <a:avLst/>
          </a:prstGeom>
          <a:noFill/>
          <a:ln>
            <a:noFill/>
          </a:ln>
        </p:spPr>
      </p:pic>
      <p:pic>
        <p:nvPicPr>
          <p:cNvPr id="448" name="Google Shape;448;p62"/>
          <p:cNvPicPr preferRelativeResize="0"/>
          <p:nvPr/>
        </p:nvPicPr>
        <p:blipFill>
          <a:blip r:embed="rId4">
            <a:alphaModFix/>
          </a:blip>
          <a:stretch>
            <a:fillRect/>
          </a:stretch>
        </p:blipFill>
        <p:spPr>
          <a:xfrm>
            <a:off x="5126275" y="562575"/>
            <a:ext cx="3925075" cy="44285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pic>
        <p:nvPicPr>
          <p:cNvPr id="453" name="Google Shape;453;p63"/>
          <p:cNvPicPr preferRelativeResize="0"/>
          <p:nvPr/>
        </p:nvPicPr>
        <p:blipFill>
          <a:blip r:embed="rId3">
            <a:alphaModFix/>
          </a:blip>
          <a:stretch>
            <a:fillRect/>
          </a:stretch>
        </p:blipFill>
        <p:spPr>
          <a:xfrm>
            <a:off x="2121375" y="1940575"/>
            <a:ext cx="4133850" cy="1581150"/>
          </a:xfrm>
          <a:prstGeom prst="rect">
            <a:avLst/>
          </a:prstGeom>
          <a:noFill/>
          <a:ln>
            <a:noFill/>
          </a:ln>
        </p:spPr>
      </p:pic>
      <p:sp>
        <p:nvSpPr>
          <p:cNvPr id="454" name="Google Shape;454;p63"/>
          <p:cNvSpPr txBox="1"/>
          <p:nvPr/>
        </p:nvSpPr>
        <p:spPr>
          <a:xfrm>
            <a:off x="2061100" y="139810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u="sng">
                <a:solidFill>
                  <a:srgbClr val="FFFFFF"/>
                </a:solidFill>
                <a:latin typeface="Times New Roman"/>
                <a:ea typeface="Times New Roman"/>
                <a:cs typeface="Times New Roman"/>
                <a:sym typeface="Times New Roman"/>
              </a:rPr>
              <a:t>OUTPUT</a:t>
            </a:r>
            <a:endParaRPr b="1" sz="1700" u="sng">
              <a:solidFill>
                <a:srgbClr val="FFFFFF"/>
              </a:solidFill>
              <a:latin typeface="Times New Roman"/>
              <a:ea typeface="Times New Roman"/>
              <a:cs typeface="Times New Roman"/>
              <a:sym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64"/>
          <p:cNvSpPr txBox="1"/>
          <p:nvPr>
            <p:ph type="title"/>
          </p:nvPr>
        </p:nvSpPr>
        <p:spPr>
          <a:xfrm>
            <a:off x="3400500" y="182800"/>
            <a:ext cx="23430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ckwell"/>
                <a:ea typeface="Rockwell"/>
                <a:cs typeface="Rockwell"/>
                <a:sym typeface="Rockwell"/>
              </a:rPr>
              <a:t>INVERSE BWT</a:t>
            </a:r>
            <a:endParaRPr>
              <a:latin typeface="Rockwell"/>
              <a:ea typeface="Rockwell"/>
              <a:cs typeface="Rockwell"/>
              <a:sym typeface="Rockwell"/>
            </a:endParaRPr>
          </a:p>
        </p:txBody>
      </p:sp>
      <p:pic>
        <p:nvPicPr>
          <p:cNvPr id="460" name="Google Shape;460;p64"/>
          <p:cNvPicPr preferRelativeResize="0"/>
          <p:nvPr/>
        </p:nvPicPr>
        <p:blipFill>
          <a:blip r:embed="rId3">
            <a:alphaModFix/>
          </a:blip>
          <a:stretch>
            <a:fillRect/>
          </a:stretch>
        </p:blipFill>
        <p:spPr>
          <a:xfrm>
            <a:off x="483925" y="954388"/>
            <a:ext cx="4187401" cy="3876000"/>
          </a:xfrm>
          <a:prstGeom prst="rect">
            <a:avLst/>
          </a:prstGeom>
          <a:noFill/>
          <a:ln>
            <a:noFill/>
          </a:ln>
        </p:spPr>
      </p:pic>
      <p:pic>
        <p:nvPicPr>
          <p:cNvPr id="461" name="Google Shape;461;p64"/>
          <p:cNvPicPr preferRelativeResize="0"/>
          <p:nvPr/>
        </p:nvPicPr>
        <p:blipFill>
          <a:blip r:embed="rId4">
            <a:alphaModFix/>
          </a:blip>
          <a:stretch>
            <a:fillRect/>
          </a:stretch>
        </p:blipFill>
        <p:spPr>
          <a:xfrm>
            <a:off x="4932525" y="1021775"/>
            <a:ext cx="4041675" cy="37412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pic>
        <p:nvPicPr>
          <p:cNvPr id="466" name="Google Shape;466;p65"/>
          <p:cNvPicPr preferRelativeResize="0"/>
          <p:nvPr/>
        </p:nvPicPr>
        <p:blipFill>
          <a:blip r:embed="rId3">
            <a:alphaModFix/>
          </a:blip>
          <a:stretch>
            <a:fillRect/>
          </a:stretch>
        </p:blipFill>
        <p:spPr>
          <a:xfrm>
            <a:off x="202038" y="1676525"/>
            <a:ext cx="8739926" cy="18983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pic>
        <p:nvPicPr>
          <p:cNvPr id="471" name="Google Shape;471;p66"/>
          <p:cNvPicPr preferRelativeResize="0"/>
          <p:nvPr/>
        </p:nvPicPr>
        <p:blipFill>
          <a:blip r:embed="rId3">
            <a:alphaModFix/>
          </a:blip>
          <a:stretch>
            <a:fillRect/>
          </a:stretch>
        </p:blipFill>
        <p:spPr>
          <a:xfrm>
            <a:off x="1578925" y="219850"/>
            <a:ext cx="1187493" cy="4660749"/>
          </a:xfrm>
          <a:prstGeom prst="rect">
            <a:avLst/>
          </a:prstGeom>
          <a:noFill/>
          <a:ln>
            <a:noFill/>
          </a:ln>
        </p:spPr>
      </p:pic>
      <p:pic>
        <p:nvPicPr>
          <p:cNvPr id="472" name="Google Shape;472;p66"/>
          <p:cNvPicPr preferRelativeResize="0"/>
          <p:nvPr/>
        </p:nvPicPr>
        <p:blipFill>
          <a:blip r:embed="rId4">
            <a:alphaModFix/>
          </a:blip>
          <a:stretch>
            <a:fillRect/>
          </a:stretch>
        </p:blipFill>
        <p:spPr>
          <a:xfrm>
            <a:off x="3446350" y="216950"/>
            <a:ext cx="1075568" cy="4844451"/>
          </a:xfrm>
          <a:prstGeom prst="rect">
            <a:avLst/>
          </a:prstGeom>
          <a:noFill/>
          <a:ln>
            <a:noFill/>
          </a:ln>
        </p:spPr>
      </p:pic>
      <p:pic>
        <p:nvPicPr>
          <p:cNvPr id="473" name="Google Shape;473;p66"/>
          <p:cNvPicPr preferRelativeResize="0"/>
          <p:nvPr/>
        </p:nvPicPr>
        <p:blipFill>
          <a:blip r:embed="rId5">
            <a:alphaModFix/>
          </a:blip>
          <a:stretch>
            <a:fillRect/>
          </a:stretch>
        </p:blipFill>
        <p:spPr>
          <a:xfrm>
            <a:off x="5081350" y="219838"/>
            <a:ext cx="2418315" cy="4703826"/>
          </a:xfrm>
          <a:prstGeom prst="rect">
            <a:avLst/>
          </a:prstGeom>
          <a:noFill/>
          <a:ln>
            <a:noFill/>
          </a:ln>
        </p:spPr>
      </p:pic>
      <p:sp>
        <p:nvSpPr>
          <p:cNvPr id="474" name="Google Shape;474;p66"/>
          <p:cNvSpPr txBox="1"/>
          <p:nvPr/>
        </p:nvSpPr>
        <p:spPr>
          <a:xfrm>
            <a:off x="221000" y="188060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solidFill>
                  <a:srgbClr val="FFFFFF"/>
                </a:solidFill>
              </a:rPr>
              <a:t>OUTPUT</a:t>
            </a:r>
            <a:endParaRPr b="1" sz="1800" u="sng">
              <a:solidFill>
                <a:srgbClr val="FFFFFF"/>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pic>
        <p:nvPicPr>
          <p:cNvPr id="479" name="Google Shape;479;p67"/>
          <p:cNvPicPr preferRelativeResize="0"/>
          <p:nvPr/>
        </p:nvPicPr>
        <p:blipFill>
          <a:blip r:embed="rId3">
            <a:alphaModFix/>
          </a:blip>
          <a:stretch>
            <a:fillRect/>
          </a:stretch>
        </p:blipFill>
        <p:spPr>
          <a:xfrm>
            <a:off x="2804500" y="110500"/>
            <a:ext cx="4098399" cy="5032999"/>
          </a:xfrm>
          <a:prstGeom prst="rect">
            <a:avLst/>
          </a:prstGeom>
          <a:noFill/>
          <a:ln>
            <a:noFill/>
          </a:ln>
        </p:spPr>
      </p:pic>
      <p:sp>
        <p:nvSpPr>
          <p:cNvPr id="480" name="Google Shape;480;p67"/>
          <p:cNvSpPr txBox="1"/>
          <p:nvPr/>
        </p:nvSpPr>
        <p:spPr>
          <a:xfrm>
            <a:off x="261200" y="202122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FFFFFF"/>
                </a:solidFill>
                <a:latin typeface="Rockwell"/>
                <a:ea typeface="Rockwell"/>
                <a:cs typeface="Rockwell"/>
                <a:sym typeface="Rockwell"/>
              </a:rPr>
              <a:t>FM INDEX</a:t>
            </a:r>
            <a:endParaRPr sz="2500">
              <a:solidFill>
                <a:srgbClr val="FFFFFF"/>
              </a:solidFill>
              <a:latin typeface="Rockwell"/>
              <a:ea typeface="Rockwell"/>
              <a:cs typeface="Rockwell"/>
              <a:sym typeface="Rockwe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pic>
        <p:nvPicPr>
          <p:cNvPr id="485" name="Google Shape;485;p68"/>
          <p:cNvPicPr preferRelativeResize="0"/>
          <p:nvPr/>
        </p:nvPicPr>
        <p:blipFill>
          <a:blip r:embed="rId3">
            <a:alphaModFix/>
          </a:blip>
          <a:stretch>
            <a:fillRect/>
          </a:stretch>
        </p:blipFill>
        <p:spPr>
          <a:xfrm>
            <a:off x="160725" y="1426500"/>
            <a:ext cx="6679624" cy="3564574"/>
          </a:xfrm>
          <a:prstGeom prst="rect">
            <a:avLst/>
          </a:prstGeom>
          <a:noFill/>
          <a:ln>
            <a:noFill/>
          </a:ln>
        </p:spPr>
      </p:pic>
      <p:pic>
        <p:nvPicPr>
          <p:cNvPr id="486" name="Google Shape;486;p68"/>
          <p:cNvPicPr preferRelativeResize="0"/>
          <p:nvPr/>
        </p:nvPicPr>
        <p:blipFill>
          <a:blip r:embed="rId4">
            <a:alphaModFix/>
          </a:blip>
          <a:stretch>
            <a:fillRect/>
          </a:stretch>
        </p:blipFill>
        <p:spPr>
          <a:xfrm>
            <a:off x="7263175" y="1840100"/>
            <a:ext cx="1299700" cy="2823900"/>
          </a:xfrm>
          <a:prstGeom prst="rect">
            <a:avLst/>
          </a:prstGeom>
          <a:noFill/>
          <a:ln>
            <a:noFill/>
          </a:ln>
        </p:spPr>
      </p:pic>
      <p:sp>
        <p:nvSpPr>
          <p:cNvPr id="487" name="Google Shape;487;p68"/>
          <p:cNvSpPr txBox="1"/>
          <p:nvPr/>
        </p:nvSpPr>
        <p:spPr>
          <a:xfrm>
            <a:off x="7176525" y="132777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u="sng">
                <a:solidFill>
                  <a:srgbClr val="FFFFFF"/>
                </a:solidFill>
                <a:latin typeface="Times New Roman"/>
                <a:ea typeface="Times New Roman"/>
                <a:cs typeface="Times New Roman"/>
                <a:sym typeface="Times New Roman"/>
              </a:rPr>
              <a:t>OUTPUT</a:t>
            </a:r>
            <a:endParaRPr b="1" sz="1700" u="sng">
              <a:solidFill>
                <a:srgbClr val="FFFFFF"/>
              </a:solidFill>
              <a:latin typeface="Times New Roman"/>
              <a:ea typeface="Times New Roman"/>
              <a:cs typeface="Times New Roman"/>
              <a:sym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9"/>
          <p:cNvSpPr txBox="1"/>
          <p:nvPr>
            <p:ph type="title"/>
          </p:nvPr>
        </p:nvSpPr>
        <p:spPr>
          <a:xfrm>
            <a:off x="-90425" y="1657638"/>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Rockwell"/>
                <a:ea typeface="Rockwell"/>
                <a:cs typeface="Rockwell"/>
                <a:sym typeface="Rockwell"/>
              </a:rPr>
              <a:t>OFFSET ARRAY</a:t>
            </a:r>
            <a:endParaRPr sz="2500">
              <a:latin typeface="Rockwell"/>
              <a:ea typeface="Rockwell"/>
              <a:cs typeface="Rockwell"/>
              <a:sym typeface="Rockwell"/>
            </a:endParaRPr>
          </a:p>
        </p:txBody>
      </p:sp>
      <p:pic>
        <p:nvPicPr>
          <p:cNvPr id="493" name="Google Shape;493;p69"/>
          <p:cNvPicPr preferRelativeResize="0"/>
          <p:nvPr/>
        </p:nvPicPr>
        <p:blipFill>
          <a:blip r:embed="rId3">
            <a:alphaModFix/>
          </a:blip>
          <a:stretch>
            <a:fillRect/>
          </a:stretch>
        </p:blipFill>
        <p:spPr>
          <a:xfrm>
            <a:off x="2286575" y="90763"/>
            <a:ext cx="4309701" cy="4961976"/>
          </a:xfrm>
          <a:prstGeom prst="rect">
            <a:avLst/>
          </a:prstGeom>
          <a:noFill/>
          <a:ln>
            <a:noFill/>
          </a:ln>
        </p:spPr>
      </p:pic>
      <p:pic>
        <p:nvPicPr>
          <p:cNvPr id="494" name="Google Shape;494;p69"/>
          <p:cNvPicPr preferRelativeResize="0"/>
          <p:nvPr/>
        </p:nvPicPr>
        <p:blipFill>
          <a:blip r:embed="rId4">
            <a:alphaModFix/>
          </a:blip>
          <a:stretch>
            <a:fillRect/>
          </a:stretch>
        </p:blipFill>
        <p:spPr>
          <a:xfrm>
            <a:off x="6651224" y="2611949"/>
            <a:ext cx="2492775" cy="667575"/>
          </a:xfrm>
          <a:prstGeom prst="rect">
            <a:avLst/>
          </a:prstGeom>
          <a:noFill/>
          <a:ln>
            <a:noFill/>
          </a:ln>
        </p:spPr>
      </p:pic>
      <p:sp>
        <p:nvSpPr>
          <p:cNvPr id="495" name="Google Shape;495;p69"/>
          <p:cNvSpPr txBox="1"/>
          <p:nvPr/>
        </p:nvSpPr>
        <p:spPr>
          <a:xfrm>
            <a:off x="7294200" y="205275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solidFill>
                  <a:srgbClr val="FFFFFF"/>
                </a:solidFill>
              </a:rPr>
              <a:t>OUTPUT</a:t>
            </a:r>
            <a:endParaRPr b="1" sz="1600" u="sng">
              <a:solidFill>
                <a:srgbClr val="FFFFFF"/>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pic>
        <p:nvPicPr>
          <p:cNvPr id="500" name="Google Shape;500;p70"/>
          <p:cNvPicPr preferRelativeResize="0"/>
          <p:nvPr/>
        </p:nvPicPr>
        <p:blipFill>
          <a:blip r:embed="rId3">
            <a:alphaModFix/>
          </a:blip>
          <a:stretch>
            <a:fillRect/>
          </a:stretch>
        </p:blipFill>
        <p:spPr>
          <a:xfrm>
            <a:off x="3949750" y="152400"/>
            <a:ext cx="4394624" cy="4838700"/>
          </a:xfrm>
          <a:prstGeom prst="rect">
            <a:avLst/>
          </a:prstGeom>
          <a:noFill/>
          <a:ln>
            <a:noFill/>
          </a:ln>
        </p:spPr>
      </p:pic>
      <p:sp>
        <p:nvSpPr>
          <p:cNvPr id="501" name="Google Shape;501;p70"/>
          <p:cNvSpPr txBox="1"/>
          <p:nvPr>
            <p:ph type="title"/>
          </p:nvPr>
        </p:nvSpPr>
        <p:spPr>
          <a:xfrm>
            <a:off x="80375" y="21147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ockwell"/>
                <a:ea typeface="Rockwell"/>
                <a:cs typeface="Rockwell"/>
                <a:sym typeface="Rockwell"/>
              </a:rPr>
              <a:t>EXACT PATTERN</a:t>
            </a:r>
            <a:endParaRPr sz="3000">
              <a:latin typeface="Rockwell"/>
              <a:ea typeface="Rockwell"/>
              <a:cs typeface="Rockwell"/>
              <a:sym typeface="Rockwell"/>
            </a:endParaRPr>
          </a:p>
          <a:p>
            <a:pPr indent="0" lvl="0" marL="0" rtl="0" algn="l">
              <a:spcBef>
                <a:spcPts val="0"/>
              </a:spcBef>
              <a:spcAft>
                <a:spcPts val="0"/>
              </a:spcAft>
              <a:buNone/>
            </a:pPr>
            <a:r>
              <a:rPr lang="en" sz="3000">
                <a:latin typeface="Rockwell"/>
                <a:ea typeface="Rockwell"/>
                <a:cs typeface="Rockwell"/>
                <a:sym typeface="Rockwell"/>
              </a:rPr>
              <a:t>MATCH</a:t>
            </a:r>
            <a:endParaRPr sz="3000">
              <a:latin typeface="Rockwell"/>
              <a:ea typeface="Rockwell"/>
              <a:cs typeface="Rockwell"/>
              <a:sym typeface="Rockwe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pic>
        <p:nvPicPr>
          <p:cNvPr id="506" name="Google Shape;506;p71"/>
          <p:cNvPicPr preferRelativeResize="0"/>
          <p:nvPr/>
        </p:nvPicPr>
        <p:blipFill>
          <a:blip r:embed="rId3">
            <a:alphaModFix/>
          </a:blip>
          <a:stretch>
            <a:fillRect/>
          </a:stretch>
        </p:blipFill>
        <p:spPr>
          <a:xfrm>
            <a:off x="1105025" y="694825"/>
            <a:ext cx="6318875" cy="4323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101875" y="343525"/>
            <a:ext cx="74070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ockwell"/>
                <a:ea typeface="Rockwell"/>
                <a:cs typeface="Rockwell"/>
                <a:sym typeface="Rockwell"/>
              </a:rPr>
              <a:t>IMPLEMENTATION OF  BWT IN JULIA</a:t>
            </a:r>
            <a:endParaRPr sz="3000">
              <a:latin typeface="Rockwell"/>
              <a:ea typeface="Rockwell"/>
              <a:cs typeface="Rockwell"/>
              <a:sym typeface="Rockwell"/>
            </a:endParaRPr>
          </a:p>
        </p:txBody>
      </p:sp>
      <p:pic>
        <p:nvPicPr>
          <p:cNvPr id="167" name="Google Shape;167;p18"/>
          <p:cNvPicPr preferRelativeResize="0"/>
          <p:nvPr/>
        </p:nvPicPr>
        <p:blipFill>
          <a:blip r:embed="rId3">
            <a:alphaModFix/>
          </a:blip>
          <a:stretch>
            <a:fillRect/>
          </a:stretch>
        </p:blipFill>
        <p:spPr>
          <a:xfrm>
            <a:off x="975600" y="1307850"/>
            <a:ext cx="7192789" cy="1813700"/>
          </a:xfrm>
          <a:prstGeom prst="rect">
            <a:avLst/>
          </a:prstGeom>
          <a:noFill/>
          <a:ln>
            <a:noFill/>
          </a:ln>
        </p:spPr>
      </p:pic>
      <p:pic>
        <p:nvPicPr>
          <p:cNvPr id="168" name="Google Shape;168;p18"/>
          <p:cNvPicPr preferRelativeResize="0"/>
          <p:nvPr/>
        </p:nvPicPr>
        <p:blipFill>
          <a:blip r:embed="rId4">
            <a:alphaModFix/>
          </a:blip>
          <a:stretch>
            <a:fillRect/>
          </a:stretch>
        </p:blipFill>
        <p:spPr>
          <a:xfrm>
            <a:off x="152400" y="3273950"/>
            <a:ext cx="8839201" cy="140772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72"/>
          <p:cNvSpPr txBox="1"/>
          <p:nvPr/>
        </p:nvSpPr>
        <p:spPr>
          <a:xfrm>
            <a:off x="2029650" y="1879375"/>
            <a:ext cx="7051200" cy="17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Rockwell"/>
                <a:ea typeface="Rockwell"/>
                <a:cs typeface="Rockwell"/>
                <a:sym typeface="Rockwell"/>
              </a:rPr>
              <a:t>IMPLEMENTATION IN R</a:t>
            </a:r>
            <a:endParaRPr sz="3000">
              <a:solidFill>
                <a:srgbClr val="FFFFFF"/>
              </a:solidFill>
              <a:latin typeface="Rockwell"/>
              <a:ea typeface="Rockwell"/>
              <a:cs typeface="Rockwell"/>
              <a:sym typeface="Rockwe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pic>
        <p:nvPicPr>
          <p:cNvPr id="516" name="Google Shape;516;p73"/>
          <p:cNvPicPr preferRelativeResize="0"/>
          <p:nvPr/>
        </p:nvPicPr>
        <p:blipFill>
          <a:blip r:embed="rId3">
            <a:alphaModFix/>
          </a:blip>
          <a:stretch>
            <a:fillRect/>
          </a:stretch>
        </p:blipFill>
        <p:spPr>
          <a:xfrm>
            <a:off x="1856375" y="183700"/>
            <a:ext cx="5710424" cy="4776101"/>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pic>
        <p:nvPicPr>
          <p:cNvPr id="521" name="Google Shape;521;p74"/>
          <p:cNvPicPr preferRelativeResize="0"/>
          <p:nvPr/>
        </p:nvPicPr>
        <p:blipFill>
          <a:blip r:embed="rId3">
            <a:alphaModFix/>
          </a:blip>
          <a:stretch>
            <a:fillRect/>
          </a:stretch>
        </p:blipFill>
        <p:spPr>
          <a:xfrm>
            <a:off x="103075" y="152400"/>
            <a:ext cx="4864875" cy="4448376"/>
          </a:xfrm>
          <a:prstGeom prst="rect">
            <a:avLst/>
          </a:prstGeom>
          <a:noFill/>
          <a:ln>
            <a:noFill/>
          </a:ln>
        </p:spPr>
      </p:pic>
      <p:pic>
        <p:nvPicPr>
          <p:cNvPr id="522" name="Google Shape;522;p74"/>
          <p:cNvPicPr preferRelativeResize="0"/>
          <p:nvPr/>
        </p:nvPicPr>
        <p:blipFill>
          <a:blip r:embed="rId4">
            <a:alphaModFix/>
          </a:blip>
          <a:stretch>
            <a:fillRect/>
          </a:stretch>
        </p:blipFill>
        <p:spPr>
          <a:xfrm>
            <a:off x="5057175" y="152400"/>
            <a:ext cx="3935850" cy="44483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pic>
        <p:nvPicPr>
          <p:cNvPr id="527" name="Google Shape;527;p75"/>
          <p:cNvPicPr preferRelativeResize="0"/>
          <p:nvPr/>
        </p:nvPicPr>
        <p:blipFill>
          <a:blip r:embed="rId3">
            <a:alphaModFix/>
          </a:blip>
          <a:stretch>
            <a:fillRect/>
          </a:stretch>
        </p:blipFill>
        <p:spPr>
          <a:xfrm>
            <a:off x="1521550" y="152400"/>
            <a:ext cx="5648312" cy="483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Rockwell"/>
                <a:ea typeface="Rockwell"/>
                <a:cs typeface="Rockwell"/>
                <a:sym typeface="Rockwell"/>
              </a:rPr>
              <a:t>SUFFIX ARRAY​</a:t>
            </a:r>
            <a:endParaRPr sz="3000">
              <a:latin typeface="Rockwell"/>
              <a:ea typeface="Rockwell"/>
              <a:cs typeface="Rockwell"/>
              <a:sym typeface="Rockwell"/>
            </a:endParaRPr>
          </a:p>
        </p:txBody>
      </p:sp>
      <p:sp>
        <p:nvSpPr>
          <p:cNvPr id="174" name="Google Shape;174;p19"/>
          <p:cNvSpPr txBox="1"/>
          <p:nvPr>
            <p:ph idx="1" type="body"/>
          </p:nvPr>
        </p:nvSpPr>
        <p:spPr>
          <a:xfrm>
            <a:off x="601900" y="1086850"/>
            <a:ext cx="8248500" cy="3885900"/>
          </a:xfrm>
          <a:prstGeom prst="rect">
            <a:avLst/>
          </a:prstGeom>
        </p:spPr>
        <p:txBody>
          <a:bodyPr anchorCtr="0" anchor="t" bIns="91425" lIns="91425" spcFirstLastPara="1" rIns="91425" wrap="square" tIns="91425">
            <a:noAutofit/>
          </a:bodyPr>
          <a:lstStyle/>
          <a:p>
            <a:pPr indent="-323850" lvl="0" marL="685800" rtl="0" algn="l">
              <a:spcBef>
                <a:spcPts val="0"/>
              </a:spcBef>
              <a:spcAft>
                <a:spcPts val="0"/>
              </a:spcAft>
              <a:buClr>
                <a:schemeClr val="lt1"/>
              </a:buClr>
              <a:buSzPts val="1500"/>
              <a:buFont typeface="Rockwell"/>
              <a:buChar char="●"/>
            </a:pPr>
            <a:r>
              <a:rPr lang="en" sz="1500">
                <a:latin typeface="Rockwell"/>
                <a:ea typeface="Rockwell"/>
                <a:cs typeface="Rockwell"/>
                <a:sym typeface="Rockwell"/>
              </a:rPr>
              <a:t>Suffix array is a data structure which is a sorted array of all the suffixes obtained from a given text or a string and usually used in full string indices and data compression algorithms. </a:t>
            </a:r>
            <a:endParaRPr sz="1500">
              <a:latin typeface="Rockwell"/>
              <a:ea typeface="Rockwell"/>
              <a:cs typeface="Rockwell"/>
              <a:sym typeface="Rockwell"/>
            </a:endParaRPr>
          </a:p>
          <a:p>
            <a:pPr indent="0" lvl="0" marL="457200" rtl="0" algn="l">
              <a:spcBef>
                <a:spcPts val="0"/>
              </a:spcBef>
              <a:spcAft>
                <a:spcPts val="0"/>
              </a:spcAft>
              <a:buNone/>
            </a:pPr>
            <a:r>
              <a:t/>
            </a:r>
            <a:endParaRPr sz="1500">
              <a:latin typeface="Rockwell"/>
              <a:ea typeface="Rockwell"/>
              <a:cs typeface="Rockwell"/>
              <a:sym typeface="Rockwell"/>
            </a:endParaRPr>
          </a:p>
          <a:p>
            <a:pPr indent="-323850" lvl="0" marL="685800" rtl="0" algn="l">
              <a:spcBef>
                <a:spcPts val="0"/>
              </a:spcBef>
              <a:spcAft>
                <a:spcPts val="0"/>
              </a:spcAft>
              <a:buClr>
                <a:schemeClr val="lt1"/>
              </a:buClr>
              <a:buSzPts val="1500"/>
              <a:buFont typeface="Rockwell"/>
              <a:buChar char="●"/>
            </a:pPr>
            <a:r>
              <a:rPr lang="en" sz="1500">
                <a:latin typeface="Rockwell"/>
                <a:ea typeface="Rockwell"/>
                <a:cs typeface="Rockwell"/>
                <a:sym typeface="Rockwell"/>
              </a:rPr>
              <a:t>This can be used as an index for quickly locating an occurrence of a pattern or a substring given the parent string. ​So, finding the occurrence of a pattern is the same as finding all the suffixes that begin with the substring. </a:t>
            </a:r>
            <a:endParaRPr sz="1500">
              <a:latin typeface="Rockwell"/>
              <a:ea typeface="Rockwell"/>
              <a:cs typeface="Rockwell"/>
              <a:sym typeface="Rockwell"/>
            </a:endParaRPr>
          </a:p>
          <a:p>
            <a:pPr indent="0" lvl="0" marL="457200" rtl="0" algn="l">
              <a:spcBef>
                <a:spcPts val="0"/>
              </a:spcBef>
              <a:spcAft>
                <a:spcPts val="0"/>
              </a:spcAft>
              <a:buNone/>
            </a:pPr>
            <a:r>
              <a:rPr lang="en" sz="1500">
                <a:latin typeface="Rockwell"/>
                <a:ea typeface="Rockwell"/>
                <a:cs typeface="Rockwell"/>
                <a:sym typeface="Rockwell"/>
              </a:rPr>
              <a:t>​</a:t>
            </a:r>
            <a:endParaRPr sz="1500">
              <a:latin typeface="Rockwell"/>
              <a:ea typeface="Rockwell"/>
              <a:cs typeface="Rockwell"/>
              <a:sym typeface="Rockwell"/>
            </a:endParaRPr>
          </a:p>
          <a:p>
            <a:pPr indent="-323850" lvl="0" marL="685800" rtl="0" algn="l">
              <a:spcBef>
                <a:spcPts val="0"/>
              </a:spcBef>
              <a:spcAft>
                <a:spcPts val="0"/>
              </a:spcAft>
              <a:buClr>
                <a:schemeClr val="lt1"/>
              </a:buClr>
              <a:buSzPts val="1500"/>
              <a:buFont typeface="Rockwell"/>
              <a:buChar char="●"/>
            </a:pPr>
            <a:r>
              <a:rPr lang="en" sz="1500">
                <a:latin typeface="Rockwell"/>
                <a:ea typeface="Rockwell"/>
                <a:cs typeface="Rockwell"/>
                <a:sym typeface="Rockwell"/>
              </a:rPr>
              <a:t>This algorithm is very efficient in computing Burrows-Wheeler transform (BWT). This involves sorting cyclic permutations of a string and can be computed in linear time by first constructing a suffix array and then extracting the BWT sequence from it. The method used above to build suffix array which has O(n^2Logn) time complexity, due to O(n) time for strings comparisons in O(nLogn) sorting algorithm.</a:t>
            </a:r>
            <a:endParaRPr sz="1400">
              <a:solidFill>
                <a:srgbClr val="000000"/>
              </a:solidFill>
              <a:latin typeface="Arial"/>
              <a:ea typeface="Arial"/>
              <a:cs typeface="Arial"/>
              <a:sym typeface="Arial"/>
            </a:endParaRPr>
          </a:p>
          <a:p>
            <a:pPr indent="0" lvl="0" marL="457200" rtl="0" algn="l">
              <a:spcBef>
                <a:spcPts val="0"/>
              </a:spcBef>
              <a:spcAft>
                <a:spcPts val="0"/>
              </a:spcAft>
              <a:buNone/>
            </a:pPr>
            <a:r>
              <a:t/>
            </a:r>
            <a:endParaRPr sz="1500">
              <a:latin typeface="Rockwell"/>
              <a:ea typeface="Rockwell"/>
              <a:cs typeface="Rockwell"/>
              <a:sym typeface="Rockwell"/>
            </a:endParaRPr>
          </a:p>
          <a:p>
            <a:pPr indent="0" lvl="0" marL="0" rtl="0" algn="l">
              <a:spcBef>
                <a:spcPts val="0"/>
              </a:spcBef>
              <a:spcAft>
                <a:spcPts val="1600"/>
              </a:spcAft>
              <a:buNone/>
            </a:pPr>
            <a:r>
              <a:t/>
            </a:r>
            <a:endParaRPr sz="1500">
              <a:latin typeface="Rockwell"/>
              <a:ea typeface="Rockwell"/>
              <a:cs typeface="Rockwell"/>
              <a:sym typeface="Rockwe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Rockwell"/>
                <a:ea typeface="Rockwell"/>
                <a:cs typeface="Rockwell"/>
                <a:sym typeface="Rockwell"/>
              </a:rPr>
              <a:t>IMPLEMENTING BWT USING SUFFIX ARRAYS</a:t>
            </a:r>
            <a:endParaRPr sz="3000">
              <a:latin typeface="Rockwell"/>
              <a:ea typeface="Rockwell"/>
              <a:cs typeface="Rockwell"/>
              <a:sym typeface="Rockwell"/>
            </a:endParaRPr>
          </a:p>
        </p:txBody>
      </p:sp>
      <p:sp>
        <p:nvSpPr>
          <p:cNvPr id="180" name="Google Shape;180;p20"/>
          <p:cNvSpPr txBox="1"/>
          <p:nvPr>
            <p:ph idx="1" type="body"/>
          </p:nvPr>
        </p:nvSpPr>
        <p:spPr>
          <a:xfrm>
            <a:off x="3671900" y="1719950"/>
            <a:ext cx="5121600" cy="2911200"/>
          </a:xfrm>
          <a:prstGeom prst="rect">
            <a:avLst/>
          </a:prstGeom>
        </p:spPr>
        <p:txBody>
          <a:bodyPr anchorCtr="0" anchor="t" bIns="91425" lIns="91425" spcFirstLastPara="1" rIns="91425" wrap="square" tIns="91425">
            <a:noAutofit/>
          </a:bodyPr>
          <a:lstStyle/>
          <a:p>
            <a:pPr indent="-342900" lvl="0" marL="546100" rtl="0" algn="l">
              <a:spcBef>
                <a:spcPts val="0"/>
              </a:spcBef>
              <a:spcAft>
                <a:spcPts val="0"/>
              </a:spcAft>
              <a:buClr>
                <a:schemeClr val="lt1"/>
              </a:buClr>
              <a:buSzPts val="1800"/>
              <a:buFont typeface="Rockwell"/>
              <a:buChar char="●"/>
            </a:pPr>
            <a:r>
              <a:rPr lang="en" sz="1800">
                <a:latin typeface="Rockwell"/>
                <a:ea typeface="Rockwell"/>
                <a:cs typeface="Rockwell"/>
                <a:sym typeface="Rockwell"/>
              </a:rPr>
              <a:t>First, we should store all the cyclic permutations of a given string and store them in an array.  Here in this scenario, let us consider a standard example string “BANANA$”.​</a:t>
            </a:r>
            <a:endParaRPr sz="1800">
              <a:latin typeface="Rockwell"/>
              <a:ea typeface="Rockwell"/>
              <a:cs typeface="Rockwell"/>
              <a:sym typeface="Rockwell"/>
            </a:endParaRPr>
          </a:p>
          <a:p>
            <a:pPr indent="-342900" lvl="0" marL="546100" rtl="0" algn="l">
              <a:spcBef>
                <a:spcPts val="0"/>
              </a:spcBef>
              <a:spcAft>
                <a:spcPts val="0"/>
              </a:spcAft>
              <a:buClr>
                <a:schemeClr val="lt1"/>
              </a:buClr>
              <a:buSzPts val="1800"/>
              <a:buFont typeface="Rockwell"/>
              <a:buChar char="●"/>
            </a:pPr>
            <a:r>
              <a:rPr lang="en" sz="1800">
                <a:latin typeface="Rockwell"/>
                <a:ea typeface="Rockwell"/>
                <a:cs typeface="Rockwell"/>
                <a:sym typeface="Rockwell"/>
              </a:rPr>
              <a:t>Next sort them in lexicographical order and figure out all the suffixes for all the possible permutations.​</a:t>
            </a:r>
            <a:endParaRPr sz="1800">
              <a:latin typeface="Rockwell"/>
              <a:ea typeface="Rockwell"/>
              <a:cs typeface="Rockwell"/>
              <a:sym typeface="Rockwell"/>
            </a:endParaRPr>
          </a:p>
          <a:p>
            <a:pPr indent="0" lvl="0" marL="0" rtl="0" algn="l">
              <a:spcBef>
                <a:spcPts val="0"/>
              </a:spcBef>
              <a:spcAft>
                <a:spcPts val="1600"/>
              </a:spcAft>
              <a:buNone/>
            </a:pPr>
            <a:r>
              <a:t/>
            </a:r>
            <a:endParaRPr sz="1800">
              <a:latin typeface="Rockwell"/>
              <a:ea typeface="Rockwell"/>
              <a:cs typeface="Rockwell"/>
              <a:sym typeface="Rockwell"/>
            </a:endParaRPr>
          </a:p>
        </p:txBody>
      </p:sp>
      <p:pic>
        <p:nvPicPr>
          <p:cNvPr id="181" name="Google Shape;181;p20"/>
          <p:cNvPicPr preferRelativeResize="0"/>
          <p:nvPr/>
        </p:nvPicPr>
        <p:blipFill>
          <a:blip r:embed="rId3">
            <a:alphaModFix/>
          </a:blip>
          <a:stretch>
            <a:fillRect/>
          </a:stretch>
        </p:blipFill>
        <p:spPr>
          <a:xfrm>
            <a:off x="343925" y="1802213"/>
            <a:ext cx="1466850" cy="2676525"/>
          </a:xfrm>
          <a:prstGeom prst="rect">
            <a:avLst/>
          </a:prstGeom>
          <a:noFill/>
          <a:ln>
            <a:noFill/>
          </a:ln>
        </p:spPr>
      </p:pic>
      <p:pic>
        <p:nvPicPr>
          <p:cNvPr id="182" name="Google Shape;182;p20"/>
          <p:cNvPicPr preferRelativeResize="0"/>
          <p:nvPr/>
        </p:nvPicPr>
        <p:blipFill>
          <a:blip r:embed="rId4">
            <a:alphaModFix/>
          </a:blip>
          <a:stretch>
            <a:fillRect/>
          </a:stretch>
        </p:blipFill>
        <p:spPr>
          <a:xfrm>
            <a:off x="2012800" y="1802225"/>
            <a:ext cx="1447800" cy="2676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idx="1" type="body"/>
          </p:nvPr>
        </p:nvSpPr>
        <p:spPr>
          <a:xfrm>
            <a:off x="916525" y="332250"/>
            <a:ext cx="7756200" cy="4281600"/>
          </a:xfrm>
          <a:prstGeom prst="rect">
            <a:avLst/>
          </a:prstGeom>
        </p:spPr>
        <p:txBody>
          <a:bodyPr anchorCtr="0" anchor="t" bIns="91425" lIns="91425" spcFirstLastPara="1" rIns="91425" wrap="square" tIns="91425">
            <a:noAutofit/>
          </a:bodyPr>
          <a:lstStyle/>
          <a:p>
            <a:pPr indent="-339725" lvl="0" marL="457200" rtl="0" algn="l">
              <a:spcBef>
                <a:spcPts val="0"/>
              </a:spcBef>
              <a:spcAft>
                <a:spcPts val="0"/>
              </a:spcAft>
              <a:buSzPts val="1750"/>
              <a:buFont typeface="Rockwell"/>
              <a:buAutoNum type="arabicPeriod"/>
            </a:pPr>
            <a:r>
              <a:rPr lang="en" sz="1750">
                <a:latin typeface="Rockwell"/>
                <a:ea typeface="Rockwell"/>
                <a:cs typeface="Rockwell"/>
                <a:sym typeface="Rockwell"/>
              </a:rPr>
              <a:t>Generally, Suffix array S is just an array containing indices, where S[i] contains the index of the ith smallest suffix occurring in the parent string “BANANA$”. For example, S[1] contains the index of the 1st smallest suffix ie, “$” occurring in the string “BANANA$”. This index corresponds to the last index of the original string which is 7.​</a:t>
            </a:r>
            <a:endParaRPr sz="1750">
              <a:latin typeface="Rockwell"/>
              <a:ea typeface="Rockwell"/>
              <a:cs typeface="Rockwell"/>
              <a:sym typeface="Rockwell"/>
            </a:endParaRPr>
          </a:p>
          <a:p>
            <a:pPr indent="-339725" lvl="0" marL="457200" rtl="0" algn="l">
              <a:spcBef>
                <a:spcPts val="0"/>
              </a:spcBef>
              <a:spcAft>
                <a:spcPts val="0"/>
              </a:spcAft>
              <a:buSzPts val="1750"/>
              <a:buFont typeface="Rockwell"/>
              <a:buAutoNum type="arabicPeriod"/>
            </a:pPr>
            <a:r>
              <a:rPr lang="en" sz="1750">
                <a:latin typeface="Rockwell"/>
                <a:ea typeface="Rockwell"/>
                <a:cs typeface="Rockwell"/>
                <a:sym typeface="Rockwell"/>
              </a:rPr>
              <a:t>Constructing a BWT sequence from the given Suffix array is as simple as we could imagine. First, we will go to the character of the original sequence indicated by the index S[i] and then move one spot to the left of the indicated index.​</a:t>
            </a:r>
            <a:endParaRPr sz="1750">
              <a:latin typeface="Rockwell"/>
              <a:ea typeface="Rockwell"/>
              <a:cs typeface="Rockwell"/>
              <a:sym typeface="Rockwell"/>
            </a:endParaRPr>
          </a:p>
          <a:p>
            <a:pPr indent="0" lvl="0" marL="0" rtl="0" algn="l">
              <a:spcBef>
                <a:spcPts val="0"/>
              </a:spcBef>
              <a:spcAft>
                <a:spcPts val="1600"/>
              </a:spcAft>
              <a:buNone/>
            </a:pPr>
            <a:r>
              <a:t/>
            </a:r>
            <a:endParaRPr sz="2200">
              <a:latin typeface="Rockwell"/>
              <a:ea typeface="Rockwell"/>
              <a:cs typeface="Rockwell"/>
              <a:sym typeface="Rockwell"/>
            </a:endParaRPr>
          </a:p>
        </p:txBody>
      </p:sp>
      <p:pic>
        <p:nvPicPr>
          <p:cNvPr id="188" name="Google Shape;188;p21"/>
          <p:cNvPicPr preferRelativeResize="0"/>
          <p:nvPr/>
        </p:nvPicPr>
        <p:blipFill>
          <a:blip r:embed="rId3">
            <a:alphaModFix/>
          </a:blip>
          <a:stretch>
            <a:fillRect/>
          </a:stretch>
        </p:blipFill>
        <p:spPr>
          <a:xfrm>
            <a:off x="2779414" y="3295075"/>
            <a:ext cx="3585175" cy="1667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