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24"/>
  </p:notesMasterIdLst>
  <p:handoutMasterIdLst>
    <p:handoutMasterId r:id="rId25"/>
  </p:handoutMasterIdLst>
  <p:sldIdLst>
    <p:sldId id="256" r:id="rId5"/>
    <p:sldId id="257" r:id="rId6"/>
    <p:sldId id="266" r:id="rId7"/>
    <p:sldId id="267" r:id="rId8"/>
    <p:sldId id="258" r:id="rId9"/>
    <p:sldId id="268" r:id="rId10"/>
    <p:sldId id="274" r:id="rId11"/>
    <p:sldId id="275" r:id="rId12"/>
    <p:sldId id="260" r:id="rId13"/>
    <p:sldId id="261" r:id="rId14"/>
    <p:sldId id="262" r:id="rId15"/>
    <p:sldId id="263" r:id="rId16"/>
    <p:sldId id="259" r:id="rId17"/>
    <p:sldId id="264" r:id="rId18"/>
    <p:sldId id="269" r:id="rId19"/>
    <p:sldId id="270" r:id="rId20"/>
    <p:sldId id="271" r:id="rId21"/>
    <p:sldId id="272" r:id="rId22"/>
    <p:sldId id="265"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2F0B0-973C-4EE8-BC92-B2CD5712573D}" v="1501" dt="2020-06-21T11:37:41.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showGuides="1">
      <p:cViewPr varScale="1">
        <p:scale>
          <a:sx n="88" d="100"/>
          <a:sy n="88" d="100"/>
        </p:scale>
        <p:origin x="514" y="254"/>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pPr/>
              <a:t>6/21/2020</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pPr/>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pPr/>
              <a:t>6/21/2020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pPr/>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pPr/>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pPr/>
              <a:t>6/21/2020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pPr/>
              <a:t>6/21/2020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pPr/>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205" y="180975"/>
            <a:ext cx="8825658" cy="3339106"/>
          </a:xfrm>
        </p:spPr>
        <p:txBody>
          <a:bodyPr/>
          <a:lstStyle/>
          <a:p>
            <a:pPr algn="ctr"/>
            <a:r>
              <a:rPr lang="en-US" sz="5000" dirty="0"/>
              <a:t>PHY-113 </a:t>
            </a:r>
            <a:br>
              <a:rPr lang="en-US" sz="5000" dirty="0"/>
            </a:br>
            <a:r>
              <a:rPr lang="en-US" sz="5000" dirty="0"/>
              <a:t>TEAM -2</a:t>
            </a:r>
            <a:br>
              <a:rPr lang="en-US" sz="5000" dirty="0"/>
            </a:br>
            <a:r>
              <a:rPr lang="en-US" sz="5000" dirty="0"/>
              <a:t>DESIGN AND ANALYSIS OF PENDULUM PUMP</a:t>
            </a:r>
            <a:endParaRPr lang="en-US"/>
          </a:p>
        </p:txBody>
      </p:sp>
      <p:sp>
        <p:nvSpPr>
          <p:cNvPr id="3" name="Subtitle 2"/>
          <p:cNvSpPr>
            <a:spLocks noGrp="1"/>
          </p:cNvSpPr>
          <p:nvPr>
            <p:ph type="subTitle" idx="1"/>
          </p:nvPr>
        </p:nvSpPr>
        <p:spPr>
          <a:xfrm>
            <a:off x="1678830" y="3605805"/>
            <a:ext cx="8825658" cy="2890245"/>
          </a:xfrm>
        </p:spPr>
        <p:txBody>
          <a:bodyPr>
            <a:normAutofit fontScale="92500" lnSpcReduction="10000"/>
          </a:bodyPr>
          <a:lstStyle/>
          <a:p>
            <a:r>
              <a:rPr lang="en-US" dirty="0">
                <a:solidFill>
                  <a:srgbClr val="FFC000"/>
                </a:solidFill>
              </a:rPr>
              <a:t>Done by:</a:t>
            </a:r>
          </a:p>
          <a:p>
            <a:pPr marL="457200" indent="-457200">
              <a:buAutoNum type="arabicPeriod"/>
            </a:pPr>
            <a:r>
              <a:rPr lang="en-US" dirty="0">
                <a:solidFill>
                  <a:srgbClr val="FFC000"/>
                </a:solidFill>
              </a:rPr>
              <a:t>Arun Prakash .j </a:t>
            </a:r>
            <a:r>
              <a:rPr lang="en-US">
                <a:solidFill>
                  <a:srgbClr val="FFC000"/>
                </a:solidFill>
              </a:rPr>
              <a:t>(</a:t>
            </a:r>
            <a:r>
              <a:rPr lang="en-US" smtClean="0">
                <a:solidFill>
                  <a:srgbClr val="FFC000"/>
                </a:solidFill>
              </a:rPr>
              <a:t>cb.en.u4aie19014</a:t>
            </a:r>
            <a:r>
              <a:rPr lang="en-US" dirty="0">
                <a:solidFill>
                  <a:srgbClr val="FFC000"/>
                </a:solidFill>
              </a:rPr>
              <a:t>)</a:t>
            </a:r>
          </a:p>
          <a:p>
            <a:pPr marL="457200" indent="-457200">
              <a:buAutoNum type="arabicPeriod"/>
            </a:pPr>
            <a:r>
              <a:rPr lang="en-US" dirty="0">
                <a:solidFill>
                  <a:srgbClr val="FFC000"/>
                </a:solidFill>
              </a:rPr>
              <a:t>manjunath </a:t>
            </a:r>
            <a:r>
              <a:rPr lang="en-US" dirty="0">
                <a:solidFill>
                  <a:srgbClr val="FFC000"/>
                </a:solidFill>
                <a:ea typeface="+mj-lt"/>
                <a:cs typeface="+mj-lt"/>
              </a:rPr>
              <a:t>(CB.EN.U4AIe19015)</a:t>
            </a:r>
          </a:p>
          <a:p>
            <a:pPr marL="457200" indent="-457200">
              <a:buAutoNum type="arabicPeriod"/>
            </a:pPr>
            <a:r>
              <a:rPr lang="en-US" dirty="0">
                <a:solidFill>
                  <a:srgbClr val="FFC000"/>
                </a:solidFill>
              </a:rPr>
              <a:t>P.s. Sai Ganesh (cb.en.u4aie19044)</a:t>
            </a:r>
          </a:p>
          <a:p>
            <a:pPr marL="457200" indent="-457200">
              <a:buAutoNum type="arabicPeriod"/>
            </a:pPr>
            <a:r>
              <a:rPr lang="en-US" dirty="0">
                <a:solidFill>
                  <a:srgbClr val="FFC000"/>
                </a:solidFill>
              </a:rPr>
              <a:t>Prashanth v.r (cb.en.u4aie19047)</a:t>
            </a:r>
          </a:p>
          <a:p>
            <a:pPr marL="457200" indent="-457200">
              <a:buAutoNum type="arabicPeriod"/>
            </a:pPr>
            <a:r>
              <a:rPr lang="en-US" dirty="0">
                <a:solidFill>
                  <a:srgbClr val="FFC000"/>
                </a:solidFill>
              </a:rPr>
              <a:t>r. Aswin raj (cb.en.u4aie19050)</a:t>
            </a:r>
          </a:p>
          <a:p>
            <a:pPr marL="457200" indent="-457200">
              <a:buAutoNum type="arabicPeriod"/>
            </a:pPr>
            <a:r>
              <a:rPr lang="en-US" dirty="0">
                <a:solidFill>
                  <a:srgbClr val="FFC000"/>
                </a:solidFill>
              </a:rPr>
              <a:t>Siva Prakash Ramesh (cb.en.u4aie19060)</a:t>
            </a:r>
          </a:p>
          <a:p>
            <a:pPr marL="457200" indent="-457200">
              <a:buAutoNum type="arabicPeriod"/>
            </a:pPr>
            <a:endParaRPr lang="en-US" dirty="0">
              <a:solidFill>
                <a:srgbClr val="FFC000"/>
              </a:solidFill>
            </a:endParaRPr>
          </a:p>
        </p:txBody>
      </p:sp>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BF6C-FFB8-423A-B210-46DBBD981763}"/>
              </a:ext>
            </a:extLst>
          </p:cNvPr>
          <p:cNvSpPr>
            <a:spLocks noGrp="1"/>
          </p:cNvSpPr>
          <p:nvPr>
            <p:ph type="title"/>
          </p:nvPr>
        </p:nvSpPr>
        <p:spPr>
          <a:xfrm>
            <a:off x="335780" y="2654307"/>
            <a:ext cx="4166510" cy="1622321"/>
          </a:xfrm>
        </p:spPr>
        <p:txBody>
          <a:bodyPr>
            <a:normAutofit/>
          </a:bodyPr>
          <a:lstStyle/>
          <a:p>
            <a:r>
              <a:rPr lang="en-US"/>
              <a:t>POSITION ANALYSIS </a:t>
            </a:r>
          </a:p>
        </p:txBody>
      </p:sp>
      <p:sp>
        <p:nvSpPr>
          <p:cNvPr id="21" name="Freeform 31">
            <a:extLst>
              <a:ext uri="{FF2B5EF4-FFF2-40B4-BE49-F238E27FC236}">
                <a16:creationId xmlns:a16="http://schemas.microsoft.com/office/drawing/2014/main" id="{8DB9BC10-DABC-48C4-BF24-E621264B0A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38348FA2-1392-4EC3-AF8B-6A64B797C7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93CB2C36-347C-4705-BC75-94EAB8FF83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4" descr="A screenshot of a cell phone&#10;&#10;Description generated with very high confidence">
            <a:extLst>
              <a:ext uri="{FF2B5EF4-FFF2-40B4-BE49-F238E27FC236}">
                <a16:creationId xmlns:a16="http://schemas.microsoft.com/office/drawing/2014/main" id="{C28C046E-A5EC-4AE9-86DE-65D132321FC3}"/>
              </a:ext>
            </a:extLst>
          </p:cNvPr>
          <p:cNvPicPr>
            <a:picLocks noChangeAspect="1"/>
          </p:cNvPicPr>
          <p:nvPr/>
        </p:nvPicPr>
        <p:blipFill>
          <a:blip r:embed="rId3"/>
          <a:stretch>
            <a:fillRect/>
          </a:stretch>
        </p:blipFill>
        <p:spPr>
          <a:xfrm>
            <a:off x="4089828" y="1297827"/>
            <a:ext cx="7339231" cy="5013905"/>
          </a:xfrm>
          <a:prstGeom prst="rect">
            <a:avLst/>
          </a:prstGeom>
          <a:effectLst/>
        </p:spPr>
      </p:pic>
      <p:sp>
        <p:nvSpPr>
          <p:cNvPr id="27" name="Rectangle 26">
            <a:extLst>
              <a:ext uri="{FF2B5EF4-FFF2-40B4-BE49-F238E27FC236}">
                <a16:creationId xmlns:a16="http://schemas.microsoft.com/office/drawing/2014/main" id="{4437D23E-7DA0-4020-B991-9734AB9774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136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6581AD-116B-402C-AC30-A1A9F693F135}"/>
              </a:ext>
            </a:extLst>
          </p:cNvPr>
          <p:cNvSpPr>
            <a:spLocks noGrp="1"/>
          </p:cNvSpPr>
          <p:nvPr>
            <p:ph type="title"/>
          </p:nvPr>
        </p:nvSpPr>
        <p:spPr>
          <a:xfrm>
            <a:off x="475691" y="2804577"/>
            <a:ext cx="2750441" cy="1798603"/>
          </a:xfrm>
        </p:spPr>
        <p:txBody>
          <a:bodyPr>
            <a:normAutofit/>
          </a:bodyPr>
          <a:lstStyle/>
          <a:p>
            <a:pPr algn="r"/>
            <a:r>
              <a:rPr lang="en-US">
                <a:solidFill>
                  <a:srgbClr val="FFFFFF"/>
                </a:solidFill>
              </a:rPr>
              <a:t>VELOCITY ANALYSIS </a:t>
            </a:r>
          </a:p>
        </p:txBody>
      </p:sp>
      <p:pic>
        <p:nvPicPr>
          <p:cNvPr id="4" name="Picture 4" descr="A screenshot of a cell phone&#10;&#10;Description generated with high confidence">
            <a:extLst>
              <a:ext uri="{FF2B5EF4-FFF2-40B4-BE49-F238E27FC236}">
                <a16:creationId xmlns:a16="http://schemas.microsoft.com/office/drawing/2014/main" id="{A7B2D9BD-AD45-4166-A2CA-829B357052AC}"/>
              </a:ext>
            </a:extLst>
          </p:cNvPr>
          <p:cNvPicPr>
            <a:picLocks noGrp="1" noChangeAspect="1"/>
          </p:cNvPicPr>
          <p:nvPr>
            <p:ph idx="1"/>
          </p:nvPr>
        </p:nvPicPr>
        <p:blipFill>
          <a:blip r:embed="rId2"/>
          <a:stretch>
            <a:fillRect/>
          </a:stretch>
        </p:blipFill>
        <p:spPr>
          <a:xfrm>
            <a:off x="4327288" y="1195067"/>
            <a:ext cx="7568762" cy="4850608"/>
          </a:xfrm>
        </p:spPr>
      </p:pic>
    </p:spTree>
    <p:extLst>
      <p:ext uri="{BB962C8B-B14F-4D97-AF65-F5344CB8AC3E}">
        <p14:creationId xmlns:p14="http://schemas.microsoft.com/office/powerpoint/2010/main" val="1666263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C7B9F7-21EA-4A93-9421-DB1034ECF4E7}"/>
              </a:ext>
            </a:extLst>
          </p:cNvPr>
          <p:cNvSpPr>
            <a:spLocks noGrp="1"/>
          </p:cNvSpPr>
          <p:nvPr>
            <p:ph type="title"/>
          </p:nvPr>
        </p:nvSpPr>
        <p:spPr>
          <a:xfrm>
            <a:off x="79034" y="2658440"/>
            <a:ext cx="3992605" cy="1537644"/>
          </a:xfrm>
        </p:spPr>
        <p:txBody>
          <a:bodyPr>
            <a:normAutofit/>
          </a:bodyPr>
          <a:lstStyle/>
          <a:p>
            <a:pPr algn="ctr"/>
            <a:r>
              <a:rPr lang="en-US">
                <a:solidFill>
                  <a:srgbClr val="FFFFFF"/>
                </a:solidFill>
              </a:rPr>
              <a:t>ACCLERATION</a:t>
            </a:r>
            <a:r>
              <a:rPr lang="en-US" dirty="0">
                <a:solidFill>
                  <a:srgbClr val="FFFFFF"/>
                </a:solidFill>
              </a:rPr>
              <a:t/>
            </a:r>
            <a:br>
              <a:rPr lang="en-US" dirty="0">
                <a:solidFill>
                  <a:srgbClr val="FFFFFF"/>
                </a:solidFill>
              </a:rPr>
            </a:br>
            <a:r>
              <a:rPr lang="en-US">
                <a:solidFill>
                  <a:srgbClr val="FFFFFF"/>
                </a:solidFill>
              </a:rPr>
              <a:t>ANALYSIS </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9938148-28AA-4B9F-B3FF-61BC80A77D63}"/>
              </a:ext>
            </a:extLst>
          </p:cNvPr>
          <p:cNvPicPr>
            <a:picLocks noGrp="1" noChangeAspect="1"/>
          </p:cNvPicPr>
          <p:nvPr>
            <p:ph idx="1"/>
          </p:nvPr>
        </p:nvPicPr>
        <p:blipFill>
          <a:blip r:embed="rId2"/>
          <a:stretch>
            <a:fillRect/>
          </a:stretch>
        </p:blipFill>
        <p:spPr>
          <a:xfrm>
            <a:off x="4170713" y="1135048"/>
            <a:ext cx="7975858" cy="5158536"/>
          </a:xfrm>
        </p:spPr>
      </p:pic>
    </p:spTree>
    <p:extLst>
      <p:ext uri="{BB962C8B-B14F-4D97-AF65-F5344CB8AC3E}">
        <p14:creationId xmlns:p14="http://schemas.microsoft.com/office/powerpoint/2010/main" val="34368967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3EF2A-E126-4B21-AC3D-7BF4258F6DF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3BBC4FB4-19BD-4626-A293-D8411F0E28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6BAB8189-D27D-423E-B154-5E4DFD3F5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3122E102-9E03-43D3-B783-795507F4D1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5" name="Picture 14">
            <a:extLst>
              <a:ext uri="{FF2B5EF4-FFF2-40B4-BE49-F238E27FC236}">
                <a16:creationId xmlns:a16="http://schemas.microsoft.com/office/drawing/2014/main" id="{6AF0C8C1-0967-4B1A-9850-8B4AF2F3F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7" name="Rectangle 16">
            <a:extLst>
              <a:ext uri="{FF2B5EF4-FFF2-40B4-BE49-F238E27FC236}">
                <a16:creationId xmlns:a16="http://schemas.microsoft.com/office/drawing/2014/main" id="{7DD20243-46C6-46E5-A705-B67ADDC88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179C4C8E-197B-4679-AE96-B5147F971C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5856A3-A28A-42B6-A528-C7FC2BB6E94D}"/>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SIMULATION OF THE MECHANISM</a:t>
            </a:r>
          </a:p>
        </p:txBody>
      </p:sp>
    </p:spTree>
    <p:extLst>
      <p:ext uri="{BB962C8B-B14F-4D97-AF65-F5344CB8AC3E}">
        <p14:creationId xmlns:p14="http://schemas.microsoft.com/office/powerpoint/2010/main" val="37377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6FF977-1FC2-4411-A10F-E3EB22EC8B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CBFBAC2-BBAA-4C65-95AA-70920AAC01F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CEAFC9A-0467-4B58-9ED0-1DFDB270CF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6F803B3-0605-4715-AD48-04562ACD74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8" name="Picture 17">
            <a:extLst>
              <a:ext uri="{FF2B5EF4-FFF2-40B4-BE49-F238E27FC236}">
                <a16:creationId xmlns:a16="http://schemas.microsoft.com/office/drawing/2014/main" id="{B6092646-03BD-45DF-BBD5-BAC631C8A2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20" name="Rectangle 19">
            <a:extLst>
              <a:ext uri="{FF2B5EF4-FFF2-40B4-BE49-F238E27FC236}">
                <a16:creationId xmlns:a16="http://schemas.microsoft.com/office/drawing/2014/main" id="{080FBBF1-114B-4ACF-9D94-77D7857120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29525FE-8623-40A9-951F-C52B384C5A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0B458B-B3F5-4B36-A6FC-784798538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5">
            <a:extLst>
              <a:ext uri="{FF2B5EF4-FFF2-40B4-BE49-F238E27FC236}">
                <a16:creationId xmlns:a16="http://schemas.microsoft.com/office/drawing/2014/main" id="{484A3D34-B8EF-43B1-B3EF-8CA153EB66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8" name="Freeform 5">
            <a:extLst>
              <a:ext uri="{FF2B5EF4-FFF2-40B4-BE49-F238E27FC236}">
                <a16:creationId xmlns:a16="http://schemas.microsoft.com/office/drawing/2014/main" id="{53B08FC5-AB79-4267-AD7E-E194BFF7CE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B5D5D3EC-FCE0-4173-BB64-745EDDD0E15C}"/>
              </a:ext>
            </a:extLst>
          </p:cNvPr>
          <p:cNvSpPr>
            <a:spLocks noGrp="1"/>
          </p:cNvSpPr>
          <p:nvPr>
            <p:ph type="title"/>
          </p:nvPr>
        </p:nvSpPr>
        <p:spPr>
          <a:xfrm>
            <a:off x="635458" y="4854344"/>
            <a:ext cx="9345155" cy="861802"/>
          </a:xfrm>
        </p:spPr>
        <p:txBody>
          <a:bodyPr vert="horz" lIns="91440" tIns="45720" rIns="91440" bIns="45720" rtlCol="0" anchor="b">
            <a:normAutofit/>
          </a:bodyPr>
          <a:lstStyle/>
          <a:p>
            <a:pPr>
              <a:lnSpc>
                <a:spcPct val="90000"/>
              </a:lnSpc>
            </a:pPr>
            <a:r>
              <a:rPr lang="en-US" sz="2300"/>
              <a:t>Here Crank is the input. Therefore theta 2 = 0:360 degrees. </a:t>
            </a:r>
            <a:br>
              <a:rPr lang="en-US" sz="2300"/>
            </a:br>
            <a:r>
              <a:rPr lang="en-US" sz="2300"/>
              <a:t>Then according to sine rule,</a:t>
            </a:r>
          </a:p>
        </p:txBody>
      </p:sp>
      <p:pic>
        <p:nvPicPr>
          <p:cNvPr id="4" name="Picture 4" descr="A close up of a sign&#10;&#10;Description generated with very high confidence">
            <a:extLst>
              <a:ext uri="{FF2B5EF4-FFF2-40B4-BE49-F238E27FC236}">
                <a16:creationId xmlns:a16="http://schemas.microsoft.com/office/drawing/2014/main" id="{5D93970A-4FCC-4272-A95C-8E9730038E80}"/>
              </a:ext>
            </a:extLst>
          </p:cNvPr>
          <p:cNvPicPr>
            <a:picLocks noChangeAspect="1"/>
          </p:cNvPicPr>
          <p:nvPr/>
        </p:nvPicPr>
        <p:blipFill>
          <a:blip r:embed="rId7"/>
          <a:stretch>
            <a:fillRect/>
          </a:stretch>
        </p:blipFill>
        <p:spPr>
          <a:xfrm>
            <a:off x="4714813" y="1501891"/>
            <a:ext cx="2432889" cy="1466283"/>
          </a:xfrm>
          <a:prstGeom prst="rect">
            <a:avLst/>
          </a:prstGeom>
          <a:effectLst/>
        </p:spPr>
      </p:pic>
      <p:pic>
        <p:nvPicPr>
          <p:cNvPr id="5" name="Picture 5" descr="A screenshot of a cell phone&#10;&#10;Description generated with high confidence">
            <a:extLst>
              <a:ext uri="{FF2B5EF4-FFF2-40B4-BE49-F238E27FC236}">
                <a16:creationId xmlns:a16="http://schemas.microsoft.com/office/drawing/2014/main" id="{64FF25E6-EF44-4F77-8FE4-1DA19AF65C1E}"/>
              </a:ext>
            </a:extLst>
          </p:cNvPr>
          <p:cNvPicPr>
            <a:picLocks noChangeAspect="1"/>
          </p:cNvPicPr>
          <p:nvPr/>
        </p:nvPicPr>
        <p:blipFill>
          <a:blip r:embed="rId8"/>
          <a:stretch>
            <a:fillRect/>
          </a:stretch>
        </p:blipFill>
        <p:spPr>
          <a:xfrm>
            <a:off x="7573607" y="1577206"/>
            <a:ext cx="2944368" cy="1513981"/>
          </a:xfrm>
          <a:prstGeom prst="rect">
            <a:avLst/>
          </a:prstGeom>
          <a:effectLst/>
        </p:spPr>
      </p:pic>
      <p:pic>
        <p:nvPicPr>
          <p:cNvPr id="3" name="Picture 3" descr="A close up of a map&#10;&#10;Description generated with high confidence">
            <a:extLst>
              <a:ext uri="{FF2B5EF4-FFF2-40B4-BE49-F238E27FC236}">
                <a16:creationId xmlns:a16="http://schemas.microsoft.com/office/drawing/2014/main" id="{EB3CD727-B27B-44A7-8183-57DE3912A786}"/>
              </a:ext>
            </a:extLst>
          </p:cNvPr>
          <p:cNvPicPr>
            <a:picLocks noChangeAspect="1"/>
          </p:cNvPicPr>
          <p:nvPr/>
        </p:nvPicPr>
        <p:blipFill>
          <a:blip r:embed="rId9"/>
          <a:stretch>
            <a:fillRect/>
          </a:stretch>
        </p:blipFill>
        <p:spPr>
          <a:xfrm>
            <a:off x="484646" y="1208206"/>
            <a:ext cx="3862943" cy="1949269"/>
          </a:xfrm>
          <a:prstGeom prst="rect">
            <a:avLst/>
          </a:prstGeom>
          <a:effectLst/>
        </p:spPr>
      </p:pic>
    </p:spTree>
    <p:extLst>
      <p:ext uri="{BB962C8B-B14F-4D97-AF65-F5344CB8AC3E}">
        <p14:creationId xmlns:p14="http://schemas.microsoft.com/office/powerpoint/2010/main" val="32060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3EF2A-E126-4B21-AC3D-7BF4258F6DF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3BBC4FB4-19BD-4626-A293-D8411F0E28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6BAB8189-D27D-423E-B154-5E4DFD3F5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3122E102-9E03-43D3-B783-795507F4D1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5" name="Picture 14">
            <a:extLst>
              <a:ext uri="{FF2B5EF4-FFF2-40B4-BE49-F238E27FC236}">
                <a16:creationId xmlns:a16="http://schemas.microsoft.com/office/drawing/2014/main" id="{6AF0C8C1-0967-4B1A-9850-8B4AF2F3F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7" name="Rectangle 16">
            <a:extLst>
              <a:ext uri="{FF2B5EF4-FFF2-40B4-BE49-F238E27FC236}">
                <a16:creationId xmlns:a16="http://schemas.microsoft.com/office/drawing/2014/main" id="{7DD20243-46C6-46E5-A705-B67ADDC88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179C4C8E-197B-4679-AE96-B5147F971C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78176E-6F41-4DFF-9820-334CF197BBA9}"/>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APPLICATIONS </a:t>
            </a:r>
          </a:p>
        </p:txBody>
      </p:sp>
    </p:spTree>
    <p:extLst>
      <p:ext uri="{BB962C8B-B14F-4D97-AF65-F5344CB8AC3E}">
        <p14:creationId xmlns:p14="http://schemas.microsoft.com/office/powerpoint/2010/main" val="75432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D4895BFE-F64B-41CE-869C-71C4A06BD2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D5606C1-470F-48A8-8D3F-6F58DD9A4032}"/>
              </a:ext>
            </a:extLst>
          </p:cNvPr>
          <p:cNvSpPr>
            <a:spLocks noGrp="1"/>
          </p:cNvSpPr>
          <p:nvPr>
            <p:ph type="title"/>
          </p:nvPr>
        </p:nvSpPr>
        <p:spPr>
          <a:xfrm>
            <a:off x="648930" y="629267"/>
            <a:ext cx="7070538" cy="818326"/>
          </a:xfrm>
        </p:spPr>
        <p:txBody>
          <a:bodyPr>
            <a:normAutofit/>
          </a:bodyPr>
          <a:lstStyle/>
          <a:p>
            <a:r>
              <a:rPr lang="en-US"/>
              <a:t>HAND PUMPS </a:t>
            </a:r>
          </a:p>
        </p:txBody>
      </p:sp>
      <p:sp>
        <p:nvSpPr>
          <p:cNvPr id="16" name="Rectangle 15">
            <a:extLst>
              <a:ext uri="{FF2B5EF4-FFF2-40B4-BE49-F238E27FC236}">
                <a16:creationId xmlns:a16="http://schemas.microsoft.com/office/drawing/2014/main" id="{0E6FAA9E-989B-4A11-9EF3-1D6E0664BC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EBFDE49C-243A-4B0B-AA88-FCB35F42C2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3754E097-E298-49C7-AE2E-A299C4D3F9B7}"/>
              </a:ext>
            </a:extLst>
          </p:cNvPr>
          <p:cNvSpPr>
            <a:spLocks noGrp="1"/>
          </p:cNvSpPr>
          <p:nvPr>
            <p:ph idx="1"/>
          </p:nvPr>
        </p:nvSpPr>
        <p:spPr>
          <a:xfrm>
            <a:off x="295406" y="1957147"/>
            <a:ext cx="6396084" cy="4900853"/>
          </a:xfrm>
        </p:spPr>
        <p:txBody>
          <a:bodyPr vert="horz" lIns="91440" tIns="45720" rIns="91440" bIns="45720" rtlCol="0" anchor="t">
            <a:normAutofit fontScale="92500" lnSpcReduction="10000"/>
          </a:bodyPr>
          <a:lstStyle/>
          <a:p>
            <a:r>
              <a:rPr lang="en-IN" dirty="0">
                <a:solidFill>
                  <a:schemeClr val="bg1"/>
                </a:solidFill>
                <a:ea typeface="+mj-lt"/>
                <a:cs typeface="+mj-lt"/>
              </a:rPr>
              <a:t>Hand pumps are manually operated pumps; they use human power and mechanical advantage to move fluids or air from one place to another. They are widely used in every country in the world for a variety of industrial, marine, irrigation and leisure activities. </a:t>
            </a:r>
            <a:endParaRPr lang="en-IN" baseline="30000" dirty="0">
              <a:solidFill>
                <a:schemeClr val="bg1"/>
              </a:solidFill>
              <a:ea typeface="+mj-lt"/>
              <a:cs typeface="+mj-lt"/>
            </a:endParaRPr>
          </a:p>
          <a:p>
            <a:r>
              <a:rPr lang="en-IN" dirty="0">
                <a:solidFill>
                  <a:schemeClr val="bg1"/>
                </a:solidFill>
                <a:ea typeface="+mj-lt"/>
                <a:cs typeface="+mj-lt"/>
              </a:rPr>
              <a:t>There are many different types of hand pump available, mainly operating on a piston, diaphragm or rotary vane principle with a check valve on the entry and exit ports to the chamber operating in opposing directions. Most hand pumps are either piston pumps or plunger pumps, and are positive displacement.</a:t>
            </a:r>
            <a:endParaRPr lang="en-IN" baseline="30000" dirty="0">
              <a:solidFill>
                <a:schemeClr val="bg1"/>
              </a:solidFill>
            </a:endParaRPr>
          </a:p>
          <a:p>
            <a:r>
              <a:rPr lang="en-IN" dirty="0">
                <a:solidFill>
                  <a:schemeClr val="bg1"/>
                </a:solidFill>
                <a:ea typeface="+mj-lt"/>
                <a:cs typeface="+mj-lt"/>
              </a:rPr>
              <a:t>Hand pumps are commonly used in developing countries for both community supply and self-supply of water and can be installed on boreholes or hand-dug wells.</a:t>
            </a:r>
            <a:endParaRPr lang="en-IN" dirty="0">
              <a:solidFill>
                <a:schemeClr val="bg1"/>
              </a:solidFill>
            </a:endParaRPr>
          </a:p>
          <a:p>
            <a:endParaRPr lang="en-IN" dirty="0">
              <a:solidFill>
                <a:schemeClr val="bg1"/>
              </a:solidFill>
            </a:endParaRPr>
          </a:p>
        </p:txBody>
      </p:sp>
      <p:pic>
        <p:nvPicPr>
          <p:cNvPr id="4" name="Picture 4">
            <a:extLst>
              <a:ext uri="{FF2B5EF4-FFF2-40B4-BE49-F238E27FC236}">
                <a16:creationId xmlns:a16="http://schemas.microsoft.com/office/drawing/2014/main" id="{6561959C-DDB2-404E-BC98-4F16BF408B21}"/>
              </a:ext>
            </a:extLst>
          </p:cNvPr>
          <p:cNvPicPr>
            <a:picLocks noChangeAspect="1"/>
          </p:cNvPicPr>
          <p:nvPr/>
        </p:nvPicPr>
        <p:blipFill rotWithShape="1">
          <a:blip r:embed="rId3"/>
          <a:srcRect r="1806"/>
          <a:stretch/>
        </p:blipFill>
        <p:spPr>
          <a:xfrm>
            <a:off x="7190593" y="1921980"/>
            <a:ext cx="3807504" cy="4288319"/>
          </a:xfrm>
          <a:prstGeom prst="rect">
            <a:avLst/>
          </a:prstGeom>
          <a:effectLst/>
        </p:spPr>
      </p:pic>
    </p:spTree>
    <p:extLst>
      <p:ext uri="{BB962C8B-B14F-4D97-AF65-F5344CB8AC3E}">
        <p14:creationId xmlns:p14="http://schemas.microsoft.com/office/powerpoint/2010/main" val="1923116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043B-C379-4AAC-8ADA-61EE4632132C}"/>
              </a:ext>
            </a:extLst>
          </p:cNvPr>
          <p:cNvSpPr>
            <a:spLocks noGrp="1"/>
          </p:cNvSpPr>
          <p:nvPr>
            <p:ph type="title"/>
          </p:nvPr>
        </p:nvSpPr>
        <p:spPr>
          <a:xfrm>
            <a:off x="648930" y="629266"/>
            <a:ext cx="4795482" cy="1641987"/>
          </a:xfrm>
        </p:spPr>
        <p:txBody>
          <a:bodyPr>
            <a:normAutofit/>
          </a:bodyPr>
          <a:lstStyle/>
          <a:p>
            <a:r>
              <a:rPr lang="en-US"/>
              <a:t>DUPLEX PUMPS </a:t>
            </a:r>
          </a:p>
        </p:txBody>
      </p:sp>
      <p:pic>
        <p:nvPicPr>
          <p:cNvPr id="4" name="Picture 4" descr="A picture containing outdoor, sitting, luggage, woman&#10;&#10;Description generated with very high confidence">
            <a:extLst>
              <a:ext uri="{FF2B5EF4-FFF2-40B4-BE49-F238E27FC236}">
                <a16:creationId xmlns:a16="http://schemas.microsoft.com/office/drawing/2014/main" id="{636284EC-5E1E-4409-9744-9780E5CE7D7C}"/>
              </a:ext>
            </a:extLst>
          </p:cNvPr>
          <p:cNvPicPr>
            <a:picLocks noChangeAspect="1"/>
          </p:cNvPicPr>
          <p:nvPr/>
        </p:nvPicPr>
        <p:blipFill rotWithShape="1">
          <a:blip r:embed="rId3"/>
          <a:srcRect l="7185" r="19359" b="-2"/>
          <a:stretch/>
        </p:blipFill>
        <p:spPr>
          <a:xfrm>
            <a:off x="7733232" y="912314"/>
            <a:ext cx="2641971" cy="2716058"/>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56321EC2-5A6E-45AF-B09C-189218AFEF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03DDAE6A-F5BF-496B-A4CB-3046AA29C715}"/>
              </a:ext>
            </a:extLst>
          </p:cNvPr>
          <p:cNvSpPr>
            <a:spLocks noGrp="1"/>
          </p:cNvSpPr>
          <p:nvPr>
            <p:ph idx="1"/>
          </p:nvPr>
        </p:nvSpPr>
        <p:spPr>
          <a:xfrm>
            <a:off x="762523" y="1634648"/>
            <a:ext cx="6498708" cy="4686819"/>
          </a:xfrm>
        </p:spPr>
        <p:txBody>
          <a:bodyPr vert="horz" lIns="91440" tIns="45720" rIns="91440" bIns="45720" rtlCol="0" anchor="t">
            <a:normAutofit/>
          </a:bodyPr>
          <a:lstStyle/>
          <a:p>
            <a:r>
              <a:rPr lang="en-US">
                <a:ea typeface="+mj-lt"/>
                <a:cs typeface="+mj-lt"/>
              </a:rPr>
              <a:t>The "direct acting reciprocating steam pump" was invented by Henry R. Worthington in 1840. It is still used today, often powered by compressed air instead of steam.</a:t>
            </a:r>
            <a:endParaRPr lang="en-US"/>
          </a:p>
          <a:p>
            <a:r>
              <a:rPr lang="en-US">
                <a:ea typeface="+mj-lt"/>
                <a:cs typeface="+mj-lt"/>
              </a:rPr>
              <a:t>DUPLEX PUMPS like the one shown here have two steam and two water cylinders. Only one of each is shown, the other cylinders being directly behind these.</a:t>
            </a:r>
            <a:endParaRPr lang="en-US"/>
          </a:p>
          <a:p>
            <a:r>
              <a:rPr lang="en-US">
                <a:ea typeface="+mj-lt"/>
                <a:cs typeface="+mj-lt"/>
              </a:rPr>
              <a:t>Duplex pumps have no "dead spots" because one or the other steam piston is always under force of steam (or compressed air). The two pistons are about 1/4 cycle out of synchronization with each other.</a:t>
            </a:r>
            <a:endParaRPr lang="en-US" dirty="0"/>
          </a:p>
        </p:txBody>
      </p:sp>
      <p:pic>
        <p:nvPicPr>
          <p:cNvPr id="5" name="Picture 7" descr="A close up of a sign&#10;&#10;Description generated with high confidence">
            <a:extLst>
              <a:ext uri="{FF2B5EF4-FFF2-40B4-BE49-F238E27FC236}">
                <a16:creationId xmlns:a16="http://schemas.microsoft.com/office/drawing/2014/main" id="{A7176721-43B4-4D07-A574-4CF389F77DC4}"/>
              </a:ext>
            </a:extLst>
          </p:cNvPr>
          <p:cNvPicPr>
            <a:picLocks noChangeAspect="1"/>
          </p:cNvPicPr>
          <p:nvPr/>
        </p:nvPicPr>
        <p:blipFill>
          <a:blip r:embed="rId4"/>
          <a:stretch>
            <a:fillRect/>
          </a:stretch>
        </p:blipFill>
        <p:spPr>
          <a:xfrm>
            <a:off x="7398786" y="3841047"/>
            <a:ext cx="4385177" cy="2192588"/>
          </a:xfrm>
          <a:prstGeom prst="rect">
            <a:avLst/>
          </a:prstGeom>
          <a:effectLst/>
        </p:spPr>
      </p:pic>
    </p:spTree>
    <p:extLst>
      <p:ext uri="{BB962C8B-B14F-4D97-AF65-F5344CB8AC3E}">
        <p14:creationId xmlns:p14="http://schemas.microsoft.com/office/powerpoint/2010/main" val="1748262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8BE5-E8D4-428C-9B1F-88C99952BFC9}"/>
              </a:ext>
            </a:extLst>
          </p:cNvPr>
          <p:cNvSpPr>
            <a:spLocks noGrp="1"/>
          </p:cNvSpPr>
          <p:nvPr>
            <p:ph type="title"/>
          </p:nvPr>
        </p:nvSpPr>
        <p:spPr>
          <a:xfrm>
            <a:off x="646111" y="452718"/>
            <a:ext cx="3600997" cy="1087380"/>
          </a:xfrm>
        </p:spPr>
        <p:txBody>
          <a:bodyPr/>
          <a:lstStyle/>
          <a:p>
            <a:r>
              <a:rPr lang="en-US"/>
              <a:t>BULL ENGINE </a:t>
            </a:r>
          </a:p>
        </p:txBody>
      </p:sp>
      <p:sp>
        <p:nvSpPr>
          <p:cNvPr id="3" name="Content Placeholder 2">
            <a:extLst>
              <a:ext uri="{FF2B5EF4-FFF2-40B4-BE49-F238E27FC236}">
                <a16:creationId xmlns:a16="http://schemas.microsoft.com/office/drawing/2014/main" id="{AE9692D6-D0BB-4FBD-98E8-828FD3D00A9C}"/>
              </a:ext>
            </a:extLst>
          </p:cNvPr>
          <p:cNvSpPr>
            <a:spLocks noGrp="1"/>
          </p:cNvSpPr>
          <p:nvPr>
            <p:ph idx="1"/>
          </p:nvPr>
        </p:nvSpPr>
        <p:spPr>
          <a:xfrm>
            <a:off x="591833" y="1906781"/>
            <a:ext cx="7568677" cy="4947043"/>
          </a:xfrm>
        </p:spPr>
        <p:txBody>
          <a:bodyPr vert="horz" lIns="91440" tIns="45720" rIns="91440" bIns="45720" rtlCol="0" anchor="t">
            <a:normAutofit/>
          </a:bodyPr>
          <a:lstStyle/>
          <a:p>
            <a:r>
              <a:rPr lang="en-US">
                <a:ea typeface="+mj-lt"/>
                <a:cs typeface="+mj-lt"/>
              </a:rPr>
              <a:t>The Bull engine is named after the Cornish engineer Edward Bull, a friend of Richard Trevithick. The Bull Engine at Kew Bridge was built by Harvey &amp; Co in 1856, although it was not put to work until 1859.</a:t>
            </a:r>
            <a:endParaRPr lang="en-US"/>
          </a:p>
          <a:p>
            <a:r>
              <a:rPr lang="en-US">
                <a:ea typeface="+mj-lt"/>
                <a:cs typeface="+mj-lt"/>
              </a:rPr>
              <a:t>A Bull engine differs from a traditional Cornish beam engine in that the steam cylinder is inverted over the pump and thus dispenses with the need for a main beam. This design meant that a Bull Engine took up about half the space of a beam engine of similar pumping capacity and makes the engine safer to operate.</a:t>
            </a:r>
            <a:endParaRPr lang="en-US"/>
          </a:p>
        </p:txBody>
      </p:sp>
      <p:pic>
        <p:nvPicPr>
          <p:cNvPr id="4" name="Picture 4" descr="A picture containing drawing&#10;&#10;Description generated with very high confidence">
            <a:extLst>
              <a:ext uri="{FF2B5EF4-FFF2-40B4-BE49-F238E27FC236}">
                <a16:creationId xmlns:a16="http://schemas.microsoft.com/office/drawing/2014/main" id="{FA718135-1124-4A00-8DB2-7F0E2434F809}"/>
              </a:ext>
            </a:extLst>
          </p:cNvPr>
          <p:cNvPicPr>
            <a:picLocks noChangeAspect="1"/>
          </p:cNvPicPr>
          <p:nvPr/>
        </p:nvPicPr>
        <p:blipFill>
          <a:blip r:embed="rId2"/>
          <a:stretch>
            <a:fillRect/>
          </a:stretch>
        </p:blipFill>
        <p:spPr>
          <a:xfrm>
            <a:off x="8597030" y="1831499"/>
            <a:ext cx="2743200" cy="3403770"/>
          </a:xfrm>
          <a:prstGeom prst="rect">
            <a:avLst/>
          </a:prstGeom>
        </p:spPr>
      </p:pic>
    </p:spTree>
    <p:extLst>
      <p:ext uri="{BB962C8B-B14F-4D97-AF65-F5344CB8AC3E}">
        <p14:creationId xmlns:p14="http://schemas.microsoft.com/office/powerpoint/2010/main" val="2079972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3EF2A-E126-4B21-AC3D-7BF4258F6DF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3BBC4FB4-19BD-4626-A293-D8411F0E28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6BAB8189-D27D-423E-B154-5E4DFD3F5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3122E102-9E03-43D3-B783-795507F4D1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5" name="Picture 14">
            <a:extLst>
              <a:ext uri="{FF2B5EF4-FFF2-40B4-BE49-F238E27FC236}">
                <a16:creationId xmlns:a16="http://schemas.microsoft.com/office/drawing/2014/main" id="{6AF0C8C1-0967-4B1A-9850-8B4AF2F3F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7" name="Rectangle 16">
            <a:extLst>
              <a:ext uri="{FF2B5EF4-FFF2-40B4-BE49-F238E27FC236}">
                <a16:creationId xmlns:a16="http://schemas.microsoft.com/office/drawing/2014/main" id="{7DD20243-46C6-46E5-A705-B67ADDC88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179C4C8E-197B-4679-AE96-B5147F971C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F43AE98-2F4C-4413-ADCD-FB2CA5CF5581}"/>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THANK YOU </a:t>
            </a:r>
          </a:p>
        </p:txBody>
      </p:sp>
    </p:spTree>
    <p:extLst>
      <p:ext uri="{BB962C8B-B14F-4D97-AF65-F5344CB8AC3E}">
        <p14:creationId xmlns:p14="http://schemas.microsoft.com/office/powerpoint/2010/main" val="350530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3EF2A-E126-4B21-AC3D-7BF4258F6DF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3BBC4FB4-19BD-4626-A293-D8411F0E28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6BAB8189-D27D-423E-B154-5E4DFD3F5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3122E102-9E03-43D3-B783-795507F4D1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5" name="Picture 14">
            <a:extLst>
              <a:ext uri="{FF2B5EF4-FFF2-40B4-BE49-F238E27FC236}">
                <a16:creationId xmlns:a16="http://schemas.microsoft.com/office/drawing/2014/main" id="{6AF0C8C1-0967-4B1A-9850-8B4AF2F3F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7" name="Rectangle 16">
            <a:extLst>
              <a:ext uri="{FF2B5EF4-FFF2-40B4-BE49-F238E27FC236}">
                <a16:creationId xmlns:a16="http://schemas.microsoft.com/office/drawing/2014/main" id="{7DD20243-46C6-46E5-A705-B67ADDC88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179C4C8E-197B-4679-AE96-B5147F971C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16A0FA-5434-41D7-A4D1-C546B792EAA0}"/>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6100"/>
              <a:t>UNDERSTANDING THE GIVEN MECHANISM </a:t>
            </a:r>
          </a:p>
        </p:txBody>
      </p:sp>
    </p:spTree>
    <p:extLst>
      <p:ext uri="{BB962C8B-B14F-4D97-AF65-F5344CB8AC3E}">
        <p14:creationId xmlns:p14="http://schemas.microsoft.com/office/powerpoint/2010/main" val="806913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DE0-000F-4DCB-9DFC-6FB6384247C2}"/>
              </a:ext>
            </a:extLst>
          </p:cNvPr>
          <p:cNvSpPr>
            <a:spLocks noGrp="1"/>
          </p:cNvSpPr>
          <p:nvPr>
            <p:ph type="title"/>
          </p:nvPr>
        </p:nvSpPr>
        <p:spPr>
          <a:xfrm>
            <a:off x="648931" y="629266"/>
            <a:ext cx="4166510" cy="1622321"/>
          </a:xfrm>
        </p:spPr>
        <p:txBody>
          <a:bodyPr>
            <a:normAutofit/>
          </a:bodyPr>
          <a:lstStyle/>
          <a:p>
            <a:r>
              <a:rPr lang="en-US"/>
              <a:t>THEORY </a:t>
            </a:r>
          </a:p>
        </p:txBody>
      </p:sp>
      <p:sp>
        <p:nvSpPr>
          <p:cNvPr id="9" name="Content Placeholder 8">
            <a:extLst>
              <a:ext uri="{FF2B5EF4-FFF2-40B4-BE49-F238E27FC236}">
                <a16:creationId xmlns:a16="http://schemas.microsoft.com/office/drawing/2014/main" id="{2D19ED19-FBEC-4BD3-BBAB-E911C2EF0346}"/>
              </a:ext>
            </a:extLst>
          </p:cNvPr>
          <p:cNvSpPr>
            <a:spLocks noGrp="1"/>
          </p:cNvSpPr>
          <p:nvPr>
            <p:ph idx="1"/>
          </p:nvPr>
        </p:nvSpPr>
        <p:spPr>
          <a:xfrm>
            <a:off x="607178" y="1853853"/>
            <a:ext cx="4667550" cy="4369966"/>
          </a:xfrm>
        </p:spPr>
        <p:txBody>
          <a:bodyPr vert="horz" lIns="91440" tIns="45720" rIns="91440" bIns="45720" rtlCol="0" anchor="t">
            <a:normAutofit/>
          </a:bodyPr>
          <a:lstStyle/>
          <a:p>
            <a:r>
              <a:rPr lang="en-IN">
                <a:ea typeface="+mj-lt"/>
                <a:cs typeface="+mj-lt"/>
              </a:rPr>
              <a:t>Pendulum pump is the fourth inversion of the slider-crank mechanism. In this mechanism instead of the crank, the slider is fixed while the other links are free to move. It has 3 turning pairs and 1 sliding pair. </a:t>
            </a:r>
            <a:endParaRPr lang="en-US">
              <a:ea typeface="+mj-lt"/>
              <a:cs typeface="+mj-lt"/>
            </a:endParaRPr>
          </a:p>
          <a:p>
            <a:r>
              <a:rPr lang="en-IN">
                <a:ea typeface="+mj-lt"/>
                <a:cs typeface="+mj-lt"/>
              </a:rPr>
              <a:t>The connecting rod has an oscillatory motion while the crank undergoes full rotation.</a:t>
            </a:r>
            <a:endParaRPr lang="en-US"/>
          </a:p>
        </p:txBody>
      </p:sp>
      <p:sp>
        <p:nvSpPr>
          <p:cNvPr id="12" name="Freeform 31">
            <a:extLst>
              <a:ext uri="{FF2B5EF4-FFF2-40B4-BE49-F238E27FC236}">
                <a16:creationId xmlns:a16="http://schemas.microsoft.com/office/drawing/2014/main" id="{8DB9BC10-DABC-48C4-BF24-E621264B0A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38348FA2-1392-4EC3-AF8B-6A64B797C7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93CB2C36-347C-4705-BC75-94EAB8FF83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5" descr="A close up of text on a white background&#10;&#10;Description generated with very high confidence">
            <a:extLst>
              <a:ext uri="{FF2B5EF4-FFF2-40B4-BE49-F238E27FC236}">
                <a16:creationId xmlns:a16="http://schemas.microsoft.com/office/drawing/2014/main" id="{F7DD0461-00D2-4511-AA2A-3C7321187543}"/>
              </a:ext>
            </a:extLst>
          </p:cNvPr>
          <p:cNvPicPr>
            <a:picLocks noChangeAspect="1"/>
          </p:cNvPicPr>
          <p:nvPr/>
        </p:nvPicPr>
        <p:blipFill>
          <a:blip r:embed="rId3"/>
          <a:stretch>
            <a:fillRect/>
          </a:stretch>
        </p:blipFill>
        <p:spPr>
          <a:xfrm>
            <a:off x="6093992" y="1180919"/>
            <a:ext cx="5449889" cy="4496158"/>
          </a:xfrm>
          <a:prstGeom prst="rect">
            <a:avLst/>
          </a:prstGeom>
          <a:effectLst/>
        </p:spPr>
      </p:pic>
      <p:sp>
        <p:nvSpPr>
          <p:cNvPr id="18" name="Rectangle 17">
            <a:extLst>
              <a:ext uri="{FF2B5EF4-FFF2-40B4-BE49-F238E27FC236}">
                <a16:creationId xmlns:a16="http://schemas.microsoft.com/office/drawing/2014/main" id="{4437D23E-7DA0-4020-B991-9734AB9774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6339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714-04F9-431F-A5D8-B4324C2F4E46}"/>
              </a:ext>
            </a:extLst>
          </p:cNvPr>
          <p:cNvSpPr>
            <a:spLocks noGrp="1"/>
          </p:cNvSpPr>
          <p:nvPr>
            <p:ph type="title"/>
          </p:nvPr>
        </p:nvSpPr>
        <p:spPr>
          <a:xfrm>
            <a:off x="1335043" y="1559184"/>
            <a:ext cx="9404723" cy="3008037"/>
          </a:xfrm>
        </p:spPr>
        <p:txBody>
          <a:bodyPr/>
          <a:lstStyle/>
          <a:p>
            <a:r>
              <a:rPr lang="en-IN" sz="2400">
                <a:ea typeface="+mj-lt"/>
                <a:cs typeface="+mj-lt"/>
              </a:rPr>
              <a:t>As shown in figure the first link is piston and piston rod, second is connecting rod which is extended beyond its connection to crank, the third link is crank and fourth link is cylinder which is placed vertically and is fixed.</a:t>
            </a:r>
            <a:r>
              <a:rPr lang="en-IN" sz="2400" dirty="0">
                <a:ea typeface="+mj-lt"/>
                <a:cs typeface="+mj-lt"/>
              </a:rPr>
              <a:t/>
            </a:r>
            <a:br>
              <a:rPr lang="en-IN" sz="2400" dirty="0">
                <a:ea typeface="+mj-lt"/>
                <a:cs typeface="+mj-lt"/>
              </a:rPr>
            </a:br>
            <a:r>
              <a:rPr lang="en-IN" sz="2400" dirty="0">
                <a:ea typeface="+mj-lt"/>
                <a:cs typeface="+mj-lt"/>
              </a:rPr>
              <a:t/>
            </a:r>
            <a:br>
              <a:rPr lang="en-IN" sz="2400" dirty="0">
                <a:ea typeface="+mj-lt"/>
                <a:cs typeface="+mj-lt"/>
              </a:rPr>
            </a:br>
            <a:r>
              <a:rPr lang="en-US" sz="2400" dirty="0">
                <a:ea typeface="+mj-lt"/>
                <a:cs typeface="+mj-lt"/>
              </a:rPr>
              <a:t> </a:t>
            </a:r>
            <a:r>
              <a:rPr lang="en-IN" sz="2400">
                <a:ea typeface="+mj-lt"/>
                <a:cs typeface="+mj-lt"/>
              </a:rPr>
              <a:t>When the upward motion is given to connected rod it causes downward motion of piston &amp; vice versa.</a:t>
            </a:r>
            <a:endParaRPr lang="en-IN" sz="2400"/>
          </a:p>
        </p:txBody>
      </p:sp>
    </p:spTree>
    <p:extLst>
      <p:ext uri="{BB962C8B-B14F-4D97-AF65-F5344CB8AC3E}">
        <p14:creationId xmlns:p14="http://schemas.microsoft.com/office/powerpoint/2010/main" val="1042395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3EF2A-E126-4B21-AC3D-7BF4258F6DF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3BBC4FB4-19BD-4626-A293-D8411F0E28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6BAB8189-D27D-423E-B154-5E4DFD3F5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3122E102-9E03-43D3-B783-795507F4D1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5" name="Picture 14">
            <a:extLst>
              <a:ext uri="{FF2B5EF4-FFF2-40B4-BE49-F238E27FC236}">
                <a16:creationId xmlns:a16="http://schemas.microsoft.com/office/drawing/2014/main" id="{6AF0C8C1-0967-4B1A-9850-8B4AF2F3F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7" name="Rectangle 16">
            <a:extLst>
              <a:ext uri="{FF2B5EF4-FFF2-40B4-BE49-F238E27FC236}">
                <a16:creationId xmlns:a16="http://schemas.microsoft.com/office/drawing/2014/main" id="{7DD20243-46C6-46E5-A705-B67ADDC88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179C4C8E-197B-4679-AE96-B5147F971C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D19BCEE-F779-4E4F-922A-7D7B3932E40D}"/>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DESIGN AND ANALYSIS  </a:t>
            </a:r>
          </a:p>
        </p:txBody>
      </p:sp>
    </p:spTree>
    <p:extLst>
      <p:ext uri="{BB962C8B-B14F-4D97-AF65-F5344CB8AC3E}">
        <p14:creationId xmlns:p14="http://schemas.microsoft.com/office/powerpoint/2010/main" val="2284897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20D9DF0-21E6-4577-90D4-26C54F7334E7}"/>
              </a:ext>
            </a:extLst>
          </p:cNvPr>
          <p:cNvSpPr>
            <a:spLocks noGrp="1"/>
          </p:cNvSpPr>
          <p:nvPr>
            <p:ph idx="1"/>
          </p:nvPr>
        </p:nvSpPr>
        <p:spPr>
          <a:xfrm>
            <a:off x="335781" y="569935"/>
            <a:ext cx="4719741" cy="5706075"/>
          </a:xfrm>
        </p:spPr>
        <p:txBody>
          <a:bodyPr vert="horz" lIns="91440" tIns="45720" rIns="91440" bIns="45720" rtlCol="0" anchor="t">
            <a:normAutofit/>
          </a:bodyPr>
          <a:lstStyle/>
          <a:p>
            <a:r>
              <a:rPr lang="en-IN">
                <a:ea typeface="+mj-lt"/>
                <a:cs typeface="+mj-lt"/>
              </a:rPr>
              <a:t>Since the point of contact between the connecting rod and ground lies along the line of motion of a1, this is an inline slider crank mechanism.</a:t>
            </a:r>
            <a:r>
              <a:rPr lang="en-US" dirty="0">
                <a:ea typeface="+mj-lt"/>
                <a:cs typeface="+mj-lt"/>
              </a:rPr>
              <a:t> </a:t>
            </a:r>
            <a:endParaRPr lang="en-US"/>
          </a:p>
          <a:p>
            <a:r>
              <a:rPr lang="en-IN">
                <a:ea typeface="+mj-lt"/>
                <a:cs typeface="+mj-lt"/>
              </a:rPr>
              <a:t>Since it is an inline slider crank mechanism the stroke length is two times the length of the crank.</a:t>
            </a:r>
            <a:r>
              <a:rPr lang="en-US" dirty="0">
                <a:ea typeface="+mj-lt"/>
                <a:cs typeface="+mj-lt"/>
              </a:rPr>
              <a:t> </a:t>
            </a:r>
            <a:endParaRPr lang="en-US"/>
          </a:p>
          <a:p>
            <a:r>
              <a:rPr lang="en-IN">
                <a:ea typeface="+mj-lt"/>
                <a:cs typeface="+mj-lt"/>
              </a:rPr>
              <a:t>The angle between connecting rod and normal to the slider is called as transmission angle. The formula for maximum or minimum transmission angle is</a:t>
            </a:r>
            <a:r>
              <a:rPr lang="en-US" dirty="0">
                <a:ea typeface="+mj-lt"/>
                <a:cs typeface="+mj-lt"/>
              </a:rPr>
              <a:t> </a:t>
            </a:r>
            <a:endParaRPr lang="en-US"/>
          </a:p>
        </p:txBody>
      </p:sp>
      <p:sp>
        <p:nvSpPr>
          <p:cNvPr id="11" name="Freeform 31">
            <a:extLst>
              <a:ext uri="{FF2B5EF4-FFF2-40B4-BE49-F238E27FC236}">
                <a16:creationId xmlns:a16="http://schemas.microsoft.com/office/drawing/2014/main" id="{8DB9BC10-DABC-48C4-BF24-E621264B0A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38348FA2-1392-4EC3-AF8B-6A64B797C7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93CB2C36-347C-4705-BC75-94EAB8FF83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4" descr="A close up of a map&#10;&#10;Description generated with high confidence">
            <a:extLst>
              <a:ext uri="{FF2B5EF4-FFF2-40B4-BE49-F238E27FC236}">
                <a16:creationId xmlns:a16="http://schemas.microsoft.com/office/drawing/2014/main" id="{276337E2-15F0-4535-ADD2-9696A6B12A36}"/>
              </a:ext>
            </a:extLst>
          </p:cNvPr>
          <p:cNvPicPr>
            <a:picLocks noChangeAspect="1"/>
          </p:cNvPicPr>
          <p:nvPr/>
        </p:nvPicPr>
        <p:blipFill>
          <a:blip r:embed="rId3"/>
          <a:stretch>
            <a:fillRect/>
          </a:stretch>
        </p:blipFill>
        <p:spPr>
          <a:xfrm>
            <a:off x="6093992" y="1821281"/>
            <a:ext cx="5449889" cy="3215434"/>
          </a:xfrm>
          <a:prstGeom prst="rect">
            <a:avLst/>
          </a:prstGeom>
          <a:effectLst/>
        </p:spPr>
      </p:pic>
      <p:sp>
        <p:nvSpPr>
          <p:cNvPr id="17" name="Rectangle 16">
            <a:extLst>
              <a:ext uri="{FF2B5EF4-FFF2-40B4-BE49-F238E27FC236}">
                <a16:creationId xmlns:a16="http://schemas.microsoft.com/office/drawing/2014/main" id="{4437D23E-7DA0-4020-B991-9734AB9774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A screenshot of a cell phone&#10;&#10;Description generated with very high confidence">
            <a:extLst>
              <a:ext uri="{FF2B5EF4-FFF2-40B4-BE49-F238E27FC236}">
                <a16:creationId xmlns:a16="http://schemas.microsoft.com/office/drawing/2014/main" id="{C604D29C-1A97-4F66-AF11-CDA586043267}"/>
              </a:ext>
            </a:extLst>
          </p:cNvPr>
          <p:cNvPicPr>
            <a:picLocks noChangeAspect="1"/>
          </p:cNvPicPr>
          <p:nvPr/>
        </p:nvPicPr>
        <p:blipFill>
          <a:blip r:embed="rId4"/>
          <a:stretch>
            <a:fillRect/>
          </a:stretch>
        </p:blipFill>
        <p:spPr>
          <a:xfrm>
            <a:off x="1554793" y="5345351"/>
            <a:ext cx="1577235" cy="948063"/>
          </a:xfrm>
          <a:prstGeom prst="rect">
            <a:avLst/>
          </a:prstGeom>
        </p:spPr>
      </p:pic>
    </p:spTree>
    <p:extLst>
      <p:ext uri="{BB962C8B-B14F-4D97-AF65-F5344CB8AC3E}">
        <p14:creationId xmlns:p14="http://schemas.microsoft.com/office/powerpoint/2010/main" val="452675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C252EAB-5D5A-4C2A-A297-6C14E9E864C9}"/>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DESIGN</a:t>
            </a:r>
            <a:r>
              <a:rPr lang="en-US" dirty="0" smtClean="0">
                <a:solidFill>
                  <a:srgbClr val="FFFFFF"/>
                </a:solidFill>
              </a:rPr>
              <a:t> OF </a:t>
            </a:r>
            <a:r>
              <a:rPr lang="en-US" dirty="0">
                <a:solidFill>
                  <a:srgbClr val="FFFFFF"/>
                </a:solidFill>
              </a:rPr>
              <a:t>PENDULUM PUMP </a:t>
            </a:r>
          </a:p>
        </p:txBody>
      </p:sp>
      <p:pic>
        <p:nvPicPr>
          <p:cNvPr id="16" name="Picture 15"/>
          <p:cNvPicPr>
            <a:picLocks noChangeAspect="1"/>
          </p:cNvPicPr>
          <p:nvPr/>
        </p:nvPicPr>
        <p:blipFill>
          <a:blip r:embed="rId2"/>
          <a:stretch>
            <a:fillRect/>
          </a:stretch>
        </p:blipFill>
        <p:spPr>
          <a:xfrm>
            <a:off x="2323516" y="2491472"/>
            <a:ext cx="7544967" cy="3637121"/>
          </a:xfrm>
          <a:prstGeom prst="rect">
            <a:avLst/>
          </a:prstGeom>
        </p:spPr>
      </p:pic>
    </p:spTree>
    <p:extLst>
      <p:ext uri="{BB962C8B-B14F-4D97-AF65-F5344CB8AC3E}">
        <p14:creationId xmlns:p14="http://schemas.microsoft.com/office/powerpoint/2010/main" val="32517427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C252EAB-5D5A-4C2A-A297-6C14E9E864C9}"/>
              </a:ext>
            </a:extLst>
          </p:cNvPr>
          <p:cNvSpPr>
            <a:spLocks noGrp="1"/>
          </p:cNvSpPr>
          <p:nvPr>
            <p:ph type="title"/>
          </p:nvPr>
        </p:nvSpPr>
        <p:spPr>
          <a:xfrm>
            <a:off x="1103312" y="452718"/>
            <a:ext cx="8947522" cy="1400530"/>
          </a:xfrm>
        </p:spPr>
        <p:txBody>
          <a:bodyPr anchor="ctr">
            <a:normAutofit/>
          </a:bodyPr>
          <a:lstStyle/>
          <a:p>
            <a:r>
              <a:rPr lang="en-US" dirty="0" smtClean="0">
                <a:solidFill>
                  <a:srgbClr val="FFFFFF"/>
                </a:solidFill>
              </a:rPr>
              <a:t>DESIGN</a:t>
            </a:r>
            <a:r>
              <a:rPr lang="en-US" dirty="0" smtClean="0">
                <a:solidFill>
                  <a:srgbClr val="FFFFFF"/>
                </a:solidFill>
              </a:rPr>
              <a:t> OF </a:t>
            </a:r>
            <a:r>
              <a:rPr lang="en-US" dirty="0">
                <a:solidFill>
                  <a:srgbClr val="FFFFFF"/>
                </a:solidFill>
              </a:rPr>
              <a:t>PENDULUM PUMP </a:t>
            </a:r>
          </a:p>
        </p:txBody>
      </p:sp>
      <p:pic>
        <p:nvPicPr>
          <p:cNvPr id="3" name="Picture 2"/>
          <p:cNvPicPr>
            <a:picLocks noChangeAspect="1"/>
          </p:cNvPicPr>
          <p:nvPr/>
        </p:nvPicPr>
        <p:blipFill>
          <a:blip r:embed="rId2"/>
          <a:stretch>
            <a:fillRect/>
          </a:stretch>
        </p:blipFill>
        <p:spPr>
          <a:xfrm>
            <a:off x="3018925" y="2747797"/>
            <a:ext cx="5187955" cy="3078237"/>
          </a:xfrm>
          <a:prstGeom prst="rect">
            <a:avLst/>
          </a:prstGeom>
        </p:spPr>
      </p:pic>
    </p:spTree>
    <p:extLst>
      <p:ext uri="{BB962C8B-B14F-4D97-AF65-F5344CB8AC3E}">
        <p14:creationId xmlns:p14="http://schemas.microsoft.com/office/powerpoint/2010/main" val="1624087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C252EAB-5D5A-4C2A-A297-6C14E9E864C9}"/>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ANALYSIS FOR PENDULUM PUMP </a:t>
            </a:r>
          </a:p>
        </p:txBody>
      </p:sp>
      <p:sp>
        <p:nvSpPr>
          <p:cNvPr id="3" name="Content Placeholder 2">
            <a:extLst>
              <a:ext uri="{FF2B5EF4-FFF2-40B4-BE49-F238E27FC236}">
                <a16:creationId xmlns:a16="http://schemas.microsoft.com/office/drawing/2014/main" id="{EC45A5E9-E869-49C4-9FB5-EF18CF210074}"/>
              </a:ext>
            </a:extLst>
          </p:cNvPr>
          <p:cNvSpPr>
            <a:spLocks noGrp="1"/>
          </p:cNvSpPr>
          <p:nvPr>
            <p:ph idx="1"/>
          </p:nvPr>
        </p:nvSpPr>
        <p:spPr>
          <a:xfrm>
            <a:off x="383066" y="2283356"/>
            <a:ext cx="5188732" cy="3965043"/>
          </a:xfrm>
        </p:spPr>
        <p:txBody>
          <a:bodyPr vert="horz" lIns="91440" tIns="45720" rIns="91440" bIns="45720" rtlCol="0" anchor="t">
            <a:normAutofit/>
          </a:bodyPr>
          <a:lstStyle/>
          <a:p>
            <a:r>
              <a:rPr lang="en-US" sz="2400"/>
              <a:t>Here the known quantities are:</a:t>
            </a:r>
          </a:p>
          <a:p>
            <a:pPr marL="0" indent="0">
              <a:buNone/>
            </a:pPr>
            <a:r>
              <a:rPr lang="en-US" dirty="0"/>
              <a:t>                   </a:t>
            </a:r>
          </a:p>
          <a:p>
            <a:pPr marL="0" indent="0">
              <a:buNone/>
            </a:pPr>
            <a:r>
              <a:rPr lang="en-US" dirty="0"/>
              <a:t>                     </a:t>
            </a:r>
            <a:endParaRPr lang="en-US" sz="2400" dirty="0"/>
          </a:p>
        </p:txBody>
      </p:sp>
      <p:pic>
        <p:nvPicPr>
          <p:cNvPr id="4" name="Picture 4" descr="A close up of a clock&#10;&#10;Description generated with very high confidence">
            <a:extLst>
              <a:ext uri="{FF2B5EF4-FFF2-40B4-BE49-F238E27FC236}">
                <a16:creationId xmlns:a16="http://schemas.microsoft.com/office/drawing/2014/main" id="{6B433A2A-642C-4555-9D8C-BDEDFDA59B88}"/>
              </a:ext>
            </a:extLst>
          </p:cNvPr>
          <p:cNvPicPr>
            <a:picLocks noChangeAspect="1"/>
          </p:cNvPicPr>
          <p:nvPr/>
        </p:nvPicPr>
        <p:blipFill>
          <a:blip r:embed="rId2"/>
          <a:stretch>
            <a:fillRect/>
          </a:stretch>
        </p:blipFill>
        <p:spPr>
          <a:xfrm>
            <a:off x="712810" y="2886663"/>
            <a:ext cx="933450" cy="2295525"/>
          </a:xfrm>
          <a:prstGeom prst="rect">
            <a:avLst/>
          </a:prstGeom>
        </p:spPr>
      </p:pic>
      <p:sp>
        <p:nvSpPr>
          <p:cNvPr id="5" name="TextBox 4">
            <a:extLst>
              <a:ext uri="{FF2B5EF4-FFF2-40B4-BE49-F238E27FC236}">
                <a16:creationId xmlns:a16="http://schemas.microsoft.com/office/drawing/2014/main" id="{D8E8D4EC-D2C0-45BD-A839-316B7C6B3920}"/>
              </a:ext>
            </a:extLst>
          </p:cNvPr>
          <p:cNvSpPr txBox="1"/>
          <p:nvPr/>
        </p:nvSpPr>
        <p:spPr>
          <a:xfrm>
            <a:off x="5642976" y="2334015"/>
            <a:ext cx="616697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As link 2 acts as the Driver link , we further get the values of </a:t>
            </a:r>
          </a:p>
          <a:p>
            <a:endParaRPr lang="en-US" dirty="0"/>
          </a:p>
        </p:txBody>
      </p:sp>
      <p:pic>
        <p:nvPicPr>
          <p:cNvPr id="6" name="Picture 6" descr="A picture containing clock&#10;&#10;Description generated with very high confidence">
            <a:extLst>
              <a:ext uri="{FF2B5EF4-FFF2-40B4-BE49-F238E27FC236}">
                <a16:creationId xmlns:a16="http://schemas.microsoft.com/office/drawing/2014/main" id="{A71E7BBF-D9FF-4AA8-9693-5EBA5DBD17BF}"/>
              </a:ext>
            </a:extLst>
          </p:cNvPr>
          <p:cNvPicPr>
            <a:picLocks noChangeAspect="1"/>
          </p:cNvPicPr>
          <p:nvPr/>
        </p:nvPicPr>
        <p:blipFill>
          <a:blip r:embed="rId3"/>
          <a:stretch>
            <a:fillRect/>
          </a:stretch>
        </p:blipFill>
        <p:spPr>
          <a:xfrm>
            <a:off x="5643563" y="3189570"/>
            <a:ext cx="2428875" cy="666750"/>
          </a:xfrm>
          <a:prstGeom prst="rect">
            <a:avLst/>
          </a:prstGeom>
        </p:spPr>
      </p:pic>
      <p:sp>
        <p:nvSpPr>
          <p:cNvPr id="7" name="TextBox 6">
            <a:extLst>
              <a:ext uri="{FF2B5EF4-FFF2-40B4-BE49-F238E27FC236}">
                <a16:creationId xmlns:a16="http://schemas.microsoft.com/office/drawing/2014/main" id="{D470ADA4-24CD-4BDC-AA17-6B8C08FC50E1}"/>
              </a:ext>
            </a:extLst>
          </p:cNvPr>
          <p:cNvSpPr txBox="1"/>
          <p:nvPr/>
        </p:nvSpPr>
        <p:spPr>
          <a:xfrm>
            <a:off x="5577083" y="4209659"/>
            <a:ext cx="62296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unknown quantites are</a:t>
            </a:r>
            <a:r>
              <a:rPr lang="en-US"/>
              <a:t> </a:t>
            </a:r>
            <a:endParaRPr lang="en-US" dirty="0"/>
          </a:p>
        </p:txBody>
      </p:sp>
      <p:pic>
        <p:nvPicPr>
          <p:cNvPr id="9" name="Picture 10" descr="A picture containing clock&#10;&#10;Description generated with very high confidence">
            <a:extLst>
              <a:ext uri="{FF2B5EF4-FFF2-40B4-BE49-F238E27FC236}">
                <a16:creationId xmlns:a16="http://schemas.microsoft.com/office/drawing/2014/main" id="{FAFE90C6-E4E7-46CE-A5A0-76B7C94BB544}"/>
              </a:ext>
            </a:extLst>
          </p:cNvPr>
          <p:cNvPicPr>
            <a:picLocks noChangeAspect="1"/>
          </p:cNvPicPr>
          <p:nvPr/>
        </p:nvPicPr>
        <p:blipFill>
          <a:blip r:embed="rId4"/>
          <a:stretch>
            <a:fillRect/>
          </a:stretch>
        </p:blipFill>
        <p:spPr>
          <a:xfrm>
            <a:off x="5744163" y="4912748"/>
            <a:ext cx="1914525" cy="1228725"/>
          </a:xfrm>
          <a:prstGeom prst="rect">
            <a:avLst/>
          </a:prstGeom>
        </p:spPr>
      </p:pic>
    </p:spTree>
    <p:extLst>
      <p:ext uri="{BB962C8B-B14F-4D97-AF65-F5344CB8AC3E}">
        <p14:creationId xmlns:p14="http://schemas.microsoft.com/office/powerpoint/2010/main" val="29518057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3F18AE-EF60-42A5-B9E1-3F709899B7FB}">
  <ds:schemaRefs>
    <ds:schemaRef ds:uri="http://schemas.microsoft.com/sharepoint/v3/contenttype/forms"/>
  </ds:schemaRefs>
</ds:datastoreItem>
</file>

<file path=customXml/itemProps3.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TotalTime>
  <Words>412</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PHY-113  TEAM -2 DESIGN AND ANALYSIS OF PENDULUM PUMP</vt:lpstr>
      <vt:lpstr>UNDERSTANDING THE GIVEN MECHANISM </vt:lpstr>
      <vt:lpstr>THEORY </vt:lpstr>
      <vt:lpstr>As shown in figure the first link is piston and piston rod, second is connecting rod which is extended beyond its connection to crank, the third link is crank and fourth link is cylinder which is placed vertically and is fixed.   When the upward motion is given to connected rod it causes downward motion of piston &amp; vice versa.</vt:lpstr>
      <vt:lpstr>DESIGN AND ANALYSIS  </vt:lpstr>
      <vt:lpstr>PowerPoint Presentation</vt:lpstr>
      <vt:lpstr>DESIGN OF PENDULUM PUMP </vt:lpstr>
      <vt:lpstr>DESIGN OF PENDULUM PUMP </vt:lpstr>
      <vt:lpstr>ANALYSIS FOR PENDULUM PUMP </vt:lpstr>
      <vt:lpstr>POSITION ANALYSIS </vt:lpstr>
      <vt:lpstr>VELOCITY ANALYSIS </vt:lpstr>
      <vt:lpstr>ACCLERATION ANALYSIS </vt:lpstr>
      <vt:lpstr>SIMULATION OF THE MECHANISM</vt:lpstr>
      <vt:lpstr>Here Crank is the input. Therefore theta 2 = 0:360 degrees.  Then according to sine rule,</vt:lpstr>
      <vt:lpstr>APPLICATIONS </vt:lpstr>
      <vt:lpstr>HAND PUMPS </vt:lpstr>
      <vt:lpstr>DUPLEX PUMPS </vt:lpstr>
      <vt:lpstr>BULL ENGINE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
  <cp:lastModifiedBy>shiva</cp:lastModifiedBy>
  <cp:revision>456</cp:revision>
  <dcterms:created xsi:type="dcterms:W3CDTF">2020-06-21T07:37:56Z</dcterms:created>
  <dcterms:modified xsi:type="dcterms:W3CDTF">2020-06-21T11:57:40Z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