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36"/>
  </p:notesMasterIdLst>
  <p:sldIdLst>
    <p:sldId id="256" r:id="rId2"/>
    <p:sldId id="257" r:id="rId3"/>
    <p:sldId id="258" r:id="rId4"/>
    <p:sldId id="260" r:id="rId5"/>
    <p:sldId id="259" r:id="rId6"/>
    <p:sldId id="261" r:id="rId7"/>
    <p:sldId id="262" r:id="rId8"/>
    <p:sldId id="266" r:id="rId9"/>
    <p:sldId id="267" r:id="rId10"/>
    <p:sldId id="264" r:id="rId11"/>
    <p:sldId id="268" r:id="rId12"/>
    <p:sldId id="269" r:id="rId13"/>
    <p:sldId id="270" r:id="rId14"/>
    <p:sldId id="271" r:id="rId15"/>
    <p:sldId id="272" r:id="rId16"/>
    <p:sldId id="276" r:id="rId17"/>
    <p:sldId id="274" r:id="rId18"/>
    <p:sldId id="273" r:id="rId19"/>
    <p:sldId id="278" r:id="rId20"/>
    <p:sldId id="279" r:id="rId21"/>
    <p:sldId id="281" r:id="rId22"/>
    <p:sldId id="280" r:id="rId23"/>
    <p:sldId id="283" r:id="rId24"/>
    <p:sldId id="284" r:id="rId25"/>
    <p:sldId id="282" r:id="rId26"/>
    <p:sldId id="285" r:id="rId27"/>
    <p:sldId id="286" r:id="rId28"/>
    <p:sldId id="287" r:id="rId29"/>
    <p:sldId id="288" r:id="rId30"/>
    <p:sldId id="289" r:id="rId31"/>
    <p:sldId id="290" r:id="rId32"/>
    <p:sldId id="292" r:id="rId33"/>
    <p:sldId id="291" r:id="rId34"/>
    <p:sldId id="277"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2011FE-665E-46F4-9415-94E12A7454C8}" type="datetimeFigureOut">
              <a:rPr lang="en-IN" smtClean="0"/>
              <a:t>27-12-2020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DCF21B-9E01-4E17-8492-3EB248AE9CC1}" type="slidenum">
              <a:rPr lang="en-IN" smtClean="0"/>
              <a:t>‹#›</a:t>
            </a:fld>
            <a:endParaRPr lang="en-IN"/>
          </a:p>
        </p:txBody>
      </p:sp>
    </p:spTree>
    <p:extLst>
      <p:ext uri="{BB962C8B-B14F-4D97-AF65-F5344CB8AC3E}">
        <p14:creationId xmlns:p14="http://schemas.microsoft.com/office/powerpoint/2010/main" val="38240937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Arrun</a:t>
            </a:r>
          </a:p>
        </p:txBody>
      </p:sp>
      <p:sp>
        <p:nvSpPr>
          <p:cNvPr id="4" name="Slide Number Placeholder 3"/>
          <p:cNvSpPr>
            <a:spLocks noGrp="1"/>
          </p:cNvSpPr>
          <p:nvPr>
            <p:ph type="sldNum" sz="quarter" idx="5"/>
          </p:nvPr>
        </p:nvSpPr>
        <p:spPr/>
        <p:txBody>
          <a:bodyPr/>
          <a:lstStyle/>
          <a:p>
            <a:fld id="{EBDCF21B-9E01-4E17-8492-3EB248AE9CC1}" type="slidenum">
              <a:rPr lang="en-IN" smtClean="0"/>
              <a:t>2</a:t>
            </a:fld>
            <a:endParaRPr lang="en-IN"/>
          </a:p>
        </p:txBody>
      </p:sp>
    </p:spTree>
    <p:extLst>
      <p:ext uri="{BB962C8B-B14F-4D97-AF65-F5344CB8AC3E}">
        <p14:creationId xmlns:p14="http://schemas.microsoft.com/office/powerpoint/2010/main" val="24867260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Prashanth</a:t>
            </a:r>
          </a:p>
          <a:p>
            <a:endParaRPr lang="en-IN" dirty="0"/>
          </a:p>
        </p:txBody>
      </p:sp>
      <p:sp>
        <p:nvSpPr>
          <p:cNvPr id="4" name="Slide Number Placeholder 3"/>
          <p:cNvSpPr>
            <a:spLocks noGrp="1"/>
          </p:cNvSpPr>
          <p:nvPr>
            <p:ph type="sldNum" sz="quarter" idx="5"/>
          </p:nvPr>
        </p:nvSpPr>
        <p:spPr/>
        <p:txBody>
          <a:bodyPr/>
          <a:lstStyle/>
          <a:p>
            <a:fld id="{EBDCF21B-9E01-4E17-8492-3EB248AE9CC1}" type="slidenum">
              <a:rPr lang="en-IN" smtClean="0"/>
              <a:t>11</a:t>
            </a:fld>
            <a:endParaRPr lang="en-IN"/>
          </a:p>
        </p:txBody>
      </p:sp>
    </p:spTree>
    <p:extLst>
      <p:ext uri="{BB962C8B-B14F-4D97-AF65-F5344CB8AC3E}">
        <p14:creationId xmlns:p14="http://schemas.microsoft.com/office/powerpoint/2010/main" val="2110739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Prashanth</a:t>
            </a:r>
          </a:p>
          <a:p>
            <a:endParaRPr lang="en-IN" dirty="0"/>
          </a:p>
        </p:txBody>
      </p:sp>
      <p:sp>
        <p:nvSpPr>
          <p:cNvPr id="4" name="Slide Number Placeholder 3"/>
          <p:cNvSpPr>
            <a:spLocks noGrp="1"/>
          </p:cNvSpPr>
          <p:nvPr>
            <p:ph type="sldNum" sz="quarter" idx="5"/>
          </p:nvPr>
        </p:nvSpPr>
        <p:spPr/>
        <p:txBody>
          <a:bodyPr/>
          <a:lstStyle/>
          <a:p>
            <a:fld id="{EBDCF21B-9E01-4E17-8492-3EB248AE9CC1}" type="slidenum">
              <a:rPr lang="en-IN" smtClean="0"/>
              <a:t>12</a:t>
            </a:fld>
            <a:endParaRPr lang="en-IN"/>
          </a:p>
        </p:txBody>
      </p:sp>
    </p:spTree>
    <p:extLst>
      <p:ext uri="{BB962C8B-B14F-4D97-AF65-F5344CB8AC3E}">
        <p14:creationId xmlns:p14="http://schemas.microsoft.com/office/powerpoint/2010/main" val="32675005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Prashanth</a:t>
            </a:r>
          </a:p>
          <a:p>
            <a:endParaRPr lang="en-IN" dirty="0"/>
          </a:p>
        </p:txBody>
      </p:sp>
      <p:sp>
        <p:nvSpPr>
          <p:cNvPr id="4" name="Slide Number Placeholder 3"/>
          <p:cNvSpPr>
            <a:spLocks noGrp="1"/>
          </p:cNvSpPr>
          <p:nvPr>
            <p:ph type="sldNum" sz="quarter" idx="5"/>
          </p:nvPr>
        </p:nvSpPr>
        <p:spPr/>
        <p:txBody>
          <a:bodyPr/>
          <a:lstStyle/>
          <a:p>
            <a:fld id="{EBDCF21B-9E01-4E17-8492-3EB248AE9CC1}" type="slidenum">
              <a:rPr lang="en-IN" smtClean="0"/>
              <a:t>13</a:t>
            </a:fld>
            <a:endParaRPr lang="en-IN"/>
          </a:p>
        </p:txBody>
      </p:sp>
    </p:spTree>
    <p:extLst>
      <p:ext uri="{BB962C8B-B14F-4D97-AF65-F5344CB8AC3E}">
        <p14:creationId xmlns:p14="http://schemas.microsoft.com/office/powerpoint/2010/main" val="21474458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Prashanth</a:t>
            </a:r>
          </a:p>
          <a:p>
            <a:endParaRPr lang="en-IN" dirty="0"/>
          </a:p>
        </p:txBody>
      </p:sp>
      <p:sp>
        <p:nvSpPr>
          <p:cNvPr id="4" name="Slide Number Placeholder 3"/>
          <p:cNvSpPr>
            <a:spLocks noGrp="1"/>
          </p:cNvSpPr>
          <p:nvPr>
            <p:ph type="sldNum" sz="quarter" idx="5"/>
          </p:nvPr>
        </p:nvSpPr>
        <p:spPr/>
        <p:txBody>
          <a:bodyPr/>
          <a:lstStyle/>
          <a:p>
            <a:fld id="{EBDCF21B-9E01-4E17-8492-3EB248AE9CC1}" type="slidenum">
              <a:rPr lang="en-IN" smtClean="0"/>
              <a:t>14</a:t>
            </a:fld>
            <a:endParaRPr lang="en-IN"/>
          </a:p>
        </p:txBody>
      </p:sp>
    </p:spTree>
    <p:extLst>
      <p:ext uri="{BB962C8B-B14F-4D97-AF65-F5344CB8AC3E}">
        <p14:creationId xmlns:p14="http://schemas.microsoft.com/office/powerpoint/2010/main" val="33119821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Prashanth</a:t>
            </a:r>
          </a:p>
          <a:p>
            <a:endParaRPr lang="en-IN" dirty="0"/>
          </a:p>
        </p:txBody>
      </p:sp>
      <p:sp>
        <p:nvSpPr>
          <p:cNvPr id="4" name="Slide Number Placeholder 3"/>
          <p:cNvSpPr>
            <a:spLocks noGrp="1"/>
          </p:cNvSpPr>
          <p:nvPr>
            <p:ph type="sldNum" sz="quarter" idx="5"/>
          </p:nvPr>
        </p:nvSpPr>
        <p:spPr/>
        <p:txBody>
          <a:bodyPr/>
          <a:lstStyle/>
          <a:p>
            <a:fld id="{EBDCF21B-9E01-4E17-8492-3EB248AE9CC1}" type="slidenum">
              <a:rPr lang="en-IN" smtClean="0"/>
              <a:t>15</a:t>
            </a:fld>
            <a:endParaRPr lang="en-IN"/>
          </a:p>
        </p:txBody>
      </p:sp>
    </p:spTree>
    <p:extLst>
      <p:ext uri="{BB962C8B-B14F-4D97-AF65-F5344CB8AC3E}">
        <p14:creationId xmlns:p14="http://schemas.microsoft.com/office/powerpoint/2010/main" val="25656817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Prashanth</a:t>
            </a:r>
          </a:p>
          <a:p>
            <a:endParaRPr lang="en-IN" dirty="0"/>
          </a:p>
        </p:txBody>
      </p:sp>
      <p:sp>
        <p:nvSpPr>
          <p:cNvPr id="4" name="Slide Number Placeholder 3"/>
          <p:cNvSpPr>
            <a:spLocks noGrp="1"/>
          </p:cNvSpPr>
          <p:nvPr>
            <p:ph type="sldNum" sz="quarter" idx="5"/>
          </p:nvPr>
        </p:nvSpPr>
        <p:spPr/>
        <p:txBody>
          <a:bodyPr/>
          <a:lstStyle/>
          <a:p>
            <a:fld id="{EBDCF21B-9E01-4E17-8492-3EB248AE9CC1}" type="slidenum">
              <a:rPr lang="en-IN" smtClean="0"/>
              <a:t>16</a:t>
            </a:fld>
            <a:endParaRPr lang="en-IN"/>
          </a:p>
        </p:txBody>
      </p:sp>
    </p:spTree>
    <p:extLst>
      <p:ext uri="{BB962C8B-B14F-4D97-AF65-F5344CB8AC3E}">
        <p14:creationId xmlns:p14="http://schemas.microsoft.com/office/powerpoint/2010/main" val="29355584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Arrun</a:t>
            </a:r>
          </a:p>
        </p:txBody>
      </p:sp>
      <p:sp>
        <p:nvSpPr>
          <p:cNvPr id="4" name="Slide Number Placeholder 3"/>
          <p:cNvSpPr>
            <a:spLocks noGrp="1"/>
          </p:cNvSpPr>
          <p:nvPr>
            <p:ph type="sldNum" sz="quarter" idx="5"/>
          </p:nvPr>
        </p:nvSpPr>
        <p:spPr/>
        <p:txBody>
          <a:bodyPr/>
          <a:lstStyle/>
          <a:p>
            <a:fld id="{EBDCF21B-9E01-4E17-8492-3EB248AE9CC1}" type="slidenum">
              <a:rPr lang="en-IN" smtClean="0"/>
              <a:t>17</a:t>
            </a:fld>
            <a:endParaRPr lang="en-IN"/>
          </a:p>
        </p:txBody>
      </p:sp>
    </p:spTree>
    <p:extLst>
      <p:ext uri="{BB962C8B-B14F-4D97-AF65-F5344CB8AC3E}">
        <p14:creationId xmlns:p14="http://schemas.microsoft.com/office/powerpoint/2010/main" val="38685064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Arrun</a:t>
            </a:r>
          </a:p>
          <a:p>
            <a:endParaRPr lang="en-IN" dirty="0"/>
          </a:p>
        </p:txBody>
      </p:sp>
      <p:sp>
        <p:nvSpPr>
          <p:cNvPr id="4" name="Slide Number Placeholder 3"/>
          <p:cNvSpPr>
            <a:spLocks noGrp="1"/>
          </p:cNvSpPr>
          <p:nvPr>
            <p:ph type="sldNum" sz="quarter" idx="5"/>
          </p:nvPr>
        </p:nvSpPr>
        <p:spPr/>
        <p:txBody>
          <a:bodyPr/>
          <a:lstStyle/>
          <a:p>
            <a:fld id="{EBDCF21B-9E01-4E17-8492-3EB248AE9CC1}" type="slidenum">
              <a:rPr lang="en-IN" smtClean="0"/>
              <a:t>18</a:t>
            </a:fld>
            <a:endParaRPr lang="en-IN"/>
          </a:p>
        </p:txBody>
      </p:sp>
    </p:spTree>
    <p:extLst>
      <p:ext uri="{BB962C8B-B14F-4D97-AF65-F5344CB8AC3E}">
        <p14:creationId xmlns:p14="http://schemas.microsoft.com/office/powerpoint/2010/main" val="25767379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Arrun</a:t>
            </a:r>
          </a:p>
          <a:p>
            <a:endParaRPr lang="en-IN" dirty="0"/>
          </a:p>
        </p:txBody>
      </p:sp>
      <p:sp>
        <p:nvSpPr>
          <p:cNvPr id="4" name="Slide Number Placeholder 3"/>
          <p:cNvSpPr>
            <a:spLocks noGrp="1"/>
          </p:cNvSpPr>
          <p:nvPr>
            <p:ph type="sldNum" sz="quarter" idx="5"/>
          </p:nvPr>
        </p:nvSpPr>
        <p:spPr/>
        <p:txBody>
          <a:bodyPr/>
          <a:lstStyle/>
          <a:p>
            <a:fld id="{EBDCF21B-9E01-4E17-8492-3EB248AE9CC1}" type="slidenum">
              <a:rPr lang="en-IN" smtClean="0"/>
              <a:t>19</a:t>
            </a:fld>
            <a:endParaRPr lang="en-IN"/>
          </a:p>
        </p:txBody>
      </p:sp>
    </p:spTree>
    <p:extLst>
      <p:ext uri="{BB962C8B-B14F-4D97-AF65-F5344CB8AC3E}">
        <p14:creationId xmlns:p14="http://schemas.microsoft.com/office/powerpoint/2010/main" val="39961830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Arrun</a:t>
            </a:r>
          </a:p>
          <a:p>
            <a:endParaRPr lang="en-IN" dirty="0"/>
          </a:p>
        </p:txBody>
      </p:sp>
      <p:sp>
        <p:nvSpPr>
          <p:cNvPr id="4" name="Slide Number Placeholder 3"/>
          <p:cNvSpPr>
            <a:spLocks noGrp="1"/>
          </p:cNvSpPr>
          <p:nvPr>
            <p:ph type="sldNum" sz="quarter" idx="5"/>
          </p:nvPr>
        </p:nvSpPr>
        <p:spPr/>
        <p:txBody>
          <a:bodyPr/>
          <a:lstStyle/>
          <a:p>
            <a:fld id="{EBDCF21B-9E01-4E17-8492-3EB248AE9CC1}" type="slidenum">
              <a:rPr lang="en-IN" smtClean="0"/>
              <a:t>20</a:t>
            </a:fld>
            <a:endParaRPr lang="en-IN"/>
          </a:p>
        </p:txBody>
      </p:sp>
    </p:spTree>
    <p:extLst>
      <p:ext uri="{BB962C8B-B14F-4D97-AF65-F5344CB8AC3E}">
        <p14:creationId xmlns:p14="http://schemas.microsoft.com/office/powerpoint/2010/main" val="2448263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Arrun</a:t>
            </a:r>
          </a:p>
          <a:p>
            <a:endParaRPr lang="en-IN" dirty="0"/>
          </a:p>
        </p:txBody>
      </p:sp>
      <p:sp>
        <p:nvSpPr>
          <p:cNvPr id="4" name="Slide Number Placeholder 3"/>
          <p:cNvSpPr>
            <a:spLocks noGrp="1"/>
          </p:cNvSpPr>
          <p:nvPr>
            <p:ph type="sldNum" sz="quarter" idx="5"/>
          </p:nvPr>
        </p:nvSpPr>
        <p:spPr/>
        <p:txBody>
          <a:bodyPr/>
          <a:lstStyle/>
          <a:p>
            <a:fld id="{EBDCF21B-9E01-4E17-8492-3EB248AE9CC1}" type="slidenum">
              <a:rPr lang="en-IN" smtClean="0"/>
              <a:t>3</a:t>
            </a:fld>
            <a:endParaRPr lang="en-IN"/>
          </a:p>
        </p:txBody>
      </p:sp>
    </p:spTree>
    <p:extLst>
      <p:ext uri="{BB962C8B-B14F-4D97-AF65-F5344CB8AC3E}">
        <p14:creationId xmlns:p14="http://schemas.microsoft.com/office/powerpoint/2010/main" val="15091486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Arrun</a:t>
            </a:r>
          </a:p>
          <a:p>
            <a:endParaRPr lang="en-IN" dirty="0"/>
          </a:p>
        </p:txBody>
      </p:sp>
      <p:sp>
        <p:nvSpPr>
          <p:cNvPr id="4" name="Slide Number Placeholder 3"/>
          <p:cNvSpPr>
            <a:spLocks noGrp="1"/>
          </p:cNvSpPr>
          <p:nvPr>
            <p:ph type="sldNum" sz="quarter" idx="5"/>
          </p:nvPr>
        </p:nvSpPr>
        <p:spPr/>
        <p:txBody>
          <a:bodyPr/>
          <a:lstStyle/>
          <a:p>
            <a:fld id="{EBDCF21B-9E01-4E17-8492-3EB248AE9CC1}" type="slidenum">
              <a:rPr lang="en-IN" smtClean="0"/>
              <a:t>21</a:t>
            </a:fld>
            <a:endParaRPr lang="en-IN"/>
          </a:p>
        </p:txBody>
      </p:sp>
    </p:spTree>
    <p:extLst>
      <p:ext uri="{BB962C8B-B14F-4D97-AF65-F5344CB8AC3E}">
        <p14:creationId xmlns:p14="http://schemas.microsoft.com/office/powerpoint/2010/main" val="33093970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Arrun</a:t>
            </a:r>
          </a:p>
          <a:p>
            <a:endParaRPr lang="en-IN" dirty="0"/>
          </a:p>
        </p:txBody>
      </p:sp>
      <p:sp>
        <p:nvSpPr>
          <p:cNvPr id="4" name="Slide Number Placeholder 3"/>
          <p:cNvSpPr>
            <a:spLocks noGrp="1"/>
          </p:cNvSpPr>
          <p:nvPr>
            <p:ph type="sldNum" sz="quarter" idx="5"/>
          </p:nvPr>
        </p:nvSpPr>
        <p:spPr/>
        <p:txBody>
          <a:bodyPr/>
          <a:lstStyle/>
          <a:p>
            <a:fld id="{EBDCF21B-9E01-4E17-8492-3EB248AE9CC1}" type="slidenum">
              <a:rPr lang="en-IN" smtClean="0"/>
              <a:t>22</a:t>
            </a:fld>
            <a:endParaRPr lang="en-IN"/>
          </a:p>
        </p:txBody>
      </p:sp>
    </p:spTree>
    <p:extLst>
      <p:ext uri="{BB962C8B-B14F-4D97-AF65-F5344CB8AC3E}">
        <p14:creationId xmlns:p14="http://schemas.microsoft.com/office/powerpoint/2010/main" val="28885658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Arrun</a:t>
            </a:r>
          </a:p>
          <a:p>
            <a:endParaRPr lang="en-IN" dirty="0"/>
          </a:p>
        </p:txBody>
      </p:sp>
      <p:sp>
        <p:nvSpPr>
          <p:cNvPr id="4" name="Slide Number Placeholder 3"/>
          <p:cNvSpPr>
            <a:spLocks noGrp="1"/>
          </p:cNvSpPr>
          <p:nvPr>
            <p:ph type="sldNum" sz="quarter" idx="5"/>
          </p:nvPr>
        </p:nvSpPr>
        <p:spPr/>
        <p:txBody>
          <a:bodyPr/>
          <a:lstStyle/>
          <a:p>
            <a:fld id="{EBDCF21B-9E01-4E17-8492-3EB248AE9CC1}" type="slidenum">
              <a:rPr lang="en-IN" smtClean="0"/>
              <a:t>23</a:t>
            </a:fld>
            <a:endParaRPr lang="en-IN"/>
          </a:p>
        </p:txBody>
      </p:sp>
    </p:spTree>
    <p:extLst>
      <p:ext uri="{BB962C8B-B14F-4D97-AF65-F5344CB8AC3E}">
        <p14:creationId xmlns:p14="http://schemas.microsoft.com/office/powerpoint/2010/main" val="34163775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Prashanth</a:t>
            </a:r>
          </a:p>
        </p:txBody>
      </p:sp>
      <p:sp>
        <p:nvSpPr>
          <p:cNvPr id="4" name="Slide Number Placeholder 3"/>
          <p:cNvSpPr>
            <a:spLocks noGrp="1"/>
          </p:cNvSpPr>
          <p:nvPr>
            <p:ph type="sldNum" sz="quarter" idx="5"/>
          </p:nvPr>
        </p:nvSpPr>
        <p:spPr/>
        <p:txBody>
          <a:bodyPr/>
          <a:lstStyle/>
          <a:p>
            <a:fld id="{EBDCF21B-9E01-4E17-8492-3EB248AE9CC1}" type="slidenum">
              <a:rPr lang="en-IN" smtClean="0"/>
              <a:t>24</a:t>
            </a:fld>
            <a:endParaRPr lang="en-IN"/>
          </a:p>
        </p:txBody>
      </p:sp>
    </p:spTree>
    <p:extLst>
      <p:ext uri="{BB962C8B-B14F-4D97-AF65-F5344CB8AC3E}">
        <p14:creationId xmlns:p14="http://schemas.microsoft.com/office/powerpoint/2010/main" val="19657528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Prashanth</a:t>
            </a:r>
          </a:p>
          <a:p>
            <a:endParaRPr lang="en-IN" dirty="0"/>
          </a:p>
        </p:txBody>
      </p:sp>
      <p:sp>
        <p:nvSpPr>
          <p:cNvPr id="4" name="Slide Number Placeholder 3"/>
          <p:cNvSpPr>
            <a:spLocks noGrp="1"/>
          </p:cNvSpPr>
          <p:nvPr>
            <p:ph type="sldNum" sz="quarter" idx="5"/>
          </p:nvPr>
        </p:nvSpPr>
        <p:spPr/>
        <p:txBody>
          <a:bodyPr/>
          <a:lstStyle/>
          <a:p>
            <a:fld id="{EBDCF21B-9E01-4E17-8492-3EB248AE9CC1}" type="slidenum">
              <a:rPr lang="en-IN" smtClean="0"/>
              <a:t>25</a:t>
            </a:fld>
            <a:endParaRPr lang="en-IN"/>
          </a:p>
        </p:txBody>
      </p:sp>
    </p:spTree>
    <p:extLst>
      <p:ext uri="{BB962C8B-B14F-4D97-AF65-F5344CB8AC3E}">
        <p14:creationId xmlns:p14="http://schemas.microsoft.com/office/powerpoint/2010/main" val="4669930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Prashanth</a:t>
            </a:r>
          </a:p>
          <a:p>
            <a:endParaRPr lang="en-IN" dirty="0"/>
          </a:p>
        </p:txBody>
      </p:sp>
      <p:sp>
        <p:nvSpPr>
          <p:cNvPr id="4" name="Slide Number Placeholder 3"/>
          <p:cNvSpPr>
            <a:spLocks noGrp="1"/>
          </p:cNvSpPr>
          <p:nvPr>
            <p:ph type="sldNum" sz="quarter" idx="5"/>
          </p:nvPr>
        </p:nvSpPr>
        <p:spPr/>
        <p:txBody>
          <a:bodyPr/>
          <a:lstStyle/>
          <a:p>
            <a:fld id="{EBDCF21B-9E01-4E17-8492-3EB248AE9CC1}" type="slidenum">
              <a:rPr lang="en-IN" smtClean="0"/>
              <a:t>26</a:t>
            </a:fld>
            <a:endParaRPr lang="en-IN"/>
          </a:p>
        </p:txBody>
      </p:sp>
    </p:spTree>
    <p:extLst>
      <p:ext uri="{BB962C8B-B14F-4D97-AF65-F5344CB8AC3E}">
        <p14:creationId xmlns:p14="http://schemas.microsoft.com/office/powerpoint/2010/main" val="16701982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Prashanth</a:t>
            </a:r>
          </a:p>
          <a:p>
            <a:endParaRPr lang="en-IN" dirty="0"/>
          </a:p>
        </p:txBody>
      </p:sp>
      <p:sp>
        <p:nvSpPr>
          <p:cNvPr id="4" name="Slide Number Placeholder 3"/>
          <p:cNvSpPr>
            <a:spLocks noGrp="1"/>
          </p:cNvSpPr>
          <p:nvPr>
            <p:ph type="sldNum" sz="quarter" idx="5"/>
          </p:nvPr>
        </p:nvSpPr>
        <p:spPr/>
        <p:txBody>
          <a:bodyPr/>
          <a:lstStyle/>
          <a:p>
            <a:fld id="{EBDCF21B-9E01-4E17-8492-3EB248AE9CC1}" type="slidenum">
              <a:rPr lang="en-IN" smtClean="0"/>
              <a:t>27</a:t>
            </a:fld>
            <a:endParaRPr lang="en-IN"/>
          </a:p>
        </p:txBody>
      </p:sp>
    </p:spTree>
    <p:extLst>
      <p:ext uri="{BB962C8B-B14F-4D97-AF65-F5344CB8AC3E}">
        <p14:creationId xmlns:p14="http://schemas.microsoft.com/office/powerpoint/2010/main" val="12268886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Prashanth</a:t>
            </a:r>
          </a:p>
          <a:p>
            <a:endParaRPr lang="en-IN" dirty="0"/>
          </a:p>
        </p:txBody>
      </p:sp>
      <p:sp>
        <p:nvSpPr>
          <p:cNvPr id="4" name="Slide Number Placeholder 3"/>
          <p:cNvSpPr>
            <a:spLocks noGrp="1"/>
          </p:cNvSpPr>
          <p:nvPr>
            <p:ph type="sldNum" sz="quarter" idx="5"/>
          </p:nvPr>
        </p:nvSpPr>
        <p:spPr/>
        <p:txBody>
          <a:bodyPr/>
          <a:lstStyle/>
          <a:p>
            <a:fld id="{EBDCF21B-9E01-4E17-8492-3EB248AE9CC1}" type="slidenum">
              <a:rPr lang="en-IN" smtClean="0"/>
              <a:t>28</a:t>
            </a:fld>
            <a:endParaRPr lang="en-IN"/>
          </a:p>
        </p:txBody>
      </p:sp>
    </p:spTree>
    <p:extLst>
      <p:ext uri="{BB962C8B-B14F-4D97-AF65-F5344CB8AC3E}">
        <p14:creationId xmlns:p14="http://schemas.microsoft.com/office/powerpoint/2010/main" val="10033926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Arrun</a:t>
            </a:r>
          </a:p>
        </p:txBody>
      </p:sp>
      <p:sp>
        <p:nvSpPr>
          <p:cNvPr id="4" name="Slide Number Placeholder 3"/>
          <p:cNvSpPr>
            <a:spLocks noGrp="1"/>
          </p:cNvSpPr>
          <p:nvPr>
            <p:ph type="sldNum" sz="quarter" idx="5"/>
          </p:nvPr>
        </p:nvSpPr>
        <p:spPr/>
        <p:txBody>
          <a:bodyPr/>
          <a:lstStyle/>
          <a:p>
            <a:fld id="{EBDCF21B-9E01-4E17-8492-3EB248AE9CC1}" type="slidenum">
              <a:rPr lang="en-IN" smtClean="0"/>
              <a:t>30</a:t>
            </a:fld>
            <a:endParaRPr lang="en-IN"/>
          </a:p>
        </p:txBody>
      </p:sp>
    </p:spTree>
    <p:extLst>
      <p:ext uri="{BB962C8B-B14F-4D97-AF65-F5344CB8AC3E}">
        <p14:creationId xmlns:p14="http://schemas.microsoft.com/office/powerpoint/2010/main" val="28483156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Arrun</a:t>
            </a:r>
          </a:p>
          <a:p>
            <a:endParaRPr lang="en-IN" dirty="0"/>
          </a:p>
        </p:txBody>
      </p:sp>
      <p:sp>
        <p:nvSpPr>
          <p:cNvPr id="4" name="Slide Number Placeholder 3"/>
          <p:cNvSpPr>
            <a:spLocks noGrp="1"/>
          </p:cNvSpPr>
          <p:nvPr>
            <p:ph type="sldNum" sz="quarter" idx="5"/>
          </p:nvPr>
        </p:nvSpPr>
        <p:spPr/>
        <p:txBody>
          <a:bodyPr/>
          <a:lstStyle/>
          <a:p>
            <a:fld id="{EBDCF21B-9E01-4E17-8492-3EB248AE9CC1}" type="slidenum">
              <a:rPr lang="en-IN" smtClean="0"/>
              <a:t>31</a:t>
            </a:fld>
            <a:endParaRPr lang="en-IN"/>
          </a:p>
        </p:txBody>
      </p:sp>
    </p:spTree>
    <p:extLst>
      <p:ext uri="{BB962C8B-B14F-4D97-AF65-F5344CB8AC3E}">
        <p14:creationId xmlns:p14="http://schemas.microsoft.com/office/powerpoint/2010/main" val="420594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Arrun</a:t>
            </a:r>
          </a:p>
          <a:p>
            <a:endParaRPr lang="en-IN" dirty="0"/>
          </a:p>
        </p:txBody>
      </p:sp>
      <p:sp>
        <p:nvSpPr>
          <p:cNvPr id="4" name="Slide Number Placeholder 3"/>
          <p:cNvSpPr>
            <a:spLocks noGrp="1"/>
          </p:cNvSpPr>
          <p:nvPr>
            <p:ph type="sldNum" sz="quarter" idx="5"/>
          </p:nvPr>
        </p:nvSpPr>
        <p:spPr/>
        <p:txBody>
          <a:bodyPr/>
          <a:lstStyle/>
          <a:p>
            <a:fld id="{EBDCF21B-9E01-4E17-8492-3EB248AE9CC1}" type="slidenum">
              <a:rPr lang="en-IN" smtClean="0"/>
              <a:t>4</a:t>
            </a:fld>
            <a:endParaRPr lang="en-IN"/>
          </a:p>
        </p:txBody>
      </p:sp>
    </p:spTree>
    <p:extLst>
      <p:ext uri="{BB962C8B-B14F-4D97-AF65-F5344CB8AC3E}">
        <p14:creationId xmlns:p14="http://schemas.microsoft.com/office/powerpoint/2010/main" val="30530997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Prashanth</a:t>
            </a:r>
          </a:p>
        </p:txBody>
      </p:sp>
      <p:sp>
        <p:nvSpPr>
          <p:cNvPr id="4" name="Slide Number Placeholder 3"/>
          <p:cNvSpPr>
            <a:spLocks noGrp="1"/>
          </p:cNvSpPr>
          <p:nvPr>
            <p:ph type="sldNum" sz="quarter" idx="5"/>
          </p:nvPr>
        </p:nvSpPr>
        <p:spPr/>
        <p:txBody>
          <a:bodyPr/>
          <a:lstStyle/>
          <a:p>
            <a:fld id="{EBDCF21B-9E01-4E17-8492-3EB248AE9CC1}" type="slidenum">
              <a:rPr lang="en-IN" smtClean="0"/>
              <a:t>32</a:t>
            </a:fld>
            <a:endParaRPr lang="en-IN"/>
          </a:p>
        </p:txBody>
      </p:sp>
    </p:spTree>
    <p:extLst>
      <p:ext uri="{BB962C8B-B14F-4D97-AF65-F5344CB8AC3E}">
        <p14:creationId xmlns:p14="http://schemas.microsoft.com/office/powerpoint/2010/main" val="18149123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Prashanth</a:t>
            </a:r>
          </a:p>
          <a:p>
            <a:endParaRPr lang="en-IN" dirty="0"/>
          </a:p>
        </p:txBody>
      </p:sp>
      <p:sp>
        <p:nvSpPr>
          <p:cNvPr id="4" name="Slide Number Placeholder 3"/>
          <p:cNvSpPr>
            <a:spLocks noGrp="1"/>
          </p:cNvSpPr>
          <p:nvPr>
            <p:ph type="sldNum" sz="quarter" idx="5"/>
          </p:nvPr>
        </p:nvSpPr>
        <p:spPr/>
        <p:txBody>
          <a:bodyPr/>
          <a:lstStyle/>
          <a:p>
            <a:fld id="{EBDCF21B-9E01-4E17-8492-3EB248AE9CC1}" type="slidenum">
              <a:rPr lang="en-IN" smtClean="0"/>
              <a:t>33</a:t>
            </a:fld>
            <a:endParaRPr lang="en-IN"/>
          </a:p>
        </p:txBody>
      </p:sp>
    </p:spTree>
    <p:extLst>
      <p:ext uri="{BB962C8B-B14F-4D97-AF65-F5344CB8AC3E}">
        <p14:creationId xmlns:p14="http://schemas.microsoft.com/office/powerpoint/2010/main" val="2043840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Arrun</a:t>
            </a:r>
          </a:p>
          <a:p>
            <a:endParaRPr lang="en-IN" dirty="0"/>
          </a:p>
        </p:txBody>
      </p:sp>
      <p:sp>
        <p:nvSpPr>
          <p:cNvPr id="4" name="Slide Number Placeholder 3"/>
          <p:cNvSpPr>
            <a:spLocks noGrp="1"/>
          </p:cNvSpPr>
          <p:nvPr>
            <p:ph type="sldNum" sz="quarter" idx="5"/>
          </p:nvPr>
        </p:nvSpPr>
        <p:spPr/>
        <p:txBody>
          <a:bodyPr/>
          <a:lstStyle/>
          <a:p>
            <a:fld id="{EBDCF21B-9E01-4E17-8492-3EB248AE9CC1}" type="slidenum">
              <a:rPr lang="en-IN" smtClean="0"/>
              <a:t>5</a:t>
            </a:fld>
            <a:endParaRPr lang="en-IN"/>
          </a:p>
        </p:txBody>
      </p:sp>
    </p:spTree>
    <p:extLst>
      <p:ext uri="{BB962C8B-B14F-4D97-AF65-F5344CB8AC3E}">
        <p14:creationId xmlns:p14="http://schemas.microsoft.com/office/powerpoint/2010/main" val="19599573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Arrun</a:t>
            </a:r>
          </a:p>
          <a:p>
            <a:endParaRPr lang="en-IN" dirty="0"/>
          </a:p>
        </p:txBody>
      </p:sp>
      <p:sp>
        <p:nvSpPr>
          <p:cNvPr id="4" name="Slide Number Placeholder 3"/>
          <p:cNvSpPr>
            <a:spLocks noGrp="1"/>
          </p:cNvSpPr>
          <p:nvPr>
            <p:ph type="sldNum" sz="quarter" idx="5"/>
          </p:nvPr>
        </p:nvSpPr>
        <p:spPr/>
        <p:txBody>
          <a:bodyPr/>
          <a:lstStyle/>
          <a:p>
            <a:fld id="{EBDCF21B-9E01-4E17-8492-3EB248AE9CC1}" type="slidenum">
              <a:rPr lang="en-IN" smtClean="0"/>
              <a:t>6</a:t>
            </a:fld>
            <a:endParaRPr lang="en-IN"/>
          </a:p>
        </p:txBody>
      </p:sp>
    </p:spTree>
    <p:extLst>
      <p:ext uri="{BB962C8B-B14F-4D97-AF65-F5344CB8AC3E}">
        <p14:creationId xmlns:p14="http://schemas.microsoft.com/office/powerpoint/2010/main" val="3961537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Arrun</a:t>
            </a:r>
          </a:p>
          <a:p>
            <a:endParaRPr lang="en-IN" dirty="0"/>
          </a:p>
        </p:txBody>
      </p:sp>
      <p:sp>
        <p:nvSpPr>
          <p:cNvPr id="4" name="Slide Number Placeholder 3"/>
          <p:cNvSpPr>
            <a:spLocks noGrp="1"/>
          </p:cNvSpPr>
          <p:nvPr>
            <p:ph type="sldNum" sz="quarter" idx="5"/>
          </p:nvPr>
        </p:nvSpPr>
        <p:spPr/>
        <p:txBody>
          <a:bodyPr/>
          <a:lstStyle/>
          <a:p>
            <a:fld id="{EBDCF21B-9E01-4E17-8492-3EB248AE9CC1}" type="slidenum">
              <a:rPr lang="en-IN" smtClean="0"/>
              <a:t>7</a:t>
            </a:fld>
            <a:endParaRPr lang="en-IN"/>
          </a:p>
        </p:txBody>
      </p:sp>
    </p:spTree>
    <p:extLst>
      <p:ext uri="{BB962C8B-B14F-4D97-AF65-F5344CB8AC3E}">
        <p14:creationId xmlns:p14="http://schemas.microsoft.com/office/powerpoint/2010/main" val="28073865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Arrun</a:t>
            </a:r>
          </a:p>
          <a:p>
            <a:endParaRPr lang="en-IN" dirty="0"/>
          </a:p>
        </p:txBody>
      </p:sp>
      <p:sp>
        <p:nvSpPr>
          <p:cNvPr id="4" name="Slide Number Placeholder 3"/>
          <p:cNvSpPr>
            <a:spLocks noGrp="1"/>
          </p:cNvSpPr>
          <p:nvPr>
            <p:ph type="sldNum" sz="quarter" idx="5"/>
          </p:nvPr>
        </p:nvSpPr>
        <p:spPr/>
        <p:txBody>
          <a:bodyPr/>
          <a:lstStyle/>
          <a:p>
            <a:fld id="{EBDCF21B-9E01-4E17-8492-3EB248AE9CC1}" type="slidenum">
              <a:rPr lang="en-IN" smtClean="0"/>
              <a:t>8</a:t>
            </a:fld>
            <a:endParaRPr lang="en-IN"/>
          </a:p>
        </p:txBody>
      </p:sp>
    </p:spTree>
    <p:extLst>
      <p:ext uri="{BB962C8B-B14F-4D97-AF65-F5344CB8AC3E}">
        <p14:creationId xmlns:p14="http://schemas.microsoft.com/office/powerpoint/2010/main" val="265022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Prashanth</a:t>
            </a:r>
          </a:p>
        </p:txBody>
      </p:sp>
      <p:sp>
        <p:nvSpPr>
          <p:cNvPr id="4" name="Slide Number Placeholder 3"/>
          <p:cNvSpPr>
            <a:spLocks noGrp="1"/>
          </p:cNvSpPr>
          <p:nvPr>
            <p:ph type="sldNum" sz="quarter" idx="5"/>
          </p:nvPr>
        </p:nvSpPr>
        <p:spPr/>
        <p:txBody>
          <a:bodyPr/>
          <a:lstStyle/>
          <a:p>
            <a:fld id="{EBDCF21B-9E01-4E17-8492-3EB248AE9CC1}" type="slidenum">
              <a:rPr lang="en-IN" smtClean="0"/>
              <a:t>9</a:t>
            </a:fld>
            <a:endParaRPr lang="en-IN"/>
          </a:p>
        </p:txBody>
      </p:sp>
    </p:spTree>
    <p:extLst>
      <p:ext uri="{BB962C8B-B14F-4D97-AF65-F5344CB8AC3E}">
        <p14:creationId xmlns:p14="http://schemas.microsoft.com/office/powerpoint/2010/main" val="31443710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Prashanth</a:t>
            </a:r>
          </a:p>
          <a:p>
            <a:endParaRPr lang="en-IN" dirty="0"/>
          </a:p>
        </p:txBody>
      </p:sp>
      <p:sp>
        <p:nvSpPr>
          <p:cNvPr id="4" name="Slide Number Placeholder 3"/>
          <p:cNvSpPr>
            <a:spLocks noGrp="1"/>
          </p:cNvSpPr>
          <p:nvPr>
            <p:ph type="sldNum" sz="quarter" idx="5"/>
          </p:nvPr>
        </p:nvSpPr>
        <p:spPr/>
        <p:txBody>
          <a:bodyPr/>
          <a:lstStyle/>
          <a:p>
            <a:fld id="{EBDCF21B-9E01-4E17-8492-3EB248AE9CC1}" type="slidenum">
              <a:rPr lang="en-IN" smtClean="0"/>
              <a:t>10</a:t>
            </a:fld>
            <a:endParaRPr lang="en-IN"/>
          </a:p>
        </p:txBody>
      </p:sp>
    </p:spTree>
    <p:extLst>
      <p:ext uri="{BB962C8B-B14F-4D97-AF65-F5344CB8AC3E}">
        <p14:creationId xmlns:p14="http://schemas.microsoft.com/office/powerpoint/2010/main" val="307524453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DECA058-75FC-43FF-9595-9DA195892056}" type="datetime1">
              <a:rPr lang="en-IN" smtClean="0"/>
              <a:t>27-12-2020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569F1766-9706-49A4-944E-7DAE41BB96CE}" type="slidenum">
              <a:rPr lang="en-IN" smtClean="0"/>
              <a:t>‹#›</a:t>
            </a:fld>
            <a:endParaRPr lang="en-IN"/>
          </a:p>
        </p:txBody>
      </p:sp>
    </p:spTree>
    <p:extLst>
      <p:ext uri="{BB962C8B-B14F-4D97-AF65-F5344CB8AC3E}">
        <p14:creationId xmlns:p14="http://schemas.microsoft.com/office/powerpoint/2010/main" val="1490223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F49BC1-D2EA-46E4-AB58-4C5ABB9D6E51}" type="datetime1">
              <a:rPr lang="en-IN" smtClean="0"/>
              <a:t>27-12-2020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9F1766-9706-49A4-944E-7DAE41BB96CE}" type="slidenum">
              <a:rPr lang="en-IN" smtClean="0"/>
              <a:t>‹#›</a:t>
            </a:fld>
            <a:endParaRPr lang="en-IN"/>
          </a:p>
        </p:txBody>
      </p:sp>
    </p:spTree>
    <p:extLst>
      <p:ext uri="{BB962C8B-B14F-4D97-AF65-F5344CB8AC3E}">
        <p14:creationId xmlns:p14="http://schemas.microsoft.com/office/powerpoint/2010/main" val="3753631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2AF015-C32F-4074-A936-3C63A2CB4B75}" type="datetime1">
              <a:rPr lang="en-IN" smtClean="0"/>
              <a:t>27-12-2020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9F1766-9706-49A4-944E-7DAE41BB96CE}" type="slidenum">
              <a:rPr lang="en-IN" smtClean="0"/>
              <a:t>‹#›</a:t>
            </a:fld>
            <a:endParaRPr lang="en-IN"/>
          </a:p>
        </p:txBody>
      </p:sp>
    </p:spTree>
    <p:extLst>
      <p:ext uri="{BB962C8B-B14F-4D97-AF65-F5344CB8AC3E}">
        <p14:creationId xmlns:p14="http://schemas.microsoft.com/office/powerpoint/2010/main" val="3375382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FD1499-3CB1-49CE-8F37-032F26E0EB6F}" type="datetime1">
              <a:rPr lang="en-IN" smtClean="0"/>
              <a:t>27-12-2020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9F1766-9706-49A4-944E-7DAE41BB96CE}" type="slidenum">
              <a:rPr lang="en-IN" smtClean="0"/>
              <a:t>‹#›</a:t>
            </a:fld>
            <a:endParaRPr lang="en-IN"/>
          </a:p>
        </p:txBody>
      </p:sp>
    </p:spTree>
    <p:extLst>
      <p:ext uri="{BB962C8B-B14F-4D97-AF65-F5344CB8AC3E}">
        <p14:creationId xmlns:p14="http://schemas.microsoft.com/office/powerpoint/2010/main" val="526745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6629B05C-319B-42E0-982E-BF102F1D699F}" type="datetime1">
              <a:rPr lang="en-IN" smtClean="0"/>
              <a:t>27-12-2020</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569F1766-9706-49A4-944E-7DAE41BB96CE}" type="slidenum">
              <a:rPr lang="en-IN" smtClean="0"/>
              <a:t>‹#›</a:t>
            </a:fld>
            <a:endParaRPr lang="en-IN"/>
          </a:p>
        </p:txBody>
      </p:sp>
    </p:spTree>
    <p:extLst>
      <p:ext uri="{BB962C8B-B14F-4D97-AF65-F5344CB8AC3E}">
        <p14:creationId xmlns:p14="http://schemas.microsoft.com/office/powerpoint/2010/main" val="2091338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EE5EDD-D396-4FAF-BDA0-94DF7B378C6C}" type="datetime1">
              <a:rPr lang="en-IN" smtClean="0"/>
              <a:t>27-12-2020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9F1766-9706-49A4-944E-7DAE41BB96CE}" type="slidenum">
              <a:rPr lang="en-IN" smtClean="0"/>
              <a:t>‹#›</a:t>
            </a:fld>
            <a:endParaRPr lang="en-IN"/>
          </a:p>
        </p:txBody>
      </p:sp>
    </p:spTree>
    <p:extLst>
      <p:ext uri="{BB962C8B-B14F-4D97-AF65-F5344CB8AC3E}">
        <p14:creationId xmlns:p14="http://schemas.microsoft.com/office/powerpoint/2010/main" val="3630622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3FB8EC-E32C-4028-A7E2-204202DFAAF3}" type="datetime1">
              <a:rPr lang="en-IN" smtClean="0"/>
              <a:t>27-12-2020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69F1766-9706-49A4-944E-7DAE41BB96CE}" type="slidenum">
              <a:rPr lang="en-IN" smtClean="0"/>
              <a:t>‹#›</a:t>
            </a:fld>
            <a:endParaRPr lang="en-IN"/>
          </a:p>
        </p:txBody>
      </p:sp>
    </p:spTree>
    <p:extLst>
      <p:ext uri="{BB962C8B-B14F-4D97-AF65-F5344CB8AC3E}">
        <p14:creationId xmlns:p14="http://schemas.microsoft.com/office/powerpoint/2010/main" val="1383354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31D5E4-6B6B-4837-B26E-F7D86A6F5C63}" type="datetime1">
              <a:rPr lang="en-IN" smtClean="0"/>
              <a:t>27-12-2020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69F1766-9706-49A4-944E-7DAE41BB96CE}" type="slidenum">
              <a:rPr lang="en-IN" smtClean="0"/>
              <a:t>‹#›</a:t>
            </a:fld>
            <a:endParaRPr lang="en-IN"/>
          </a:p>
        </p:txBody>
      </p:sp>
    </p:spTree>
    <p:extLst>
      <p:ext uri="{BB962C8B-B14F-4D97-AF65-F5344CB8AC3E}">
        <p14:creationId xmlns:p14="http://schemas.microsoft.com/office/powerpoint/2010/main" val="2344261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2A6DB-67E6-49E1-80CB-28766CB46008}" type="datetime1">
              <a:rPr lang="en-IN" smtClean="0"/>
              <a:t>27-12-2020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69F1766-9706-49A4-944E-7DAE41BB96CE}" type="slidenum">
              <a:rPr lang="en-IN" smtClean="0"/>
              <a:t>‹#›</a:t>
            </a:fld>
            <a:endParaRPr lang="en-IN"/>
          </a:p>
        </p:txBody>
      </p:sp>
    </p:spTree>
    <p:extLst>
      <p:ext uri="{BB962C8B-B14F-4D97-AF65-F5344CB8AC3E}">
        <p14:creationId xmlns:p14="http://schemas.microsoft.com/office/powerpoint/2010/main" val="2040020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A23018-08B6-4966-9C3D-6C5954B3882E}" type="datetime1">
              <a:rPr lang="en-IN" smtClean="0"/>
              <a:t>27-12-2020</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569F1766-9706-49A4-944E-7DAE41BB96CE}" type="slidenum">
              <a:rPr lang="en-IN" smtClean="0"/>
              <a:t>‹#›</a:t>
            </a:fld>
            <a:endParaRPr lang="en-IN"/>
          </a:p>
        </p:txBody>
      </p:sp>
    </p:spTree>
    <p:extLst>
      <p:ext uri="{BB962C8B-B14F-4D97-AF65-F5344CB8AC3E}">
        <p14:creationId xmlns:p14="http://schemas.microsoft.com/office/powerpoint/2010/main" val="552855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97D978-1823-4C44-BF52-6A280D306A7D}" type="datetime1">
              <a:rPr lang="en-IN" smtClean="0"/>
              <a:t>27-12-2020</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569F1766-9706-49A4-944E-7DAE41BB96CE}" type="slidenum">
              <a:rPr lang="en-IN" smtClean="0"/>
              <a:t>‹#›</a:t>
            </a:fld>
            <a:endParaRPr lang="en-IN"/>
          </a:p>
        </p:txBody>
      </p:sp>
    </p:spTree>
    <p:extLst>
      <p:ext uri="{BB962C8B-B14F-4D97-AF65-F5344CB8AC3E}">
        <p14:creationId xmlns:p14="http://schemas.microsoft.com/office/powerpoint/2010/main" val="1562322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55C25E00-CDF8-4110-A2F7-E88DD16856AA}" type="datetime1">
              <a:rPr lang="en-IN" smtClean="0"/>
              <a:t>27-12-2020</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569F1766-9706-49A4-944E-7DAE41BB96CE}" type="slidenum">
              <a:rPr lang="en-IN" smtClean="0"/>
              <a:t>‹#›</a:t>
            </a:fld>
            <a:endParaRPr lang="en-IN"/>
          </a:p>
        </p:txBody>
      </p:sp>
    </p:spTree>
    <p:extLst>
      <p:ext uri="{BB962C8B-B14F-4D97-AF65-F5344CB8AC3E}">
        <p14:creationId xmlns:p14="http://schemas.microsoft.com/office/powerpoint/2010/main" val="44612717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623AC-B20E-4D2F-8A12-51E638E22B85}"/>
              </a:ext>
            </a:extLst>
          </p:cNvPr>
          <p:cNvSpPr>
            <a:spLocks noGrp="1"/>
          </p:cNvSpPr>
          <p:nvPr>
            <p:ph type="ctrTitle"/>
          </p:nvPr>
        </p:nvSpPr>
        <p:spPr/>
        <p:txBody>
          <a:bodyPr/>
          <a:lstStyle/>
          <a:p>
            <a:r>
              <a:rPr lang="en-IN" dirty="0"/>
              <a:t>MIS End Sem Project</a:t>
            </a:r>
          </a:p>
        </p:txBody>
      </p:sp>
      <p:sp>
        <p:nvSpPr>
          <p:cNvPr id="3" name="Subtitle 2">
            <a:extLst>
              <a:ext uri="{FF2B5EF4-FFF2-40B4-BE49-F238E27FC236}">
                <a16:creationId xmlns:a16="http://schemas.microsoft.com/office/drawing/2014/main" id="{633E4EA5-C725-45EB-890E-D9CA205BA10D}"/>
              </a:ext>
            </a:extLst>
          </p:cNvPr>
          <p:cNvSpPr>
            <a:spLocks noGrp="1"/>
          </p:cNvSpPr>
          <p:nvPr>
            <p:ph type="subTitle" idx="1"/>
          </p:nvPr>
        </p:nvSpPr>
        <p:spPr/>
        <p:txBody>
          <a:bodyPr/>
          <a:lstStyle/>
          <a:p>
            <a:pPr algn="r"/>
            <a:r>
              <a:rPr lang="en-IN" dirty="0"/>
              <a:t>Algorithms for Exploration and Exploitation in Reinforcement Learning</a:t>
            </a:r>
          </a:p>
        </p:txBody>
      </p:sp>
      <p:sp>
        <p:nvSpPr>
          <p:cNvPr id="4" name="Slide Number Placeholder 3">
            <a:extLst>
              <a:ext uri="{FF2B5EF4-FFF2-40B4-BE49-F238E27FC236}">
                <a16:creationId xmlns:a16="http://schemas.microsoft.com/office/drawing/2014/main" id="{98454EB2-9C1C-4DEB-BF31-E6E42D2866DB}"/>
              </a:ext>
            </a:extLst>
          </p:cNvPr>
          <p:cNvSpPr>
            <a:spLocks noGrp="1"/>
          </p:cNvSpPr>
          <p:nvPr>
            <p:ph type="sldNum" sz="quarter" idx="12"/>
          </p:nvPr>
        </p:nvSpPr>
        <p:spPr/>
        <p:txBody>
          <a:bodyPr/>
          <a:lstStyle/>
          <a:p>
            <a:fld id="{569F1766-9706-49A4-944E-7DAE41BB96CE}" type="slidenum">
              <a:rPr lang="en-IN" smtClean="0"/>
              <a:t>1</a:t>
            </a:fld>
            <a:endParaRPr lang="en-IN"/>
          </a:p>
        </p:txBody>
      </p:sp>
    </p:spTree>
    <p:extLst>
      <p:ext uri="{BB962C8B-B14F-4D97-AF65-F5344CB8AC3E}">
        <p14:creationId xmlns:p14="http://schemas.microsoft.com/office/powerpoint/2010/main" val="1345097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AFE84-1C8D-4F25-8F7A-6CB615D5307B}"/>
              </a:ext>
            </a:extLst>
          </p:cNvPr>
          <p:cNvSpPr>
            <a:spLocks noGrp="1"/>
          </p:cNvSpPr>
          <p:nvPr>
            <p:ph type="title"/>
          </p:nvPr>
        </p:nvSpPr>
        <p:spPr/>
        <p:txBody>
          <a:bodyPr/>
          <a:lstStyle/>
          <a:p>
            <a:r>
              <a:rPr lang="en-IN" dirty="0"/>
              <a:t>Epsilon Greedy</a:t>
            </a:r>
          </a:p>
        </p:txBody>
      </p:sp>
      <p:sp>
        <p:nvSpPr>
          <p:cNvPr id="3" name="Content Placeholder 2">
            <a:extLst>
              <a:ext uri="{FF2B5EF4-FFF2-40B4-BE49-F238E27FC236}">
                <a16:creationId xmlns:a16="http://schemas.microsoft.com/office/drawing/2014/main" id="{1ADEA55E-F7B4-4F88-A56D-F0B16F5507B2}"/>
              </a:ext>
            </a:extLst>
          </p:cNvPr>
          <p:cNvSpPr>
            <a:spLocks noGrp="1"/>
          </p:cNvSpPr>
          <p:nvPr>
            <p:ph idx="1"/>
          </p:nvPr>
        </p:nvSpPr>
        <p:spPr/>
        <p:txBody>
          <a:bodyPr>
            <a:normAutofit/>
          </a:bodyPr>
          <a:lstStyle/>
          <a:p>
            <a:pPr algn="just"/>
            <a:r>
              <a:rPr lang="en-IN" dirty="0">
                <a:solidFill>
                  <a:srgbClr val="242021"/>
                </a:solidFill>
                <a:latin typeface="Georgia" panose="02040502050405020303" pitchFamily="18" charset="0"/>
                <a:ea typeface="Calibri" panose="020F0502020204030204" pitchFamily="34" charset="0"/>
                <a:cs typeface="Times New Roman" panose="02020603050405020304" pitchFamily="18" charset="0"/>
              </a:rPr>
              <a:t>A</a:t>
            </a:r>
            <a:r>
              <a:rPr lang="en-IN"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 greedy algorithm is an algorithm that always takes whatever action seems best at the present moment, even when that decision might lead to bad long term consequences.</a:t>
            </a:r>
          </a:p>
          <a:p>
            <a:pPr algn="just"/>
            <a:endParaRPr lang="en-IN" dirty="0">
              <a:solidFill>
                <a:srgbClr val="242021"/>
              </a:solidFill>
              <a:latin typeface="Georgia" panose="02040502050405020303" pitchFamily="18" charset="0"/>
              <a:ea typeface="Calibri" panose="020F0502020204030204" pitchFamily="34" charset="0"/>
              <a:cs typeface="Times New Roman" panose="02020603050405020304" pitchFamily="18" charset="0"/>
            </a:endParaRPr>
          </a:p>
          <a:p>
            <a:pPr algn="just"/>
            <a:r>
              <a:rPr lang="en-IN"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The Epsilon-Greedy algorithm is almost a greedy algorithm because it generally exploits the best available option, but every once in a while the Epsilon-Greedy algorithm explores the other available options. </a:t>
            </a:r>
          </a:p>
          <a:p>
            <a:pPr marL="0" indent="0" algn="just">
              <a:buNone/>
            </a:pPr>
            <a:endParaRPr lang="en-IN"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endParaRPr>
          </a:p>
          <a:p>
            <a:pPr algn="just"/>
            <a:r>
              <a:rPr lang="en-IN" dirty="0">
                <a:solidFill>
                  <a:srgbClr val="242021"/>
                </a:solidFill>
                <a:latin typeface="Georgia" panose="02040502050405020303" pitchFamily="18" charset="0"/>
                <a:ea typeface="Calibri" panose="020F0502020204030204" pitchFamily="34" charset="0"/>
                <a:cs typeface="Times New Roman" panose="02020603050405020304" pitchFamily="18" charset="0"/>
              </a:rPr>
              <a:t>T</a:t>
            </a:r>
            <a:r>
              <a:rPr lang="en-IN"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he term epsilon in the algorithm’s name refers to the odds that the algorithm explores instead of exploiting.</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FA371BD-E6F4-462C-9439-BF92C1A7B73D}"/>
              </a:ext>
            </a:extLst>
          </p:cNvPr>
          <p:cNvSpPr>
            <a:spLocks noGrp="1"/>
          </p:cNvSpPr>
          <p:nvPr>
            <p:ph type="sldNum" sz="quarter" idx="12"/>
          </p:nvPr>
        </p:nvSpPr>
        <p:spPr/>
        <p:txBody>
          <a:bodyPr/>
          <a:lstStyle/>
          <a:p>
            <a:fld id="{569F1766-9706-49A4-944E-7DAE41BB96CE}" type="slidenum">
              <a:rPr lang="en-IN" smtClean="0"/>
              <a:t>10</a:t>
            </a:fld>
            <a:endParaRPr lang="en-IN"/>
          </a:p>
        </p:txBody>
      </p:sp>
    </p:spTree>
    <p:extLst>
      <p:ext uri="{BB962C8B-B14F-4D97-AF65-F5344CB8AC3E}">
        <p14:creationId xmlns:p14="http://schemas.microsoft.com/office/powerpoint/2010/main" val="2501041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441F1-9171-4630-96D1-353003D53FEE}"/>
              </a:ext>
            </a:extLst>
          </p:cNvPr>
          <p:cNvSpPr>
            <a:spLocks noGrp="1"/>
          </p:cNvSpPr>
          <p:nvPr>
            <p:ph type="title"/>
          </p:nvPr>
        </p:nvSpPr>
        <p:spPr/>
        <p:txBody>
          <a:bodyPr/>
          <a:lstStyle/>
          <a:p>
            <a:r>
              <a:rPr lang="en-IN" dirty="0"/>
              <a:t>How it works?</a:t>
            </a:r>
          </a:p>
        </p:txBody>
      </p:sp>
      <p:sp>
        <p:nvSpPr>
          <p:cNvPr id="3" name="Content Placeholder 2">
            <a:extLst>
              <a:ext uri="{FF2B5EF4-FFF2-40B4-BE49-F238E27FC236}">
                <a16:creationId xmlns:a16="http://schemas.microsoft.com/office/drawing/2014/main" id="{D3BA56D2-EC69-4A2E-9B42-CC46406C3AA6}"/>
              </a:ext>
            </a:extLst>
          </p:cNvPr>
          <p:cNvSpPr>
            <a:spLocks noGrp="1"/>
          </p:cNvSpPr>
          <p:nvPr>
            <p:ph idx="1"/>
          </p:nvPr>
        </p:nvSpPr>
        <p:spPr/>
        <p:txBody>
          <a:bodyPr/>
          <a:lstStyle/>
          <a:p>
            <a:pPr algn="just"/>
            <a:r>
              <a:rPr lang="en-IN" sz="18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Randomly oscillating between our first approach of purely randomized experimentation and our second approach in which we try to maximize our rewards. </a:t>
            </a:r>
          </a:p>
          <a:p>
            <a:pPr algn="just"/>
            <a:r>
              <a:rPr lang="en-IN" sz="18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It tries to be fair to the two opposite goals of exploration and exploitation.</a:t>
            </a:r>
          </a:p>
          <a:p>
            <a:pPr algn="just"/>
            <a:r>
              <a:rPr lang="en-IN" sz="1800" dirty="0">
                <a:solidFill>
                  <a:srgbClr val="242021"/>
                </a:solidFill>
                <a:latin typeface="Georgia" panose="02040502050405020303" pitchFamily="18" charset="0"/>
                <a:ea typeface="Calibri" panose="020F0502020204030204" pitchFamily="34" charset="0"/>
                <a:cs typeface="Times New Roman" panose="02020603050405020304" pitchFamily="18" charset="0"/>
              </a:rPr>
              <a:t>Steps of working:</a:t>
            </a:r>
          </a:p>
          <a:p>
            <a:pPr marL="617220" lvl="1" indent="-342900" algn="just">
              <a:buFont typeface="+mj-lt"/>
              <a:buAutoNum type="alphaLcParenR"/>
            </a:pPr>
            <a:r>
              <a:rPr lang="en-IN" sz="18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When a new user arrives, the algorithm flips a coin that comes up tails with probability Epsilon.</a:t>
            </a:r>
            <a:endParaRPr lang="en-IN" sz="1600" dirty="0">
              <a:solidFill>
                <a:srgbClr val="242021"/>
              </a:solidFill>
              <a:latin typeface="Georgia" panose="02040502050405020303" pitchFamily="18" charset="0"/>
              <a:ea typeface="Calibri" panose="020F0502020204030204" pitchFamily="34" charset="0"/>
              <a:cs typeface="Times New Roman" panose="02020603050405020304" pitchFamily="18" charset="0"/>
            </a:endParaRPr>
          </a:p>
          <a:p>
            <a:pPr marL="617220" lvl="1" indent="-342900" algn="just">
              <a:buFont typeface="+mj-lt"/>
              <a:buAutoNum type="alphaLcParenR"/>
            </a:pPr>
            <a:r>
              <a:rPr lang="en-IN" sz="18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If the coin comes up heads, the algorithm is going to exploit. The more success rate, the more it will show it.</a:t>
            </a:r>
          </a:p>
          <a:p>
            <a:pPr marL="617220" lvl="1" indent="-342900" algn="just">
              <a:buFont typeface="+mj-lt"/>
              <a:buAutoNum type="alphaLcParenR"/>
            </a:pPr>
            <a:r>
              <a:rPr lang="en-IN" sz="18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If the coin comes up tails, the algorithm is going to explore. It will pick any event with same probability</a:t>
            </a:r>
            <a:endParaRPr lang="en-IN" sz="16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4A9DE1D-9E93-4EA9-AE58-C7E6BFD594D1}"/>
              </a:ext>
            </a:extLst>
          </p:cNvPr>
          <p:cNvSpPr>
            <a:spLocks noGrp="1"/>
          </p:cNvSpPr>
          <p:nvPr>
            <p:ph type="sldNum" sz="quarter" idx="12"/>
          </p:nvPr>
        </p:nvSpPr>
        <p:spPr/>
        <p:txBody>
          <a:bodyPr/>
          <a:lstStyle/>
          <a:p>
            <a:fld id="{569F1766-9706-49A4-944E-7DAE41BB96CE}" type="slidenum">
              <a:rPr lang="en-IN" smtClean="0"/>
              <a:t>11</a:t>
            </a:fld>
            <a:endParaRPr lang="en-IN"/>
          </a:p>
        </p:txBody>
      </p:sp>
    </p:spTree>
    <p:extLst>
      <p:ext uri="{BB962C8B-B14F-4D97-AF65-F5344CB8AC3E}">
        <p14:creationId xmlns:p14="http://schemas.microsoft.com/office/powerpoint/2010/main" val="3410941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C53E0-E8A2-4F85-924D-5E8ADE67A3F6}"/>
              </a:ext>
            </a:extLst>
          </p:cNvPr>
          <p:cNvSpPr>
            <a:spLocks noGrp="1"/>
          </p:cNvSpPr>
          <p:nvPr>
            <p:ph type="title"/>
          </p:nvPr>
        </p:nvSpPr>
        <p:spPr/>
        <p:txBody>
          <a:bodyPr/>
          <a:lstStyle/>
          <a:p>
            <a:r>
              <a:rPr lang="en-IN" dirty="0"/>
              <a:t>Pictorial representation</a:t>
            </a:r>
          </a:p>
        </p:txBody>
      </p:sp>
      <p:sp>
        <p:nvSpPr>
          <p:cNvPr id="4" name="Slide Number Placeholder 3">
            <a:extLst>
              <a:ext uri="{FF2B5EF4-FFF2-40B4-BE49-F238E27FC236}">
                <a16:creationId xmlns:a16="http://schemas.microsoft.com/office/drawing/2014/main" id="{3F3B96A0-8C96-4CBB-8F31-6E898C0362F8}"/>
              </a:ext>
            </a:extLst>
          </p:cNvPr>
          <p:cNvSpPr>
            <a:spLocks noGrp="1"/>
          </p:cNvSpPr>
          <p:nvPr>
            <p:ph type="sldNum" sz="quarter" idx="12"/>
          </p:nvPr>
        </p:nvSpPr>
        <p:spPr/>
        <p:txBody>
          <a:bodyPr/>
          <a:lstStyle/>
          <a:p>
            <a:fld id="{569F1766-9706-49A4-944E-7DAE41BB96CE}" type="slidenum">
              <a:rPr lang="en-IN" smtClean="0"/>
              <a:t>12</a:t>
            </a:fld>
            <a:endParaRPr lang="en-IN"/>
          </a:p>
        </p:txBody>
      </p:sp>
      <p:pic>
        <p:nvPicPr>
          <p:cNvPr id="5" name="Content Placeholder 4">
            <a:extLst>
              <a:ext uri="{FF2B5EF4-FFF2-40B4-BE49-F238E27FC236}">
                <a16:creationId xmlns:a16="http://schemas.microsoft.com/office/drawing/2014/main" id="{E10A4604-DF21-405A-B75E-B82366130D98}"/>
              </a:ext>
            </a:extLst>
          </p:cNvPr>
          <p:cNvPicPr>
            <a:picLocks noGrp="1"/>
          </p:cNvPicPr>
          <p:nvPr>
            <p:ph idx="1"/>
          </p:nvPr>
        </p:nvPicPr>
        <p:blipFill rotWithShape="1">
          <a:blip r:embed="rId3"/>
          <a:srcRect b="7326"/>
          <a:stretch/>
        </p:blipFill>
        <p:spPr bwMode="auto">
          <a:xfrm>
            <a:off x="3681785" y="1800058"/>
            <a:ext cx="4828430" cy="2643125"/>
          </a:xfrm>
          <a:prstGeom prst="rect">
            <a:avLst/>
          </a:prstGeom>
          <a:ln>
            <a:noFill/>
          </a:ln>
          <a:extLst>
            <a:ext uri="{53640926-AAD7-44D8-BBD7-CCE9431645EC}">
              <a14:shadowObscured xmlns:a14="http://schemas.microsoft.com/office/drawing/2010/main"/>
            </a:ext>
          </a:extLst>
        </p:spPr>
      </p:pic>
      <p:sp>
        <p:nvSpPr>
          <p:cNvPr id="7" name="TextBox 6">
            <a:extLst>
              <a:ext uri="{FF2B5EF4-FFF2-40B4-BE49-F238E27FC236}">
                <a16:creationId xmlns:a16="http://schemas.microsoft.com/office/drawing/2014/main" id="{C4B54132-E7EA-4405-856B-90EBADEAEB3F}"/>
              </a:ext>
            </a:extLst>
          </p:cNvPr>
          <p:cNvSpPr txBox="1"/>
          <p:nvPr/>
        </p:nvSpPr>
        <p:spPr>
          <a:xfrm>
            <a:off x="1066800" y="4443183"/>
            <a:ext cx="10058400" cy="1644617"/>
          </a:xfrm>
          <a:prstGeom prst="rect">
            <a:avLst/>
          </a:prstGeom>
          <a:noFill/>
        </p:spPr>
        <p:txBody>
          <a:bodyPr wrap="square">
            <a:spAutoFit/>
          </a:bodyPr>
          <a:lstStyle/>
          <a:p>
            <a:pPr algn="just">
              <a:lnSpc>
                <a:spcPct val="130000"/>
              </a:lnSpc>
              <a:spcAft>
                <a:spcPts val="800"/>
              </a:spcAft>
            </a:pPr>
            <a:r>
              <a:rPr lang="en-IN" sz="18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By definition of the algorithm that for an N-armed Bandit problem:</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30000"/>
              </a:lnSpc>
              <a:buFont typeface="Symbol" panose="05050102010706020507" pitchFamily="18" charset="2"/>
              <a:buChar char=""/>
            </a:pPr>
            <a:r>
              <a:rPr lang="en-IN" sz="18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With probability </a:t>
            </a:r>
            <a:r>
              <a:rPr lang="en-IN" sz="20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1</a:t>
            </a:r>
            <a:r>
              <a:rPr lang="en-IN" sz="18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  – epsilon, the epsilon-Greedy algorithm exploits the best known option.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30000"/>
              </a:lnSpc>
              <a:buFont typeface="Symbol" panose="05050102010706020507" pitchFamily="18" charset="2"/>
              <a:buChar char=""/>
            </a:pPr>
            <a:r>
              <a:rPr lang="en-IN" sz="18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With probability epsilon / N, the epsilon-Greedy algorithm explores the best known option.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30000"/>
              </a:lnSpc>
              <a:spcAft>
                <a:spcPts val="800"/>
              </a:spcAft>
              <a:buFont typeface="Symbol" panose="05050102010706020507" pitchFamily="18" charset="2"/>
              <a:buChar char=""/>
            </a:pPr>
            <a:r>
              <a:rPr lang="en-IN" sz="18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With probability epsilon / N, the epsilon-Greedy algorithm explores the worst known option.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94609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F0085-BF34-44B5-B26B-3D783FC2DA75}"/>
              </a:ext>
            </a:extLst>
          </p:cNvPr>
          <p:cNvSpPr>
            <a:spLocks noGrp="1"/>
          </p:cNvSpPr>
          <p:nvPr>
            <p:ph type="title"/>
          </p:nvPr>
        </p:nvSpPr>
        <p:spPr/>
        <p:txBody>
          <a:bodyPr/>
          <a:lstStyle/>
          <a:p>
            <a:r>
              <a:rPr lang="en-IN" dirty="0"/>
              <a:t>Abstracting problem as bandit:</a:t>
            </a:r>
          </a:p>
        </p:txBody>
      </p:sp>
      <p:sp>
        <p:nvSpPr>
          <p:cNvPr id="3" name="Content Placeholder 2">
            <a:extLst>
              <a:ext uri="{FF2B5EF4-FFF2-40B4-BE49-F238E27FC236}">
                <a16:creationId xmlns:a16="http://schemas.microsoft.com/office/drawing/2014/main" id="{AAA9A2BF-D738-4B0D-9856-370B7859C17A}"/>
              </a:ext>
            </a:extLst>
          </p:cNvPr>
          <p:cNvSpPr>
            <a:spLocks noGrp="1"/>
          </p:cNvSpPr>
          <p:nvPr>
            <p:ph idx="1"/>
          </p:nvPr>
        </p:nvSpPr>
        <p:spPr/>
        <p:txBody>
          <a:bodyPr/>
          <a:lstStyle/>
          <a:p>
            <a:pPr algn="just"/>
            <a:r>
              <a:rPr lang="en-IN" sz="18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In general, we’re going to assume that we have a fixed set of N different options and that we can enumerate them, so that Option N is analogous to n</a:t>
            </a:r>
            <a:r>
              <a:rPr lang="en-IN" sz="1800" b="0" i="0" baseline="3000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th</a:t>
            </a:r>
            <a:r>
              <a:rPr lang="en-IN" sz="18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 Action.</a:t>
            </a:r>
          </a:p>
          <a:p>
            <a:pPr algn="just"/>
            <a:r>
              <a:rPr lang="en-IN" sz="18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Next, we need to define a reward. Mathematically, a reward is a quantitative measure of success implying that larger rewards are better than smaller ones.</a:t>
            </a:r>
          </a:p>
          <a:p>
            <a:pPr algn="just"/>
            <a:r>
              <a:rPr lang="en-IN" sz="18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We’re facing a complicated slot machine, called a Bandit, that has a set of N arms that we can pull 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IN" sz="18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When pulled, any given arm will output a reward with any specific pull of any specific arm is risky.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IN" sz="18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We also don’t start off knowing what the reward rates are for any of the arms. We have to figure this out experimentally by actually pulling on the unknown arms.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AE32535-EB2E-4307-A182-6F5FC07E832F}"/>
              </a:ext>
            </a:extLst>
          </p:cNvPr>
          <p:cNvSpPr>
            <a:spLocks noGrp="1"/>
          </p:cNvSpPr>
          <p:nvPr>
            <p:ph type="sldNum" sz="quarter" idx="12"/>
          </p:nvPr>
        </p:nvSpPr>
        <p:spPr/>
        <p:txBody>
          <a:bodyPr/>
          <a:lstStyle/>
          <a:p>
            <a:fld id="{569F1766-9706-49A4-944E-7DAE41BB96CE}" type="slidenum">
              <a:rPr lang="en-IN" smtClean="0"/>
              <a:t>13</a:t>
            </a:fld>
            <a:endParaRPr lang="en-IN"/>
          </a:p>
        </p:txBody>
      </p:sp>
    </p:spTree>
    <p:extLst>
      <p:ext uri="{BB962C8B-B14F-4D97-AF65-F5344CB8AC3E}">
        <p14:creationId xmlns:p14="http://schemas.microsoft.com/office/powerpoint/2010/main" val="3845595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E3B43-D465-463D-A755-AA74D95D76AB}"/>
              </a:ext>
            </a:extLst>
          </p:cNvPr>
          <p:cNvSpPr>
            <a:spLocks noGrp="1"/>
          </p:cNvSpPr>
          <p:nvPr>
            <p:ph type="title"/>
          </p:nvPr>
        </p:nvSpPr>
        <p:spPr/>
        <p:txBody>
          <a:bodyPr/>
          <a:lstStyle/>
          <a:p>
            <a:r>
              <a:rPr lang="en-IN" dirty="0"/>
              <a:t>Need for abstraction</a:t>
            </a:r>
          </a:p>
        </p:txBody>
      </p:sp>
      <p:sp>
        <p:nvSpPr>
          <p:cNvPr id="3" name="Content Placeholder 2">
            <a:extLst>
              <a:ext uri="{FF2B5EF4-FFF2-40B4-BE49-F238E27FC236}">
                <a16:creationId xmlns:a16="http://schemas.microsoft.com/office/drawing/2014/main" id="{1B1C83C4-EA41-4FE6-8896-88CB9721412A}"/>
              </a:ext>
            </a:extLst>
          </p:cNvPr>
          <p:cNvSpPr>
            <a:spLocks noGrp="1"/>
          </p:cNvSpPr>
          <p:nvPr>
            <p:ph idx="1"/>
          </p:nvPr>
        </p:nvSpPr>
        <p:spPr>
          <a:xfrm>
            <a:off x="1063752" y="1914144"/>
            <a:ext cx="10058400" cy="4358640"/>
          </a:xfrm>
        </p:spPr>
        <p:txBody>
          <a:bodyPr>
            <a:normAutofit/>
          </a:bodyPr>
          <a:lstStyle/>
          <a:p>
            <a:pPr algn="just"/>
            <a:r>
              <a:rPr lang="en-IN" sz="18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What makes a bandit problem special is that we only receive a small amount of the information about the rewards from each arm.</a:t>
            </a:r>
          </a:p>
          <a:p>
            <a:pPr marL="617220" lvl="1" indent="-342900" algn="just">
              <a:lnSpc>
                <a:spcPct val="130000"/>
              </a:lnSpc>
              <a:buFont typeface="+mj-lt"/>
              <a:buAutoNum type="arabicParenR"/>
            </a:pPr>
            <a:r>
              <a:rPr lang="en-IN" sz="18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We only find out about the reward that was given out by the arm we actually pulled.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617220" lvl="1" indent="-342900" algn="just">
              <a:lnSpc>
                <a:spcPct val="130000"/>
              </a:lnSpc>
              <a:spcAft>
                <a:spcPts val="800"/>
              </a:spcAft>
              <a:buFont typeface="+mj-lt"/>
              <a:buAutoNum type="arabicParenR"/>
            </a:pPr>
            <a:r>
              <a:rPr lang="en-IN" sz="18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Whichever arm we pull, we miss out on information about the other arms that we didn’t pull. Just like in real life, you only learn about the path you took and not the paths you could have taken.</a:t>
            </a:r>
          </a:p>
          <a:p>
            <a:pPr algn="just"/>
            <a:r>
              <a:rPr lang="en-IN" sz="18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Not only do we get only partial feedback about the wisdom of our past decisions, we’re literally falling behind every time we don’t make a good decision.</a:t>
            </a:r>
          </a:p>
          <a:p>
            <a:pPr algn="just"/>
            <a:r>
              <a:rPr lang="en-IN" sz="1800" dirty="0">
                <a:solidFill>
                  <a:srgbClr val="242021"/>
                </a:solidFill>
                <a:latin typeface="Georgia" panose="02040502050405020303" pitchFamily="18" charset="0"/>
                <a:ea typeface="Calibri" panose="020F0502020204030204" pitchFamily="34" charset="0"/>
                <a:cs typeface="Times New Roman" panose="02020603050405020304" pitchFamily="18" charset="0"/>
              </a:rPr>
              <a:t>Thus we need to choose arms in a sequence that will:</a:t>
            </a:r>
          </a:p>
          <a:p>
            <a:pPr marL="617220" lvl="1" indent="-342900" algn="just">
              <a:lnSpc>
                <a:spcPct val="130000"/>
              </a:lnSpc>
              <a:buFont typeface="+mj-lt"/>
              <a:buAutoNum type="alphaUcPeriod"/>
            </a:pPr>
            <a:r>
              <a:rPr lang="en-IN" sz="16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Learn about new arms and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617220" lvl="1" indent="-342900" algn="just">
              <a:lnSpc>
                <a:spcPct val="130000"/>
              </a:lnSpc>
              <a:spcAft>
                <a:spcPts val="800"/>
              </a:spcAft>
              <a:buFont typeface="+mj-lt"/>
              <a:buAutoNum type="alphaUcPeriod"/>
            </a:pPr>
            <a:r>
              <a:rPr lang="en-IN" sz="16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Earn as much reward as possible by pulling on arms we already know are good choices.</a:t>
            </a:r>
          </a:p>
          <a:p>
            <a:pPr algn="just"/>
            <a:endParaRPr lang="en-IN" dirty="0"/>
          </a:p>
        </p:txBody>
      </p:sp>
      <p:sp>
        <p:nvSpPr>
          <p:cNvPr id="4" name="Slide Number Placeholder 3">
            <a:extLst>
              <a:ext uri="{FF2B5EF4-FFF2-40B4-BE49-F238E27FC236}">
                <a16:creationId xmlns:a16="http://schemas.microsoft.com/office/drawing/2014/main" id="{4DBE5446-17D3-4AD1-BBF2-4180F2FE902F}"/>
              </a:ext>
            </a:extLst>
          </p:cNvPr>
          <p:cNvSpPr>
            <a:spLocks noGrp="1"/>
          </p:cNvSpPr>
          <p:nvPr>
            <p:ph type="sldNum" sz="quarter" idx="12"/>
          </p:nvPr>
        </p:nvSpPr>
        <p:spPr/>
        <p:txBody>
          <a:bodyPr/>
          <a:lstStyle/>
          <a:p>
            <a:fld id="{569F1766-9706-49A4-944E-7DAE41BB96CE}" type="slidenum">
              <a:rPr lang="en-IN" smtClean="0"/>
              <a:t>14</a:t>
            </a:fld>
            <a:endParaRPr lang="en-IN"/>
          </a:p>
        </p:txBody>
      </p:sp>
    </p:spTree>
    <p:extLst>
      <p:ext uri="{BB962C8B-B14F-4D97-AF65-F5344CB8AC3E}">
        <p14:creationId xmlns:p14="http://schemas.microsoft.com/office/powerpoint/2010/main" val="1895938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26C10-7A2A-4820-8E6A-3979923E9173}"/>
              </a:ext>
            </a:extLst>
          </p:cNvPr>
          <p:cNvSpPr>
            <a:spLocks noGrp="1"/>
          </p:cNvSpPr>
          <p:nvPr>
            <p:ph type="title"/>
          </p:nvPr>
        </p:nvSpPr>
        <p:spPr/>
        <p:txBody>
          <a:bodyPr/>
          <a:lstStyle/>
          <a:p>
            <a:r>
              <a:rPr lang="en-IN" dirty="0"/>
              <a:t>Implementing epsilon greedy algorithm</a:t>
            </a:r>
          </a:p>
        </p:txBody>
      </p:sp>
      <p:sp>
        <p:nvSpPr>
          <p:cNvPr id="3" name="Text Placeholder 2">
            <a:extLst>
              <a:ext uri="{FF2B5EF4-FFF2-40B4-BE49-F238E27FC236}">
                <a16:creationId xmlns:a16="http://schemas.microsoft.com/office/drawing/2014/main" id="{B1DE1A6A-6BB2-4579-8D4C-96DA88BA19A2}"/>
              </a:ext>
            </a:extLst>
          </p:cNvPr>
          <p:cNvSpPr>
            <a:spLocks noGrp="1"/>
          </p:cNvSpPr>
          <p:nvPr>
            <p:ph type="body" idx="1"/>
          </p:nvPr>
        </p:nvSpPr>
        <p:spPr/>
        <p:txBody>
          <a:bodyPr/>
          <a:lstStyle/>
          <a:p>
            <a:r>
              <a:rPr lang="en-IN" dirty="0"/>
              <a:t>Using the concepts of abstraction</a:t>
            </a:r>
          </a:p>
        </p:txBody>
      </p:sp>
      <p:sp>
        <p:nvSpPr>
          <p:cNvPr id="4" name="Slide Number Placeholder 3">
            <a:extLst>
              <a:ext uri="{FF2B5EF4-FFF2-40B4-BE49-F238E27FC236}">
                <a16:creationId xmlns:a16="http://schemas.microsoft.com/office/drawing/2014/main" id="{98F0DC4C-085B-400D-9B12-834F502CD974}"/>
              </a:ext>
            </a:extLst>
          </p:cNvPr>
          <p:cNvSpPr>
            <a:spLocks noGrp="1"/>
          </p:cNvSpPr>
          <p:nvPr>
            <p:ph type="sldNum" sz="quarter" idx="12"/>
          </p:nvPr>
        </p:nvSpPr>
        <p:spPr/>
        <p:txBody>
          <a:bodyPr/>
          <a:lstStyle/>
          <a:p>
            <a:fld id="{569F1766-9706-49A4-944E-7DAE41BB96CE}" type="slidenum">
              <a:rPr lang="en-IN" smtClean="0"/>
              <a:t>15</a:t>
            </a:fld>
            <a:endParaRPr lang="en-IN"/>
          </a:p>
        </p:txBody>
      </p:sp>
    </p:spTree>
    <p:extLst>
      <p:ext uri="{BB962C8B-B14F-4D97-AF65-F5344CB8AC3E}">
        <p14:creationId xmlns:p14="http://schemas.microsoft.com/office/powerpoint/2010/main" val="458937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837E3-26BF-4D6A-B43B-FB86E603EDF3}"/>
              </a:ext>
            </a:extLst>
          </p:cNvPr>
          <p:cNvSpPr>
            <a:spLocks noGrp="1"/>
          </p:cNvSpPr>
          <p:nvPr>
            <p:ph type="title"/>
          </p:nvPr>
        </p:nvSpPr>
        <p:spPr/>
        <p:txBody>
          <a:bodyPr/>
          <a:lstStyle/>
          <a:p>
            <a:r>
              <a:rPr lang="en-IN" dirty="0"/>
              <a:t>Demerits of Epsilon Greedy</a:t>
            </a:r>
          </a:p>
        </p:txBody>
      </p:sp>
      <p:sp>
        <p:nvSpPr>
          <p:cNvPr id="3" name="Content Placeholder 2">
            <a:extLst>
              <a:ext uri="{FF2B5EF4-FFF2-40B4-BE49-F238E27FC236}">
                <a16:creationId xmlns:a16="http://schemas.microsoft.com/office/drawing/2014/main" id="{73AA32C2-253F-4CDF-93B1-8414C4AE40C5}"/>
              </a:ext>
            </a:extLst>
          </p:cNvPr>
          <p:cNvSpPr>
            <a:spLocks noGrp="1"/>
          </p:cNvSpPr>
          <p:nvPr>
            <p:ph idx="1"/>
          </p:nvPr>
        </p:nvSpPr>
        <p:spPr/>
        <p:txBody>
          <a:bodyPr/>
          <a:lstStyle/>
          <a:p>
            <a:pPr algn="just">
              <a:buFont typeface="Wingdings" panose="05000000000000000000" pitchFamily="2" charset="2"/>
              <a:buChar char="ü"/>
            </a:pPr>
            <a:r>
              <a:rPr lang="en-IN"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 It explores options completely at random without any concern about their merits.</a:t>
            </a:r>
          </a:p>
          <a:p>
            <a:pPr algn="just">
              <a:buFont typeface="Wingdings" panose="05000000000000000000" pitchFamily="2" charset="2"/>
              <a:buChar char="ü"/>
            </a:pPr>
            <a:r>
              <a:rPr lang="en-IN"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 If the difference in reward rates between two arms is small, we’ll need to explore a lot more often than 10% of the time to correctly determine which of the two options is actually better.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buFont typeface="Wingdings" panose="05000000000000000000" pitchFamily="2" charset="2"/>
              <a:buChar char="ü"/>
            </a:pPr>
            <a:r>
              <a:rPr lang="en-IN"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 In contrast, if the difference is large, we need to explore a lot less than 10% of the time to correctly estimate the better of the two options. For that reason, we’ll end up losing a lot of reward by exploring an unambiguously inferior option in this case. </a:t>
            </a:r>
          </a:p>
          <a:p>
            <a:pPr algn="just">
              <a:buFont typeface="Wingdings" panose="05000000000000000000" pitchFamily="2" charset="2"/>
              <a:buChar char="ü"/>
            </a:pPr>
            <a:r>
              <a:rPr lang="en-IN" sz="1800" dirty="0">
                <a:solidFill>
                  <a:srgbClr val="242021"/>
                </a:solidFill>
                <a:latin typeface="Georgia" panose="02040502050405020303" pitchFamily="18" charset="0"/>
                <a:ea typeface="Calibri" panose="020F0502020204030204" pitchFamily="34" charset="0"/>
                <a:cs typeface="Times New Roman" panose="02020603050405020304" pitchFamily="18" charset="0"/>
              </a:rPr>
              <a:t> I</a:t>
            </a:r>
            <a:r>
              <a:rPr lang="en-IN" sz="18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f the difference between two arms is large enough, we end up wasting time on inferior options simply because the epsilon-Greedy algorithm always explores completely at random.</a:t>
            </a:r>
          </a:p>
          <a:p>
            <a:pPr algn="just">
              <a:buFont typeface="Wingdings" panose="05000000000000000000" pitchFamily="2" charset="2"/>
              <a:buChar char="ü"/>
            </a:pPr>
            <a:r>
              <a:rPr lang="en-IN" sz="18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 It seems clear that there’s a qualitative property missing from the epsilon-Greedy algorithm. We need to make our bandit algorithm care about the known differences between the estimated values of the arms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gn="just">
              <a:buFont typeface="Wingdings" panose="05000000000000000000" pitchFamily="2" charset="2"/>
              <a:buChar char="ü"/>
            </a:pPr>
            <a:endParaRPr lang="en-IN" dirty="0"/>
          </a:p>
        </p:txBody>
      </p:sp>
      <p:sp>
        <p:nvSpPr>
          <p:cNvPr id="4" name="Slide Number Placeholder 3">
            <a:extLst>
              <a:ext uri="{FF2B5EF4-FFF2-40B4-BE49-F238E27FC236}">
                <a16:creationId xmlns:a16="http://schemas.microsoft.com/office/drawing/2014/main" id="{1B0C373A-CD49-43E2-AF51-87EDB89D18D2}"/>
              </a:ext>
            </a:extLst>
          </p:cNvPr>
          <p:cNvSpPr>
            <a:spLocks noGrp="1"/>
          </p:cNvSpPr>
          <p:nvPr>
            <p:ph type="sldNum" sz="quarter" idx="12"/>
          </p:nvPr>
        </p:nvSpPr>
        <p:spPr/>
        <p:txBody>
          <a:bodyPr/>
          <a:lstStyle/>
          <a:p>
            <a:fld id="{569F1766-9706-49A4-944E-7DAE41BB96CE}" type="slidenum">
              <a:rPr lang="en-IN" smtClean="0"/>
              <a:t>16</a:t>
            </a:fld>
            <a:endParaRPr lang="en-IN"/>
          </a:p>
        </p:txBody>
      </p:sp>
    </p:spTree>
    <p:extLst>
      <p:ext uri="{BB962C8B-B14F-4D97-AF65-F5344CB8AC3E}">
        <p14:creationId xmlns:p14="http://schemas.microsoft.com/office/powerpoint/2010/main" val="888231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998EE-BA75-4F49-84C6-51D46EE76CFF}"/>
              </a:ext>
            </a:extLst>
          </p:cNvPr>
          <p:cNvSpPr>
            <a:spLocks noGrp="1"/>
          </p:cNvSpPr>
          <p:nvPr>
            <p:ph type="title"/>
          </p:nvPr>
        </p:nvSpPr>
        <p:spPr/>
        <p:txBody>
          <a:bodyPr/>
          <a:lstStyle/>
          <a:p>
            <a:r>
              <a:rPr lang="en-IN" dirty="0"/>
              <a:t>SoftMax Algorithm</a:t>
            </a:r>
          </a:p>
        </p:txBody>
      </p:sp>
      <p:sp>
        <p:nvSpPr>
          <p:cNvPr id="3" name="Text Placeholder 2">
            <a:extLst>
              <a:ext uri="{FF2B5EF4-FFF2-40B4-BE49-F238E27FC236}">
                <a16:creationId xmlns:a16="http://schemas.microsoft.com/office/drawing/2014/main" id="{5C906B35-3B78-4AE8-9EA7-6829BDF8B767}"/>
              </a:ext>
            </a:extLst>
          </p:cNvPr>
          <p:cNvSpPr>
            <a:spLocks noGrp="1"/>
          </p:cNvSpPr>
          <p:nvPr>
            <p:ph type="body" idx="1"/>
          </p:nvPr>
        </p:nvSpPr>
        <p:spPr/>
        <p:txBody>
          <a:bodyPr/>
          <a:lstStyle/>
          <a:p>
            <a:r>
              <a:rPr lang="en-IN" dirty="0"/>
              <a:t>Based on slight modifications to existing </a:t>
            </a:r>
            <a:r>
              <a:rPr lang="en-IN" dirty="0" err="1"/>
              <a:t>Softmax</a:t>
            </a:r>
            <a:endParaRPr lang="en-IN" dirty="0"/>
          </a:p>
        </p:txBody>
      </p:sp>
      <p:sp>
        <p:nvSpPr>
          <p:cNvPr id="4" name="Slide Number Placeholder 3">
            <a:extLst>
              <a:ext uri="{FF2B5EF4-FFF2-40B4-BE49-F238E27FC236}">
                <a16:creationId xmlns:a16="http://schemas.microsoft.com/office/drawing/2014/main" id="{8281D4CC-D06C-4083-A3CA-A0388CBDAF8D}"/>
              </a:ext>
            </a:extLst>
          </p:cNvPr>
          <p:cNvSpPr>
            <a:spLocks noGrp="1"/>
          </p:cNvSpPr>
          <p:nvPr>
            <p:ph type="sldNum" sz="quarter" idx="12"/>
          </p:nvPr>
        </p:nvSpPr>
        <p:spPr/>
        <p:txBody>
          <a:bodyPr/>
          <a:lstStyle/>
          <a:p>
            <a:fld id="{569F1766-9706-49A4-944E-7DAE41BB96CE}" type="slidenum">
              <a:rPr lang="en-IN" smtClean="0"/>
              <a:t>17</a:t>
            </a:fld>
            <a:endParaRPr lang="en-IN"/>
          </a:p>
        </p:txBody>
      </p:sp>
    </p:spTree>
    <p:extLst>
      <p:ext uri="{BB962C8B-B14F-4D97-AF65-F5344CB8AC3E}">
        <p14:creationId xmlns:p14="http://schemas.microsoft.com/office/powerpoint/2010/main" val="958744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B47F7-DC69-43AC-8C04-71BE578D9B24}"/>
              </a:ext>
            </a:extLst>
          </p:cNvPr>
          <p:cNvSpPr>
            <a:spLocks noGrp="1"/>
          </p:cNvSpPr>
          <p:nvPr>
            <p:ph type="title"/>
          </p:nvPr>
        </p:nvSpPr>
        <p:spPr/>
        <p:txBody>
          <a:bodyPr/>
          <a:lstStyle/>
          <a:p>
            <a:r>
              <a:rPr lang="en-IN" dirty="0"/>
              <a:t>SoftMax Algorithm</a:t>
            </a:r>
          </a:p>
        </p:txBody>
      </p:sp>
      <p:sp>
        <p:nvSpPr>
          <p:cNvPr id="3" name="Content Placeholder 2">
            <a:extLst>
              <a:ext uri="{FF2B5EF4-FFF2-40B4-BE49-F238E27FC236}">
                <a16:creationId xmlns:a16="http://schemas.microsoft.com/office/drawing/2014/main" id="{C54360A5-517A-4471-B52A-8148B1D5ED4E}"/>
              </a:ext>
            </a:extLst>
          </p:cNvPr>
          <p:cNvSpPr>
            <a:spLocks noGrp="1"/>
          </p:cNvSpPr>
          <p:nvPr>
            <p:ph idx="1"/>
          </p:nvPr>
        </p:nvSpPr>
        <p:spPr/>
        <p:txBody>
          <a:bodyPr>
            <a:normAutofit fontScale="92500" lnSpcReduction="20000"/>
          </a:bodyPr>
          <a:lstStyle/>
          <a:p>
            <a:pPr algn="just">
              <a:lnSpc>
                <a:spcPct val="150000"/>
              </a:lnSpc>
              <a:buFont typeface="Wingdings" panose="05000000000000000000" pitchFamily="2" charset="2"/>
              <a:buChar char="v"/>
            </a:pPr>
            <a:r>
              <a:rPr lang="en-IN" sz="18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The SoftMax algorithm tries to cope with arms differing in estimated value by explicitly incorporating information about the reward rates of the available arms into its method for choosing which arm to select when it explores.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buFont typeface="Wingdings" panose="05000000000000000000" pitchFamily="2" charset="2"/>
              <a:buChar char="v"/>
            </a:pPr>
            <a:r>
              <a:rPr lang="en-IN" sz="1800" dirty="0">
                <a:solidFill>
                  <a:srgbClr val="242021"/>
                </a:solidFill>
                <a:latin typeface="Georgia" panose="02040502050405020303" pitchFamily="18" charset="0"/>
                <a:ea typeface="Calibri" panose="020F0502020204030204" pitchFamily="34" charset="0"/>
                <a:cs typeface="Times New Roman" panose="02020603050405020304" pitchFamily="18" charset="0"/>
              </a:rPr>
              <a:t>W</a:t>
            </a:r>
            <a:r>
              <a:rPr lang="en-IN" sz="18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e choose each arm in proportion to its estimated value.</a:t>
            </a:r>
          </a:p>
          <a:p>
            <a:pPr algn="just">
              <a:lnSpc>
                <a:spcPct val="150000"/>
              </a:lnSpc>
              <a:buFont typeface="Wingdings" panose="05000000000000000000" pitchFamily="2" charset="2"/>
              <a:buChar char="v"/>
            </a:pPr>
            <a:r>
              <a:rPr lang="en-IN" sz="18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If we have two arms A and B giving rewards </a:t>
            </a:r>
            <a:r>
              <a:rPr lang="en-IN" sz="1800" b="0" i="0" dirty="0" err="1">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rA</a:t>
            </a:r>
            <a:r>
              <a:rPr lang="en-IN" sz="18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 and </a:t>
            </a:r>
            <a:r>
              <a:rPr lang="en-IN" sz="1800" b="0" i="0" dirty="0" err="1">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rB</a:t>
            </a:r>
            <a:r>
              <a:rPr lang="en-IN" sz="18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 respectively. First, we will calculate a different scale for reward rates by exponentiating our estimates of </a:t>
            </a:r>
            <a:r>
              <a:rPr lang="en-IN" sz="1800" b="0" i="0" dirty="0" err="1">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rA</a:t>
            </a:r>
            <a:r>
              <a:rPr lang="en-IN" sz="18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 and </a:t>
            </a:r>
            <a:r>
              <a:rPr lang="en-IN" sz="1800" b="0" i="0" dirty="0" err="1">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rB</a:t>
            </a:r>
            <a:r>
              <a:rPr lang="en-IN" sz="18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 Using this new scale, we will choose Arm A with probability exp(</a:t>
            </a:r>
            <a:r>
              <a:rPr lang="en-IN" sz="1800" b="0" i="0" dirty="0" err="1">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rA</a:t>
            </a:r>
            <a:r>
              <a:rPr lang="en-IN" sz="18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 /(exp(</a:t>
            </a:r>
            <a:r>
              <a:rPr lang="en-IN" sz="1800" b="0" i="0" dirty="0" err="1">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rA</a:t>
            </a:r>
            <a:r>
              <a:rPr lang="en-IN" sz="18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 + exp(</a:t>
            </a:r>
            <a:r>
              <a:rPr lang="en-IN" sz="1800" b="0" i="0" dirty="0" err="1">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rB</a:t>
            </a:r>
            <a:r>
              <a:rPr lang="en-IN" sz="18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 and Arm B with probability </a:t>
            </a:r>
            <a:r>
              <a:rPr lang="en-IN"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exp</a:t>
            </a:r>
            <a:r>
              <a:rPr lang="en-IN" sz="18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a:t>
            </a:r>
            <a:r>
              <a:rPr lang="en-IN" sz="1800" b="0" i="0" dirty="0" err="1">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rB</a:t>
            </a:r>
            <a:r>
              <a:rPr lang="en-IN" sz="18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 / (exp(</a:t>
            </a:r>
            <a:r>
              <a:rPr lang="en-IN" sz="1800" b="0" i="0" dirty="0" err="1">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rA</a:t>
            </a:r>
            <a:r>
              <a:rPr lang="en-IN" sz="18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 + exp(</a:t>
            </a:r>
            <a:r>
              <a:rPr lang="en-IN" sz="1800" b="0" i="0" dirty="0" err="1">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rB</a:t>
            </a:r>
            <a:r>
              <a:rPr lang="en-IN" sz="18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a:t>
            </a:r>
          </a:p>
          <a:p>
            <a:pPr algn="just">
              <a:lnSpc>
                <a:spcPct val="150000"/>
              </a:lnSpc>
              <a:buFont typeface="Wingdings" panose="05000000000000000000" pitchFamily="2" charset="2"/>
              <a:buChar char="v"/>
            </a:pPr>
            <a:r>
              <a:rPr lang="en-IN" sz="1800" dirty="0">
                <a:solidFill>
                  <a:srgbClr val="242021"/>
                </a:solidFill>
                <a:latin typeface="Georgia" panose="02040502050405020303" pitchFamily="18" charset="0"/>
                <a:ea typeface="Calibri" panose="020F0502020204030204" pitchFamily="34" charset="0"/>
                <a:cs typeface="Times New Roman" panose="02020603050405020304" pitchFamily="18" charset="0"/>
              </a:rPr>
              <a:t>An</a:t>
            </a:r>
            <a:r>
              <a:rPr lang="en-IN" sz="18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 additional parameter is a different sort of scaling factor than the exponentiation we just introduced.</a:t>
            </a:r>
          </a:p>
        </p:txBody>
      </p:sp>
      <p:sp>
        <p:nvSpPr>
          <p:cNvPr id="4" name="Slide Number Placeholder 3">
            <a:extLst>
              <a:ext uri="{FF2B5EF4-FFF2-40B4-BE49-F238E27FC236}">
                <a16:creationId xmlns:a16="http://schemas.microsoft.com/office/drawing/2014/main" id="{73524D75-8BCF-45D6-9921-21B64E1AC046}"/>
              </a:ext>
            </a:extLst>
          </p:cNvPr>
          <p:cNvSpPr>
            <a:spLocks noGrp="1"/>
          </p:cNvSpPr>
          <p:nvPr>
            <p:ph type="sldNum" sz="quarter" idx="12"/>
          </p:nvPr>
        </p:nvSpPr>
        <p:spPr/>
        <p:txBody>
          <a:bodyPr/>
          <a:lstStyle/>
          <a:p>
            <a:fld id="{569F1766-9706-49A4-944E-7DAE41BB96CE}" type="slidenum">
              <a:rPr lang="en-IN" smtClean="0"/>
              <a:t>18</a:t>
            </a:fld>
            <a:endParaRPr lang="en-IN"/>
          </a:p>
        </p:txBody>
      </p:sp>
    </p:spTree>
    <p:extLst>
      <p:ext uri="{BB962C8B-B14F-4D97-AF65-F5344CB8AC3E}">
        <p14:creationId xmlns:p14="http://schemas.microsoft.com/office/powerpoint/2010/main" val="3590337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71441-7D28-481E-B94B-3F9416ABBDC6}"/>
              </a:ext>
            </a:extLst>
          </p:cNvPr>
          <p:cNvSpPr>
            <a:spLocks noGrp="1"/>
          </p:cNvSpPr>
          <p:nvPr>
            <p:ph type="title"/>
          </p:nvPr>
        </p:nvSpPr>
        <p:spPr/>
        <p:txBody>
          <a:bodyPr/>
          <a:lstStyle/>
          <a:p>
            <a:r>
              <a:rPr lang="en-IN" dirty="0"/>
              <a:t>Role of temperature</a:t>
            </a:r>
          </a:p>
        </p:txBody>
      </p:sp>
      <p:sp>
        <p:nvSpPr>
          <p:cNvPr id="3" name="Content Placeholder 2">
            <a:extLst>
              <a:ext uri="{FF2B5EF4-FFF2-40B4-BE49-F238E27FC236}">
                <a16:creationId xmlns:a16="http://schemas.microsoft.com/office/drawing/2014/main" id="{6374E137-A2AB-43B5-A1FD-4D9D44F64DDE}"/>
              </a:ext>
            </a:extLst>
          </p:cNvPr>
          <p:cNvSpPr>
            <a:spLocks noGrp="1"/>
          </p:cNvSpPr>
          <p:nvPr>
            <p:ph idx="1"/>
          </p:nvPr>
        </p:nvSpPr>
        <p:spPr/>
        <p:txBody>
          <a:bodyPr>
            <a:normAutofit/>
          </a:bodyPr>
          <a:lstStyle/>
          <a:p>
            <a:r>
              <a:rPr lang="en-IN" sz="1600" dirty="0">
                <a:solidFill>
                  <a:srgbClr val="242021"/>
                </a:solidFill>
                <a:latin typeface="Georgia" panose="02040502050405020303" pitchFamily="18" charset="0"/>
                <a:ea typeface="Calibri" panose="020F0502020204030204" pitchFamily="34" charset="0"/>
                <a:cs typeface="Times New Roman" panose="02020603050405020304" pitchFamily="18" charset="0"/>
              </a:rPr>
              <a:t>New parameter is a scaling factor called temperature denoted as tau.</a:t>
            </a:r>
          </a:p>
          <a:p>
            <a:pPr algn="just">
              <a:lnSpc>
                <a:spcPct val="130000"/>
              </a:lnSpc>
              <a:spcAft>
                <a:spcPts val="800"/>
              </a:spcAft>
            </a:pPr>
            <a:r>
              <a:rPr lang="en-IN" sz="16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We introduce tau to produce the following new algorithm:</a:t>
            </a:r>
          </a:p>
          <a:p>
            <a:pPr lvl="1" algn="just">
              <a:lnSpc>
                <a:spcPct val="130000"/>
              </a:lnSpc>
              <a:spcAft>
                <a:spcPts val="800"/>
              </a:spcAft>
              <a:buFont typeface="Courier New" panose="02070309020205020404" pitchFamily="49" charset="0"/>
              <a:buChar char="o"/>
            </a:pPr>
            <a:r>
              <a:rPr lang="en-IN" sz="16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 </a:t>
            </a:r>
            <a:r>
              <a:rPr lang="en-IN" sz="14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At time T, select one of the two arms with probabilities computed as follows:</a:t>
            </a:r>
          </a:p>
          <a:p>
            <a:pPr lvl="2" algn="just">
              <a:lnSpc>
                <a:spcPct val="130000"/>
              </a:lnSpc>
              <a:spcAft>
                <a:spcPts val="800"/>
              </a:spcAft>
            </a:pPr>
            <a:r>
              <a:rPr lang="en-IN" sz="12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exp(</a:t>
            </a:r>
            <a:r>
              <a:rPr lang="en-IN" sz="1200" b="0" i="0" dirty="0" err="1">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rA</a:t>
            </a:r>
            <a:r>
              <a:rPr lang="en-IN" sz="12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 / tau) / (exp(</a:t>
            </a:r>
            <a:r>
              <a:rPr lang="en-IN" sz="1200" b="0" i="0" dirty="0" err="1">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rA</a:t>
            </a:r>
            <a:r>
              <a:rPr lang="en-IN" sz="12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 / tau) + exp(</a:t>
            </a:r>
            <a:r>
              <a:rPr lang="en-IN" sz="1200" b="0" i="0" dirty="0" err="1">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rB</a:t>
            </a:r>
            <a:r>
              <a:rPr lang="en-IN" sz="12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 / tau))</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lvl="2" algn="just">
              <a:lnSpc>
                <a:spcPct val="130000"/>
              </a:lnSpc>
              <a:spcAft>
                <a:spcPts val="800"/>
              </a:spcAft>
            </a:pPr>
            <a:r>
              <a:rPr lang="en-IN" sz="12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exp(</a:t>
            </a:r>
            <a:r>
              <a:rPr lang="en-IN" sz="1200" b="0" i="0" dirty="0" err="1">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rB</a:t>
            </a:r>
            <a:r>
              <a:rPr lang="en-IN" sz="12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 / tau) / (exp(</a:t>
            </a:r>
            <a:r>
              <a:rPr lang="en-IN" sz="1200" b="0" i="0" dirty="0" err="1">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rA</a:t>
            </a:r>
            <a:r>
              <a:rPr lang="en-IN" sz="12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 / tau) + exp(</a:t>
            </a:r>
            <a:r>
              <a:rPr lang="en-IN" sz="1200" b="0" i="0" dirty="0" err="1">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rB</a:t>
            </a:r>
            <a:r>
              <a:rPr lang="en-IN" sz="12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 / tau))</a:t>
            </a:r>
            <a:endParaRPr lang="en-IN" sz="1200" dirty="0">
              <a:solidFill>
                <a:srgbClr val="242021"/>
              </a:solidFill>
              <a:latin typeface="Georgia" panose="02040502050405020303" pitchFamily="18" charset="0"/>
              <a:ea typeface="Calibri" panose="020F0502020204030204" pitchFamily="34" charset="0"/>
              <a:cs typeface="Times New Roman" panose="02020603050405020304" pitchFamily="18" charset="0"/>
            </a:endParaRPr>
          </a:p>
          <a:p>
            <a:r>
              <a:rPr lang="en-IN" sz="16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For whichever arm we picked, update our estimate of the mean using the same update rule we used for the epsilon-Greedy algorithm.</a:t>
            </a:r>
          </a:p>
          <a:p>
            <a:r>
              <a:rPr lang="en-IN" sz="16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It’s easiest to think of tau as letting us shift the behaviour of the </a:t>
            </a:r>
            <a:r>
              <a:rPr lang="en-IN" sz="1600" b="0" i="0" dirty="0" err="1">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Softmax</a:t>
            </a:r>
            <a:r>
              <a:rPr lang="en-IN" sz="16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 algorithm along a continuum defined by two extreme ways to select arms. At one extreme, we set tau = inf. This will give us a fully deterministic choice of the arm that has the highest estimated value. At the other extreme, we set tau = Inf, which gives us purely random exploration like we got out of the epsilon-Greedy algorithm.</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0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endParaRPr>
          </a:p>
          <a:p>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000" dirty="0">
              <a:solidFill>
                <a:srgbClr val="242021"/>
              </a:solidFill>
              <a:latin typeface="Georgia" panose="02040502050405020303" pitchFamily="18" charset="0"/>
              <a:ea typeface="Calibri" panose="020F0502020204030204" pitchFamily="34" charset="0"/>
              <a:cs typeface="Times New Roman" panose="02020603050405020304" pitchFamily="18" charset="0"/>
            </a:endParaRPr>
          </a:p>
          <a:p>
            <a:endParaRPr lang="en-IN" sz="20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ABF34DF-2CCB-422D-B39A-E89DA5A59EC8}"/>
              </a:ext>
            </a:extLst>
          </p:cNvPr>
          <p:cNvSpPr>
            <a:spLocks noGrp="1"/>
          </p:cNvSpPr>
          <p:nvPr>
            <p:ph type="sldNum" sz="quarter" idx="12"/>
          </p:nvPr>
        </p:nvSpPr>
        <p:spPr/>
        <p:txBody>
          <a:bodyPr/>
          <a:lstStyle/>
          <a:p>
            <a:fld id="{569F1766-9706-49A4-944E-7DAE41BB96CE}" type="slidenum">
              <a:rPr lang="en-IN" smtClean="0"/>
              <a:t>19</a:t>
            </a:fld>
            <a:endParaRPr lang="en-IN"/>
          </a:p>
        </p:txBody>
      </p:sp>
    </p:spTree>
    <p:extLst>
      <p:ext uri="{BB962C8B-B14F-4D97-AF65-F5344CB8AC3E}">
        <p14:creationId xmlns:p14="http://schemas.microsoft.com/office/powerpoint/2010/main" val="3157869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E8B98-C7F7-4878-BE8B-E81E7E4260D2}"/>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8F133D03-7A74-459B-BE08-E6F9AC6722CE}"/>
              </a:ext>
            </a:extLst>
          </p:cNvPr>
          <p:cNvSpPr>
            <a:spLocks noGrp="1"/>
          </p:cNvSpPr>
          <p:nvPr>
            <p:ph idx="1"/>
          </p:nvPr>
        </p:nvSpPr>
        <p:spPr/>
        <p:txBody>
          <a:bodyPr>
            <a:normAutofit lnSpcReduction="10000"/>
          </a:bodyPr>
          <a:lstStyle/>
          <a:p>
            <a:pPr algn="just">
              <a:lnSpc>
                <a:spcPct val="150000"/>
              </a:lnSpc>
              <a:spcBef>
                <a:spcPts val="0"/>
              </a:spcBef>
            </a:pPr>
            <a:r>
              <a:rPr lang="en-IN"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Sometimes, we all suspect that changing the primary idea of our actions would yield the optimum output and would also make the end-users of the product feel more comfortable.</a:t>
            </a:r>
          </a:p>
          <a:p>
            <a:pPr marL="0" indent="0" algn="just">
              <a:lnSpc>
                <a:spcPct val="150000"/>
              </a:lnSpc>
              <a:spcBef>
                <a:spcPts val="0"/>
              </a:spcBef>
              <a:buNone/>
            </a:pPr>
            <a:endParaRPr lang="en-IN" dirty="0">
              <a:effectLst/>
              <a:latin typeface="Georgia" panose="02040502050405020303" pitchFamily="18" charset="0"/>
              <a:ea typeface="Calibri" panose="020F0502020204030204" pitchFamily="34" charset="0"/>
              <a:cs typeface="Times New Roman" panose="02020603050405020304" pitchFamily="18" charset="0"/>
            </a:endParaRPr>
          </a:p>
          <a:p>
            <a:pPr algn="just">
              <a:lnSpc>
                <a:spcPct val="150000"/>
              </a:lnSpc>
              <a:spcBef>
                <a:spcPts val="0"/>
              </a:spcBef>
            </a:pPr>
            <a:r>
              <a:rPr lang="en-IN"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But we are often worried that a new action could potentially disorient users and make them</a:t>
            </a:r>
            <a:r>
              <a:rPr lang="en-IN"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 </a:t>
            </a:r>
            <a:r>
              <a:rPr lang="en-IN"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feel less comfortable. </a:t>
            </a:r>
          </a:p>
          <a:p>
            <a:pPr marL="0" indent="0" algn="just">
              <a:lnSpc>
                <a:spcPct val="150000"/>
              </a:lnSpc>
              <a:spcBef>
                <a:spcPts val="0"/>
              </a:spcBef>
              <a:buNone/>
            </a:pPr>
            <a:endParaRPr lang="en-IN"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endParaRPr>
          </a:p>
          <a:p>
            <a:pPr algn="just">
              <a:lnSpc>
                <a:spcPct val="150000"/>
              </a:lnSpc>
              <a:spcBef>
                <a:spcPts val="0"/>
              </a:spcBef>
            </a:pPr>
            <a:r>
              <a:rPr lang="en-IN"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If that were true, our clever idea to increase sales might actually</a:t>
            </a:r>
            <a:r>
              <a:rPr lang="en-IN"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 </a:t>
            </a:r>
            <a:r>
              <a:rPr lang="en-IN"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make the users buy fewer products instead. </a:t>
            </a:r>
            <a:endParaRPr lang="en-IN" dirty="0">
              <a:latin typeface="Georgia" panose="02040502050405020303" pitchFamily="18" charset="0"/>
            </a:endParaRPr>
          </a:p>
        </p:txBody>
      </p:sp>
      <p:sp>
        <p:nvSpPr>
          <p:cNvPr id="4" name="Slide Number Placeholder 3">
            <a:extLst>
              <a:ext uri="{FF2B5EF4-FFF2-40B4-BE49-F238E27FC236}">
                <a16:creationId xmlns:a16="http://schemas.microsoft.com/office/drawing/2014/main" id="{624494E4-606D-4CA0-81A9-3027B1173D22}"/>
              </a:ext>
            </a:extLst>
          </p:cNvPr>
          <p:cNvSpPr>
            <a:spLocks noGrp="1"/>
          </p:cNvSpPr>
          <p:nvPr>
            <p:ph type="sldNum" sz="quarter" idx="12"/>
          </p:nvPr>
        </p:nvSpPr>
        <p:spPr/>
        <p:txBody>
          <a:bodyPr/>
          <a:lstStyle/>
          <a:p>
            <a:fld id="{569F1766-9706-49A4-944E-7DAE41BB96CE}" type="slidenum">
              <a:rPr lang="en-IN" smtClean="0"/>
              <a:t>2</a:t>
            </a:fld>
            <a:endParaRPr lang="en-IN"/>
          </a:p>
        </p:txBody>
      </p:sp>
    </p:spTree>
    <p:extLst>
      <p:ext uri="{BB962C8B-B14F-4D97-AF65-F5344CB8AC3E}">
        <p14:creationId xmlns:p14="http://schemas.microsoft.com/office/powerpoint/2010/main" val="371720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26C10-7A2A-4820-8E6A-3979923E9173}"/>
              </a:ext>
            </a:extLst>
          </p:cNvPr>
          <p:cNvSpPr>
            <a:spLocks noGrp="1"/>
          </p:cNvSpPr>
          <p:nvPr>
            <p:ph type="title"/>
          </p:nvPr>
        </p:nvSpPr>
        <p:spPr/>
        <p:txBody>
          <a:bodyPr/>
          <a:lstStyle/>
          <a:p>
            <a:r>
              <a:rPr lang="en-IN" dirty="0"/>
              <a:t>Implementing SoftMax algorithm</a:t>
            </a:r>
          </a:p>
        </p:txBody>
      </p:sp>
      <p:sp>
        <p:nvSpPr>
          <p:cNvPr id="3" name="Text Placeholder 2">
            <a:extLst>
              <a:ext uri="{FF2B5EF4-FFF2-40B4-BE49-F238E27FC236}">
                <a16:creationId xmlns:a16="http://schemas.microsoft.com/office/drawing/2014/main" id="{B1DE1A6A-6BB2-4579-8D4C-96DA88BA19A2}"/>
              </a:ext>
            </a:extLst>
          </p:cNvPr>
          <p:cNvSpPr>
            <a:spLocks noGrp="1"/>
          </p:cNvSpPr>
          <p:nvPr>
            <p:ph type="body" idx="1"/>
          </p:nvPr>
        </p:nvSpPr>
        <p:spPr/>
        <p:txBody>
          <a:bodyPr/>
          <a:lstStyle/>
          <a:p>
            <a:r>
              <a:rPr lang="en-IN" dirty="0"/>
              <a:t>Using the above discussed reforms to SoftMax activation function</a:t>
            </a:r>
          </a:p>
        </p:txBody>
      </p:sp>
      <p:sp>
        <p:nvSpPr>
          <p:cNvPr id="4" name="Slide Number Placeholder 3">
            <a:extLst>
              <a:ext uri="{FF2B5EF4-FFF2-40B4-BE49-F238E27FC236}">
                <a16:creationId xmlns:a16="http://schemas.microsoft.com/office/drawing/2014/main" id="{98F0DC4C-085B-400D-9B12-834F502CD974}"/>
              </a:ext>
            </a:extLst>
          </p:cNvPr>
          <p:cNvSpPr>
            <a:spLocks noGrp="1"/>
          </p:cNvSpPr>
          <p:nvPr>
            <p:ph type="sldNum" sz="quarter" idx="12"/>
          </p:nvPr>
        </p:nvSpPr>
        <p:spPr/>
        <p:txBody>
          <a:bodyPr/>
          <a:lstStyle/>
          <a:p>
            <a:fld id="{569F1766-9706-49A4-944E-7DAE41BB96CE}" type="slidenum">
              <a:rPr lang="en-IN" smtClean="0"/>
              <a:t>20</a:t>
            </a:fld>
            <a:endParaRPr lang="en-IN"/>
          </a:p>
        </p:txBody>
      </p:sp>
    </p:spTree>
    <p:extLst>
      <p:ext uri="{BB962C8B-B14F-4D97-AF65-F5344CB8AC3E}">
        <p14:creationId xmlns:p14="http://schemas.microsoft.com/office/powerpoint/2010/main" val="391500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998EE-BA75-4F49-84C6-51D46EE76CFF}"/>
              </a:ext>
            </a:extLst>
          </p:cNvPr>
          <p:cNvSpPr>
            <a:spLocks noGrp="1"/>
          </p:cNvSpPr>
          <p:nvPr>
            <p:ph type="title"/>
          </p:nvPr>
        </p:nvSpPr>
        <p:spPr/>
        <p:txBody>
          <a:bodyPr/>
          <a:lstStyle/>
          <a:p>
            <a:r>
              <a:rPr lang="en-IN" dirty="0"/>
              <a:t>Annealing SoftMax Algorithm</a:t>
            </a:r>
          </a:p>
        </p:txBody>
      </p:sp>
      <p:sp>
        <p:nvSpPr>
          <p:cNvPr id="3" name="Text Placeholder 2">
            <a:extLst>
              <a:ext uri="{FF2B5EF4-FFF2-40B4-BE49-F238E27FC236}">
                <a16:creationId xmlns:a16="http://schemas.microsoft.com/office/drawing/2014/main" id="{5C906B35-3B78-4AE8-9EA7-6829BDF8B767}"/>
              </a:ext>
            </a:extLst>
          </p:cNvPr>
          <p:cNvSpPr>
            <a:spLocks noGrp="1"/>
          </p:cNvSpPr>
          <p:nvPr>
            <p:ph type="body" idx="1"/>
          </p:nvPr>
        </p:nvSpPr>
        <p:spPr/>
        <p:txBody>
          <a:bodyPr/>
          <a:lstStyle/>
          <a:p>
            <a:r>
              <a:rPr lang="en-IN" dirty="0"/>
              <a:t>Based on random selections following a probability distribution</a:t>
            </a:r>
          </a:p>
        </p:txBody>
      </p:sp>
      <p:sp>
        <p:nvSpPr>
          <p:cNvPr id="4" name="Slide Number Placeholder 3">
            <a:extLst>
              <a:ext uri="{FF2B5EF4-FFF2-40B4-BE49-F238E27FC236}">
                <a16:creationId xmlns:a16="http://schemas.microsoft.com/office/drawing/2014/main" id="{8281D4CC-D06C-4083-A3CA-A0388CBDAF8D}"/>
              </a:ext>
            </a:extLst>
          </p:cNvPr>
          <p:cNvSpPr>
            <a:spLocks noGrp="1"/>
          </p:cNvSpPr>
          <p:nvPr>
            <p:ph type="sldNum" sz="quarter" idx="12"/>
          </p:nvPr>
        </p:nvSpPr>
        <p:spPr/>
        <p:txBody>
          <a:bodyPr/>
          <a:lstStyle/>
          <a:p>
            <a:fld id="{569F1766-9706-49A4-944E-7DAE41BB96CE}" type="slidenum">
              <a:rPr lang="en-IN" smtClean="0"/>
              <a:t>21</a:t>
            </a:fld>
            <a:endParaRPr lang="en-IN"/>
          </a:p>
        </p:txBody>
      </p:sp>
    </p:spTree>
    <p:extLst>
      <p:ext uri="{BB962C8B-B14F-4D97-AF65-F5344CB8AC3E}">
        <p14:creationId xmlns:p14="http://schemas.microsoft.com/office/powerpoint/2010/main" val="2157973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94232-0A4E-4854-9291-869AD8E85525}"/>
              </a:ext>
            </a:extLst>
          </p:cNvPr>
          <p:cNvSpPr>
            <a:spLocks noGrp="1"/>
          </p:cNvSpPr>
          <p:nvPr>
            <p:ph type="title"/>
          </p:nvPr>
        </p:nvSpPr>
        <p:spPr/>
        <p:txBody>
          <a:bodyPr/>
          <a:lstStyle/>
          <a:p>
            <a:r>
              <a:rPr lang="en-IN" dirty="0"/>
              <a:t>Annealing </a:t>
            </a:r>
            <a:r>
              <a:rPr lang="en-IN" dirty="0" err="1"/>
              <a:t>Softmax</a:t>
            </a:r>
            <a:endParaRPr lang="en-IN" dirty="0"/>
          </a:p>
        </p:txBody>
      </p:sp>
      <p:sp>
        <p:nvSpPr>
          <p:cNvPr id="3" name="Content Placeholder 2">
            <a:extLst>
              <a:ext uri="{FF2B5EF4-FFF2-40B4-BE49-F238E27FC236}">
                <a16:creationId xmlns:a16="http://schemas.microsoft.com/office/drawing/2014/main" id="{2877F046-F118-437D-930F-883DECC88A8C}"/>
              </a:ext>
            </a:extLst>
          </p:cNvPr>
          <p:cNvSpPr>
            <a:spLocks noGrp="1"/>
          </p:cNvSpPr>
          <p:nvPr>
            <p:ph idx="1"/>
          </p:nvPr>
        </p:nvSpPr>
        <p:spPr/>
        <p:txBody>
          <a:bodyPr/>
          <a:lstStyle/>
          <a:p>
            <a:pPr algn="just">
              <a:buFont typeface="Wingdings" panose="05000000000000000000" pitchFamily="2" charset="2"/>
              <a:buChar char="q"/>
            </a:pPr>
            <a:r>
              <a:rPr lang="en-IN" sz="18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 On testing the Epsilon-Greedy Algorithm, it’s often a good idea to encourage an algorithm to explore less over time. In the </a:t>
            </a:r>
            <a:r>
              <a:rPr lang="en-IN" sz="1800" b="0" i="0" dirty="0" err="1">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Softmax</a:t>
            </a:r>
            <a:r>
              <a:rPr lang="en-IN" sz="18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 algorithm, we can achieve that by slowly decreasing the temperature, which we call annealing.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buFont typeface="Wingdings" panose="05000000000000000000" pitchFamily="2" charset="2"/>
              <a:buChar char="q"/>
            </a:pPr>
            <a:r>
              <a:rPr lang="en-IN" sz="18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 This will make our algorithm exploit the best arm more often and settle into its final deterministic strategy for choosing an arm.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buFont typeface="Wingdings" panose="05000000000000000000" pitchFamily="2" charset="2"/>
              <a:buChar char="q"/>
            </a:pPr>
            <a:r>
              <a:rPr lang="en-IN" sz="18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 In that case, we set temperature in a logarithmic scale </a:t>
            </a:r>
            <a:r>
              <a:rPr lang="en-IN" sz="1800" b="0" i="0" dirty="0" err="1">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e.g</a:t>
            </a:r>
            <a:r>
              <a:rPr lang="en-IN" sz="18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 1/math.log(1.0000001), which is very close to being infinite. So the temperature is extremely high and the system will explore almost completely randomly.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buFont typeface="Wingdings" panose="05000000000000000000" pitchFamily="2" charset="2"/>
              <a:buChar char="q"/>
            </a:pPr>
            <a:r>
              <a:rPr lang="en-IN" sz="18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 But, as t goes up, the temperature will get lower and lower. Because we use logarithms, this decrease isn’t extremely rapid: rather, it’s just rapid enough to be effective. </a:t>
            </a:r>
          </a:p>
          <a:p>
            <a:pPr algn="just">
              <a:buFont typeface="Wingdings" panose="05000000000000000000" pitchFamily="2" charset="2"/>
              <a:buChar char="q"/>
            </a:pPr>
            <a:r>
              <a:rPr lang="en-IN" sz="1800" dirty="0">
                <a:solidFill>
                  <a:srgbClr val="242021"/>
                </a:solidFill>
                <a:latin typeface="Georgia" panose="02040502050405020303" pitchFamily="18" charset="0"/>
                <a:ea typeface="Calibri" panose="020F0502020204030204" pitchFamily="34" charset="0"/>
                <a:cs typeface="Times New Roman" panose="02020603050405020304" pitchFamily="18" charset="0"/>
              </a:rPr>
              <a:t> </a:t>
            </a:r>
            <a:r>
              <a:rPr lang="en-IN" sz="18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This division by a logarithmically scaled version of t isn’t always the best approach to annealing. </a:t>
            </a:r>
            <a:r>
              <a:rPr lang="en-IN" sz="1800" b="1"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In the code, we’ll do a linear decrease of temperature for convenience.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buFont typeface="Wingdings" panose="05000000000000000000" pitchFamily="2" charset="2"/>
              <a:buChar char="q"/>
            </a:pPr>
            <a:endParaRPr lang="en-IN" dirty="0"/>
          </a:p>
        </p:txBody>
      </p:sp>
      <p:sp>
        <p:nvSpPr>
          <p:cNvPr id="4" name="Slide Number Placeholder 3">
            <a:extLst>
              <a:ext uri="{FF2B5EF4-FFF2-40B4-BE49-F238E27FC236}">
                <a16:creationId xmlns:a16="http://schemas.microsoft.com/office/drawing/2014/main" id="{C963FF4C-A789-4A54-8182-CCEAFE789765}"/>
              </a:ext>
            </a:extLst>
          </p:cNvPr>
          <p:cNvSpPr>
            <a:spLocks noGrp="1"/>
          </p:cNvSpPr>
          <p:nvPr>
            <p:ph type="sldNum" sz="quarter" idx="12"/>
          </p:nvPr>
        </p:nvSpPr>
        <p:spPr/>
        <p:txBody>
          <a:bodyPr/>
          <a:lstStyle/>
          <a:p>
            <a:fld id="{569F1766-9706-49A4-944E-7DAE41BB96CE}" type="slidenum">
              <a:rPr lang="en-IN" smtClean="0"/>
              <a:t>22</a:t>
            </a:fld>
            <a:endParaRPr lang="en-IN"/>
          </a:p>
        </p:txBody>
      </p:sp>
    </p:spTree>
    <p:extLst>
      <p:ext uri="{BB962C8B-B14F-4D97-AF65-F5344CB8AC3E}">
        <p14:creationId xmlns:p14="http://schemas.microsoft.com/office/powerpoint/2010/main" val="238400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26C10-7A2A-4820-8E6A-3979923E9173}"/>
              </a:ext>
            </a:extLst>
          </p:cNvPr>
          <p:cNvSpPr>
            <a:spLocks noGrp="1"/>
          </p:cNvSpPr>
          <p:nvPr>
            <p:ph type="title"/>
          </p:nvPr>
        </p:nvSpPr>
        <p:spPr/>
        <p:txBody>
          <a:bodyPr/>
          <a:lstStyle/>
          <a:p>
            <a:r>
              <a:rPr lang="en-IN" dirty="0"/>
              <a:t>Implementing Annealing SoftMax</a:t>
            </a:r>
          </a:p>
        </p:txBody>
      </p:sp>
      <p:sp>
        <p:nvSpPr>
          <p:cNvPr id="3" name="Text Placeholder 2">
            <a:extLst>
              <a:ext uri="{FF2B5EF4-FFF2-40B4-BE49-F238E27FC236}">
                <a16:creationId xmlns:a16="http://schemas.microsoft.com/office/drawing/2014/main" id="{B1DE1A6A-6BB2-4579-8D4C-96DA88BA19A2}"/>
              </a:ext>
            </a:extLst>
          </p:cNvPr>
          <p:cNvSpPr>
            <a:spLocks noGrp="1"/>
          </p:cNvSpPr>
          <p:nvPr>
            <p:ph type="body" idx="1"/>
          </p:nvPr>
        </p:nvSpPr>
        <p:spPr/>
        <p:txBody>
          <a:bodyPr/>
          <a:lstStyle/>
          <a:p>
            <a:r>
              <a:rPr lang="en-IN" dirty="0"/>
              <a:t>Using the decrease in temperature that we have to code</a:t>
            </a:r>
          </a:p>
        </p:txBody>
      </p:sp>
      <p:sp>
        <p:nvSpPr>
          <p:cNvPr id="4" name="Slide Number Placeholder 3">
            <a:extLst>
              <a:ext uri="{FF2B5EF4-FFF2-40B4-BE49-F238E27FC236}">
                <a16:creationId xmlns:a16="http://schemas.microsoft.com/office/drawing/2014/main" id="{98F0DC4C-085B-400D-9B12-834F502CD974}"/>
              </a:ext>
            </a:extLst>
          </p:cNvPr>
          <p:cNvSpPr>
            <a:spLocks noGrp="1"/>
          </p:cNvSpPr>
          <p:nvPr>
            <p:ph type="sldNum" sz="quarter" idx="12"/>
          </p:nvPr>
        </p:nvSpPr>
        <p:spPr/>
        <p:txBody>
          <a:bodyPr/>
          <a:lstStyle/>
          <a:p>
            <a:fld id="{569F1766-9706-49A4-944E-7DAE41BB96CE}" type="slidenum">
              <a:rPr lang="en-IN" smtClean="0"/>
              <a:t>23</a:t>
            </a:fld>
            <a:endParaRPr lang="en-IN"/>
          </a:p>
        </p:txBody>
      </p:sp>
    </p:spTree>
    <p:extLst>
      <p:ext uri="{BB962C8B-B14F-4D97-AF65-F5344CB8AC3E}">
        <p14:creationId xmlns:p14="http://schemas.microsoft.com/office/powerpoint/2010/main" val="2304207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998EE-BA75-4F49-84C6-51D46EE76CFF}"/>
              </a:ext>
            </a:extLst>
          </p:cNvPr>
          <p:cNvSpPr>
            <a:spLocks noGrp="1"/>
          </p:cNvSpPr>
          <p:nvPr>
            <p:ph type="title"/>
          </p:nvPr>
        </p:nvSpPr>
        <p:spPr/>
        <p:txBody>
          <a:bodyPr/>
          <a:lstStyle/>
          <a:p>
            <a:r>
              <a:rPr lang="en-IN" dirty="0"/>
              <a:t>Upper confidence bound Algorithm</a:t>
            </a:r>
          </a:p>
        </p:txBody>
      </p:sp>
      <p:sp>
        <p:nvSpPr>
          <p:cNvPr id="3" name="Text Placeholder 2">
            <a:extLst>
              <a:ext uri="{FF2B5EF4-FFF2-40B4-BE49-F238E27FC236}">
                <a16:creationId xmlns:a16="http://schemas.microsoft.com/office/drawing/2014/main" id="{5C906B35-3B78-4AE8-9EA7-6829BDF8B767}"/>
              </a:ext>
            </a:extLst>
          </p:cNvPr>
          <p:cNvSpPr>
            <a:spLocks noGrp="1"/>
          </p:cNvSpPr>
          <p:nvPr>
            <p:ph type="body" idx="1"/>
          </p:nvPr>
        </p:nvSpPr>
        <p:spPr/>
        <p:txBody>
          <a:bodyPr/>
          <a:lstStyle/>
          <a:p>
            <a:r>
              <a:rPr lang="en-IN" dirty="0"/>
              <a:t>Based on a systematic exploration and progress tracking of each arm</a:t>
            </a:r>
          </a:p>
        </p:txBody>
      </p:sp>
      <p:sp>
        <p:nvSpPr>
          <p:cNvPr id="4" name="Slide Number Placeholder 3">
            <a:extLst>
              <a:ext uri="{FF2B5EF4-FFF2-40B4-BE49-F238E27FC236}">
                <a16:creationId xmlns:a16="http://schemas.microsoft.com/office/drawing/2014/main" id="{8281D4CC-D06C-4083-A3CA-A0388CBDAF8D}"/>
              </a:ext>
            </a:extLst>
          </p:cNvPr>
          <p:cNvSpPr>
            <a:spLocks noGrp="1"/>
          </p:cNvSpPr>
          <p:nvPr>
            <p:ph type="sldNum" sz="quarter" idx="12"/>
          </p:nvPr>
        </p:nvSpPr>
        <p:spPr/>
        <p:txBody>
          <a:bodyPr/>
          <a:lstStyle/>
          <a:p>
            <a:fld id="{569F1766-9706-49A4-944E-7DAE41BB96CE}" type="slidenum">
              <a:rPr lang="en-IN" smtClean="0"/>
              <a:t>24</a:t>
            </a:fld>
            <a:endParaRPr lang="en-IN"/>
          </a:p>
        </p:txBody>
      </p:sp>
    </p:spTree>
    <p:extLst>
      <p:ext uri="{BB962C8B-B14F-4D97-AF65-F5344CB8AC3E}">
        <p14:creationId xmlns:p14="http://schemas.microsoft.com/office/powerpoint/2010/main" val="701290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911C4-B042-43C1-A89A-453B91777D0E}"/>
              </a:ext>
            </a:extLst>
          </p:cNvPr>
          <p:cNvSpPr>
            <a:spLocks noGrp="1"/>
          </p:cNvSpPr>
          <p:nvPr>
            <p:ph type="title"/>
          </p:nvPr>
        </p:nvSpPr>
        <p:spPr/>
        <p:txBody>
          <a:bodyPr/>
          <a:lstStyle/>
          <a:p>
            <a:r>
              <a:rPr lang="en-IN" dirty="0"/>
              <a:t>Upper confidence bound</a:t>
            </a:r>
          </a:p>
        </p:txBody>
      </p:sp>
      <p:sp>
        <p:nvSpPr>
          <p:cNvPr id="3" name="Content Placeholder 2">
            <a:extLst>
              <a:ext uri="{FF2B5EF4-FFF2-40B4-BE49-F238E27FC236}">
                <a16:creationId xmlns:a16="http://schemas.microsoft.com/office/drawing/2014/main" id="{2EBAB685-0C42-480F-AFE5-E6FECD5ADA94}"/>
              </a:ext>
            </a:extLst>
          </p:cNvPr>
          <p:cNvSpPr>
            <a:spLocks noGrp="1"/>
          </p:cNvSpPr>
          <p:nvPr>
            <p:ph idx="1"/>
          </p:nvPr>
        </p:nvSpPr>
        <p:spPr>
          <a:xfrm>
            <a:off x="1069848" y="2024743"/>
            <a:ext cx="10058400" cy="4248041"/>
          </a:xfrm>
        </p:spPr>
        <p:txBody>
          <a:bodyPr>
            <a:normAutofit/>
          </a:bodyPr>
          <a:lstStyle/>
          <a:p>
            <a:pPr algn="just">
              <a:buFont typeface="Wingdings" panose="05000000000000000000" pitchFamily="2" charset="2"/>
              <a:buChar char="v"/>
            </a:pPr>
            <a:r>
              <a:rPr lang="en-IN" sz="16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The three algorithms we’ve presented so far have one systematic weakness: they don’t keep track of how much they know about any of the arms available to them.</a:t>
            </a:r>
          </a:p>
          <a:p>
            <a:pPr algn="just">
              <a:buFont typeface="Wingdings" panose="05000000000000000000" pitchFamily="2" charset="2"/>
              <a:buChar char="v"/>
            </a:pPr>
            <a:r>
              <a:rPr lang="en-IN" sz="1600" dirty="0">
                <a:solidFill>
                  <a:srgbClr val="242021"/>
                </a:solidFill>
                <a:latin typeface="Georgia" panose="02040502050405020303" pitchFamily="18" charset="0"/>
                <a:cs typeface="Times New Roman" panose="02020603050405020304" pitchFamily="18" charset="0"/>
              </a:rPr>
              <a:t> </a:t>
            </a:r>
            <a:r>
              <a:rPr lang="en-IN" sz="16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This means that they’ll under</a:t>
            </a:r>
            <a:r>
              <a:rPr lang="en-IN" sz="1600" b="0" i="0" dirty="0">
                <a:solidFill>
                  <a:srgbClr val="242021"/>
                </a:solidFill>
                <a:effectLst/>
                <a:latin typeface="Times New Roman" panose="02020603050405020304" pitchFamily="18" charset="0"/>
                <a:ea typeface="Calibri" panose="020F0502020204030204" pitchFamily="34" charset="0"/>
              </a:rPr>
              <a:t>‐</a:t>
            </a:r>
            <a:r>
              <a:rPr lang="en-IN" sz="16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explore options whose initial experiences were not rewarding</a:t>
            </a:r>
            <a:r>
              <a:rPr lang="en-IN" sz="1600" dirty="0">
                <a:solidFill>
                  <a:srgbClr val="242021"/>
                </a:solidFill>
                <a:latin typeface="Georgia" panose="02040502050405020303" pitchFamily="18" charset="0"/>
                <a:ea typeface="Calibri" panose="020F0502020204030204" pitchFamily="34" charset="0"/>
                <a:cs typeface="Times New Roman" panose="02020603050405020304" pitchFamily="18" charset="0"/>
              </a:rPr>
              <a:t>.</a:t>
            </a:r>
          </a:p>
          <a:p>
            <a:pPr algn="just">
              <a:buFont typeface="Wingdings" panose="05000000000000000000" pitchFamily="2" charset="2"/>
              <a:buChar char="v"/>
            </a:pPr>
            <a:r>
              <a:rPr lang="en-IN" sz="16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 We can do better by using an algorithm that pays attention to not only what it knows, but also how much it knows. The algorithm, UCB, that we’ll present in this report does exactly this. </a:t>
            </a:r>
          </a:p>
          <a:p>
            <a:pPr algn="just">
              <a:buFont typeface="Wingdings" panose="05000000000000000000" pitchFamily="2" charset="2"/>
              <a:buChar char="v"/>
            </a:pPr>
            <a:r>
              <a:rPr lang="en-IN" sz="1600" dirty="0">
                <a:solidFill>
                  <a:srgbClr val="242021"/>
                </a:solidFill>
                <a:latin typeface="Georgia" panose="02040502050405020303" pitchFamily="18" charset="0"/>
                <a:cs typeface="Times New Roman" panose="02020603050405020304" pitchFamily="18" charset="0"/>
              </a:rPr>
              <a:t> If we see Epsilon greedy and </a:t>
            </a:r>
            <a:r>
              <a:rPr lang="en-IN" sz="1600" dirty="0" err="1">
                <a:solidFill>
                  <a:srgbClr val="242021"/>
                </a:solidFill>
                <a:latin typeface="Georgia" panose="02040502050405020303" pitchFamily="18" charset="0"/>
                <a:cs typeface="Times New Roman" panose="02020603050405020304" pitchFamily="18" charset="0"/>
              </a:rPr>
              <a:t>Softmax</a:t>
            </a:r>
            <a:r>
              <a:rPr lang="en-IN" sz="1600" dirty="0">
                <a:solidFill>
                  <a:srgbClr val="242021"/>
                </a:solidFill>
                <a:latin typeface="Georgia" panose="02040502050405020303" pitchFamily="18" charset="0"/>
                <a:cs typeface="Times New Roman" panose="02020603050405020304" pitchFamily="18" charset="0"/>
              </a:rPr>
              <a:t>,</a:t>
            </a:r>
          </a:p>
          <a:p>
            <a:pPr lvl="1" algn="just">
              <a:buFont typeface="Courier New" panose="02070309020205020404" pitchFamily="49" charset="0"/>
              <a:buChar char="o"/>
            </a:pPr>
            <a:r>
              <a:rPr lang="en-IN" sz="14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The algorithm’s default choice is to select the arm that currently has the highest estimated value.</a:t>
            </a:r>
          </a:p>
          <a:p>
            <a:pPr lvl="1" algn="just">
              <a:buFont typeface="Courier New" panose="02070309020205020404" pitchFamily="49" charset="0"/>
              <a:buChar char="o"/>
            </a:pPr>
            <a:r>
              <a:rPr lang="en-IN" sz="14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The algorithm sometimes decides to explore and chooses an option that isn’t the one that currently seems best:</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lvl="1" algn="just">
              <a:buFont typeface="Courier New" panose="02070309020205020404" pitchFamily="49" charset="0"/>
              <a:buChar char="o"/>
            </a:pPr>
            <a:r>
              <a:rPr lang="en-IN" sz="14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The UCB can make decisions to explore that are driven by our confidence in the estimated value of the arms we’ve selected.</a:t>
            </a:r>
            <a:endParaRPr lang="en-IN" sz="1400" dirty="0">
              <a:solidFill>
                <a:srgbClr val="242021"/>
              </a:solidFill>
              <a:latin typeface="Georgia" panose="02040502050405020303" pitchFamily="18" charset="0"/>
              <a:cs typeface="Times New Roman" panose="02020603050405020304" pitchFamily="18" charset="0"/>
            </a:endParaRPr>
          </a:p>
          <a:p>
            <a:pPr algn="just">
              <a:buFont typeface="Wingdings" panose="05000000000000000000" pitchFamily="2" charset="2"/>
              <a:buChar char="v"/>
            </a:pPr>
            <a:r>
              <a:rPr lang="en-IN" sz="16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 The reason has to do with the nature of the rewards we receive from the arms: they’re noisy. </a:t>
            </a:r>
            <a:r>
              <a:rPr lang="en-IN" sz="1600" dirty="0">
                <a:solidFill>
                  <a:srgbClr val="242021"/>
                </a:solidFill>
                <a:latin typeface="Georgia" panose="02040502050405020303" pitchFamily="18" charset="0"/>
                <a:ea typeface="Calibri" panose="020F0502020204030204" pitchFamily="34" charset="0"/>
                <a:cs typeface="Times New Roman" panose="02020603050405020304" pitchFamily="18" charset="0"/>
              </a:rPr>
              <a:t>W</a:t>
            </a:r>
            <a:r>
              <a:rPr lang="en-IN" sz="16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e’d eventually realize that one arm which is inferior now may be actually better in the long run.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E0DD225-BE7C-4226-BD71-B37AA81DBFD5}"/>
              </a:ext>
            </a:extLst>
          </p:cNvPr>
          <p:cNvSpPr>
            <a:spLocks noGrp="1"/>
          </p:cNvSpPr>
          <p:nvPr>
            <p:ph type="sldNum" sz="quarter" idx="12"/>
          </p:nvPr>
        </p:nvSpPr>
        <p:spPr/>
        <p:txBody>
          <a:bodyPr/>
          <a:lstStyle/>
          <a:p>
            <a:fld id="{569F1766-9706-49A4-944E-7DAE41BB96CE}" type="slidenum">
              <a:rPr lang="en-IN" smtClean="0"/>
              <a:t>25</a:t>
            </a:fld>
            <a:endParaRPr lang="en-IN"/>
          </a:p>
        </p:txBody>
      </p:sp>
    </p:spTree>
    <p:extLst>
      <p:ext uri="{BB962C8B-B14F-4D97-AF65-F5344CB8AC3E}">
        <p14:creationId xmlns:p14="http://schemas.microsoft.com/office/powerpoint/2010/main" val="2470821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C2EEB-16E5-42B3-B41B-CBAEF1E1EDD0}"/>
              </a:ext>
            </a:extLst>
          </p:cNvPr>
          <p:cNvSpPr>
            <a:spLocks noGrp="1"/>
          </p:cNvSpPr>
          <p:nvPr>
            <p:ph type="title"/>
          </p:nvPr>
        </p:nvSpPr>
        <p:spPr/>
        <p:txBody>
          <a:bodyPr/>
          <a:lstStyle/>
          <a:p>
            <a:r>
              <a:rPr lang="en-IN" dirty="0"/>
              <a:t>Working Principle of UCB</a:t>
            </a:r>
          </a:p>
        </p:txBody>
      </p:sp>
      <p:sp>
        <p:nvSpPr>
          <p:cNvPr id="3" name="Content Placeholder 2">
            <a:extLst>
              <a:ext uri="{FF2B5EF4-FFF2-40B4-BE49-F238E27FC236}">
                <a16:creationId xmlns:a16="http://schemas.microsoft.com/office/drawing/2014/main" id="{4A013E77-CC4D-4154-B5A0-F4B5FE82B10A}"/>
              </a:ext>
            </a:extLst>
          </p:cNvPr>
          <p:cNvSpPr>
            <a:spLocks noGrp="1"/>
          </p:cNvSpPr>
          <p:nvPr>
            <p:ph idx="1"/>
          </p:nvPr>
        </p:nvSpPr>
        <p:spPr/>
        <p:txBody>
          <a:bodyPr/>
          <a:lstStyle/>
          <a:p>
            <a:pPr algn="just">
              <a:buFont typeface="Wingdings" panose="05000000000000000000" pitchFamily="2" charset="2"/>
              <a:buChar char="v"/>
            </a:pPr>
            <a:r>
              <a:rPr lang="en-IN" sz="18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UCB does not use randomness at all. Instead, UCB avoids being gullible by requiring us to keep track of our confidence in our assessments of the estimated values of all of the arms. </a:t>
            </a:r>
          </a:p>
          <a:p>
            <a:pPr algn="just">
              <a:buFont typeface="Wingdings" panose="05000000000000000000" pitchFamily="2" charset="2"/>
              <a:buChar char="v"/>
            </a:pPr>
            <a:r>
              <a:rPr lang="en-IN" sz="18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UCB doesn’t have any free parameters that you need to configure before you can deploy it.</a:t>
            </a:r>
            <a:endParaRPr lang="en-IN" sz="1800" dirty="0">
              <a:solidFill>
                <a:srgbClr val="242021"/>
              </a:solidFill>
              <a:latin typeface="Georgia" panose="02040502050405020303" pitchFamily="18" charset="0"/>
              <a:ea typeface="Calibri" panose="020F0502020204030204" pitchFamily="34" charset="0"/>
              <a:cs typeface="Times New Roman" panose="02020603050405020304" pitchFamily="18" charset="0"/>
            </a:endParaRPr>
          </a:p>
          <a:p>
            <a:pPr algn="just">
              <a:buFont typeface="Wingdings" panose="05000000000000000000" pitchFamily="2" charset="2"/>
              <a:buChar char="v"/>
            </a:pPr>
            <a:r>
              <a:rPr lang="en-IN" sz="18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It just ensures that it has played every single arm available to it at least once.</a:t>
            </a:r>
          </a:p>
          <a:p>
            <a:pPr algn="just">
              <a:buFont typeface="Wingdings" panose="05000000000000000000" pitchFamily="2" charset="2"/>
              <a:buChar char="v"/>
            </a:pPr>
            <a:r>
              <a:rPr lang="en-IN" sz="18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It insures that the UCB algorithm knows a little bit about all available options, which makes it very effective when there are clearly inferior arms that can be essentially ignored right from start. Once we’ve gotten past the initial cycling through all of the available arms.</a:t>
            </a:r>
          </a:p>
          <a:p>
            <a:pPr algn="just">
              <a:buFont typeface="Wingdings" panose="05000000000000000000" pitchFamily="2" charset="2"/>
              <a:buChar char="v"/>
            </a:pPr>
            <a:r>
              <a:rPr lang="en-IN" sz="18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The </a:t>
            </a:r>
            <a:r>
              <a:rPr lang="en-IN" sz="1800" b="0" i="0" dirty="0" err="1">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ucb_value</a:t>
            </a:r>
            <a:r>
              <a:rPr lang="en-IN" sz="18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 combines the simple estimated value of each arm with a special bonus quantity, which is </a:t>
            </a:r>
            <a:r>
              <a:rPr lang="en-IN" sz="1800" b="0" i="0" dirty="0" err="1">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math.sqrt</a:t>
            </a:r>
            <a:r>
              <a:rPr lang="en-IN" sz="18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((2 * math.log(</a:t>
            </a:r>
            <a:r>
              <a:rPr lang="en-IN" sz="1800" b="0" i="0" dirty="0" err="1">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total_counts</a:t>
            </a:r>
            <a:r>
              <a:rPr lang="en-IN" sz="18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 / float(</a:t>
            </a:r>
            <a:r>
              <a:rPr lang="en-IN" sz="1800" b="0" i="0" dirty="0" err="1">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self.counts</a:t>
            </a:r>
            <a:r>
              <a:rPr lang="en-IN" sz="18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[arm])). The most basic statement that can be made about it is that it augments the estimated value of any arm with a measure of how much less we know about that arm than we know about the other arms.</a:t>
            </a:r>
          </a:p>
        </p:txBody>
      </p:sp>
      <p:sp>
        <p:nvSpPr>
          <p:cNvPr id="4" name="Slide Number Placeholder 3">
            <a:extLst>
              <a:ext uri="{FF2B5EF4-FFF2-40B4-BE49-F238E27FC236}">
                <a16:creationId xmlns:a16="http://schemas.microsoft.com/office/drawing/2014/main" id="{1E54F8E5-0C9C-41F4-9045-25D0733CC45B}"/>
              </a:ext>
            </a:extLst>
          </p:cNvPr>
          <p:cNvSpPr>
            <a:spLocks noGrp="1"/>
          </p:cNvSpPr>
          <p:nvPr>
            <p:ph type="sldNum" sz="quarter" idx="12"/>
          </p:nvPr>
        </p:nvSpPr>
        <p:spPr/>
        <p:txBody>
          <a:bodyPr/>
          <a:lstStyle/>
          <a:p>
            <a:fld id="{569F1766-9706-49A4-944E-7DAE41BB96CE}" type="slidenum">
              <a:rPr lang="en-IN" smtClean="0"/>
              <a:t>26</a:t>
            </a:fld>
            <a:endParaRPr lang="en-IN"/>
          </a:p>
        </p:txBody>
      </p:sp>
    </p:spTree>
    <p:extLst>
      <p:ext uri="{BB962C8B-B14F-4D97-AF65-F5344CB8AC3E}">
        <p14:creationId xmlns:p14="http://schemas.microsoft.com/office/powerpoint/2010/main" val="2970671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A36D-6260-41B9-9FD8-E2BF911F7A1E}"/>
              </a:ext>
            </a:extLst>
          </p:cNvPr>
          <p:cNvSpPr>
            <a:spLocks noGrp="1"/>
          </p:cNvSpPr>
          <p:nvPr>
            <p:ph type="title"/>
          </p:nvPr>
        </p:nvSpPr>
        <p:spPr/>
        <p:txBody>
          <a:bodyPr/>
          <a:lstStyle/>
          <a:p>
            <a:r>
              <a:rPr lang="en-IN" dirty="0"/>
              <a:t>Disadvantages of UCB</a:t>
            </a:r>
          </a:p>
        </p:txBody>
      </p:sp>
      <p:sp>
        <p:nvSpPr>
          <p:cNvPr id="3" name="Content Placeholder 2">
            <a:extLst>
              <a:ext uri="{FF2B5EF4-FFF2-40B4-BE49-F238E27FC236}">
                <a16:creationId xmlns:a16="http://schemas.microsoft.com/office/drawing/2014/main" id="{F1862EF7-5290-4126-8B18-9DDAE65AD148}"/>
              </a:ext>
            </a:extLst>
          </p:cNvPr>
          <p:cNvSpPr>
            <a:spLocks noGrp="1"/>
          </p:cNvSpPr>
          <p:nvPr>
            <p:ph idx="1"/>
          </p:nvPr>
        </p:nvSpPr>
        <p:spPr/>
        <p:txBody>
          <a:bodyPr>
            <a:normAutofit/>
          </a:bodyPr>
          <a:lstStyle/>
          <a:p>
            <a:pPr algn="just">
              <a:buFont typeface="Wingdings" panose="05000000000000000000" pitchFamily="2" charset="2"/>
              <a:buChar char="ü"/>
            </a:pPr>
            <a:r>
              <a:rPr lang="en-IN" sz="18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Since this algorithm tries every arm or every possible action, we must ensure actions do no exhaust total tries. </a:t>
            </a:r>
          </a:p>
          <a:p>
            <a:pPr algn="just">
              <a:buFont typeface="Wingdings" panose="05000000000000000000" pitchFamily="2" charset="2"/>
              <a:buChar char="ü"/>
            </a:pPr>
            <a:r>
              <a:rPr lang="en-IN" sz="18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The bonus quantity becomes a big boost in the effective value of the arm for arms that we know little about. </a:t>
            </a:r>
          </a:p>
          <a:p>
            <a:pPr algn="just">
              <a:buFont typeface="Wingdings" panose="05000000000000000000" pitchFamily="2" charset="2"/>
              <a:buChar char="ü"/>
            </a:pPr>
            <a:r>
              <a:rPr lang="en-IN" sz="1800" dirty="0">
                <a:solidFill>
                  <a:srgbClr val="242021"/>
                </a:solidFill>
                <a:latin typeface="Georgia" panose="02040502050405020303" pitchFamily="18" charset="0"/>
                <a:ea typeface="Calibri" panose="020F0502020204030204" pitchFamily="34" charset="0"/>
                <a:cs typeface="Times New Roman" panose="02020603050405020304" pitchFamily="18" charset="0"/>
              </a:rPr>
              <a:t>W</a:t>
            </a:r>
            <a:r>
              <a:rPr lang="en-IN" sz="18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e try hard to learn about arms if we don’t know enough about them, even if they seem a little worse than the best arm. In fact, this curiosity bonus means we’ll even occasionally visit the worst of the arms we have available. This curiosity bonus means that UCB can behave in very surprising ways. </a:t>
            </a:r>
          </a:p>
          <a:p>
            <a:pPr algn="just">
              <a:buFont typeface="Wingdings" panose="05000000000000000000" pitchFamily="2" charset="2"/>
              <a:buChar char="ü"/>
            </a:pPr>
            <a:r>
              <a:rPr lang="en-IN" sz="18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Because of back pedalling and experimenting with inferior arms, we can naturally come to the conclusion that it knows too little about those arms. </a:t>
            </a:r>
          </a:p>
          <a:p>
            <a:pPr algn="just">
              <a:buFont typeface="Wingdings" panose="05000000000000000000" pitchFamily="2" charset="2"/>
              <a:buChar char="ü"/>
            </a:pPr>
            <a:r>
              <a:rPr lang="en-IN" sz="18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This back pedalling matters less and less over time, but it’s always present in UCB’s behaviour, which means that UCB doesn’t become a strictly greedy algorithm even if you have a huge amount of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93EB757-847D-43DA-A318-36FF19C4AD15}"/>
              </a:ext>
            </a:extLst>
          </p:cNvPr>
          <p:cNvSpPr>
            <a:spLocks noGrp="1"/>
          </p:cNvSpPr>
          <p:nvPr>
            <p:ph type="sldNum" sz="quarter" idx="12"/>
          </p:nvPr>
        </p:nvSpPr>
        <p:spPr/>
        <p:txBody>
          <a:bodyPr/>
          <a:lstStyle/>
          <a:p>
            <a:fld id="{569F1766-9706-49A4-944E-7DAE41BB96CE}" type="slidenum">
              <a:rPr lang="en-IN" smtClean="0"/>
              <a:t>27</a:t>
            </a:fld>
            <a:endParaRPr lang="en-IN"/>
          </a:p>
        </p:txBody>
      </p:sp>
    </p:spTree>
    <p:extLst>
      <p:ext uri="{BB962C8B-B14F-4D97-AF65-F5344CB8AC3E}">
        <p14:creationId xmlns:p14="http://schemas.microsoft.com/office/powerpoint/2010/main" val="36514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26C10-7A2A-4820-8E6A-3979923E9173}"/>
              </a:ext>
            </a:extLst>
          </p:cNvPr>
          <p:cNvSpPr>
            <a:spLocks noGrp="1"/>
          </p:cNvSpPr>
          <p:nvPr>
            <p:ph type="title"/>
          </p:nvPr>
        </p:nvSpPr>
        <p:spPr/>
        <p:txBody>
          <a:bodyPr/>
          <a:lstStyle/>
          <a:p>
            <a:r>
              <a:rPr lang="en-IN" dirty="0"/>
              <a:t>Implementing UCB</a:t>
            </a:r>
          </a:p>
        </p:txBody>
      </p:sp>
      <p:sp>
        <p:nvSpPr>
          <p:cNvPr id="3" name="Text Placeholder 2">
            <a:extLst>
              <a:ext uri="{FF2B5EF4-FFF2-40B4-BE49-F238E27FC236}">
                <a16:creationId xmlns:a16="http://schemas.microsoft.com/office/drawing/2014/main" id="{B1DE1A6A-6BB2-4579-8D4C-96DA88BA19A2}"/>
              </a:ext>
            </a:extLst>
          </p:cNvPr>
          <p:cNvSpPr>
            <a:spLocks noGrp="1"/>
          </p:cNvSpPr>
          <p:nvPr>
            <p:ph type="body" idx="1"/>
          </p:nvPr>
        </p:nvSpPr>
        <p:spPr/>
        <p:txBody>
          <a:bodyPr/>
          <a:lstStyle/>
          <a:p>
            <a:r>
              <a:rPr lang="en-IN" dirty="0"/>
              <a:t>Using the systematic bonus calculations of each arm</a:t>
            </a:r>
          </a:p>
        </p:txBody>
      </p:sp>
      <p:sp>
        <p:nvSpPr>
          <p:cNvPr id="4" name="Slide Number Placeholder 3">
            <a:extLst>
              <a:ext uri="{FF2B5EF4-FFF2-40B4-BE49-F238E27FC236}">
                <a16:creationId xmlns:a16="http://schemas.microsoft.com/office/drawing/2014/main" id="{98F0DC4C-085B-400D-9B12-834F502CD974}"/>
              </a:ext>
            </a:extLst>
          </p:cNvPr>
          <p:cNvSpPr>
            <a:spLocks noGrp="1"/>
          </p:cNvSpPr>
          <p:nvPr>
            <p:ph type="sldNum" sz="quarter" idx="12"/>
          </p:nvPr>
        </p:nvSpPr>
        <p:spPr/>
        <p:txBody>
          <a:bodyPr/>
          <a:lstStyle/>
          <a:p>
            <a:fld id="{569F1766-9706-49A4-944E-7DAE41BB96CE}" type="slidenum">
              <a:rPr lang="en-IN" smtClean="0"/>
              <a:t>28</a:t>
            </a:fld>
            <a:endParaRPr lang="en-IN"/>
          </a:p>
        </p:txBody>
      </p:sp>
    </p:spTree>
    <p:extLst>
      <p:ext uri="{BB962C8B-B14F-4D97-AF65-F5344CB8AC3E}">
        <p14:creationId xmlns:p14="http://schemas.microsoft.com/office/powerpoint/2010/main" val="604215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9D983-B1F6-4A94-BA16-65E896757111}"/>
              </a:ext>
            </a:extLst>
          </p:cNvPr>
          <p:cNvSpPr>
            <a:spLocks noGrp="1"/>
          </p:cNvSpPr>
          <p:nvPr>
            <p:ph type="title"/>
          </p:nvPr>
        </p:nvSpPr>
        <p:spPr/>
        <p:txBody>
          <a:bodyPr/>
          <a:lstStyle/>
          <a:p>
            <a:r>
              <a:rPr lang="en-IN" dirty="0"/>
              <a:t>Comparing Algorithms</a:t>
            </a:r>
          </a:p>
        </p:txBody>
      </p:sp>
      <p:sp>
        <p:nvSpPr>
          <p:cNvPr id="3" name="Text Placeholder 2">
            <a:extLst>
              <a:ext uri="{FF2B5EF4-FFF2-40B4-BE49-F238E27FC236}">
                <a16:creationId xmlns:a16="http://schemas.microsoft.com/office/drawing/2014/main" id="{1D139320-021F-4E24-8F49-1ED9659F4520}"/>
              </a:ext>
            </a:extLst>
          </p:cNvPr>
          <p:cNvSpPr>
            <a:spLocks noGrp="1"/>
          </p:cNvSpPr>
          <p:nvPr>
            <p:ph type="body" idx="1"/>
          </p:nvPr>
        </p:nvSpPr>
        <p:spPr/>
        <p:txBody>
          <a:bodyPr/>
          <a:lstStyle/>
          <a:p>
            <a:r>
              <a:rPr lang="en-IN" dirty="0"/>
              <a:t>Key differences between them</a:t>
            </a:r>
          </a:p>
        </p:txBody>
      </p:sp>
      <p:sp>
        <p:nvSpPr>
          <p:cNvPr id="4" name="Slide Number Placeholder 3">
            <a:extLst>
              <a:ext uri="{FF2B5EF4-FFF2-40B4-BE49-F238E27FC236}">
                <a16:creationId xmlns:a16="http://schemas.microsoft.com/office/drawing/2014/main" id="{DF66C94F-9FB2-4EB6-AA62-ABBBFCFB2DF7}"/>
              </a:ext>
            </a:extLst>
          </p:cNvPr>
          <p:cNvSpPr>
            <a:spLocks noGrp="1"/>
          </p:cNvSpPr>
          <p:nvPr>
            <p:ph type="sldNum" sz="quarter" idx="12"/>
          </p:nvPr>
        </p:nvSpPr>
        <p:spPr/>
        <p:txBody>
          <a:bodyPr/>
          <a:lstStyle/>
          <a:p>
            <a:fld id="{569F1766-9706-49A4-944E-7DAE41BB96CE}" type="slidenum">
              <a:rPr lang="en-IN" smtClean="0"/>
              <a:t>29</a:t>
            </a:fld>
            <a:endParaRPr lang="en-IN"/>
          </a:p>
        </p:txBody>
      </p:sp>
    </p:spTree>
    <p:extLst>
      <p:ext uri="{BB962C8B-B14F-4D97-AF65-F5344CB8AC3E}">
        <p14:creationId xmlns:p14="http://schemas.microsoft.com/office/powerpoint/2010/main" val="20337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DF1B-2542-4C33-8310-4B200834E032}"/>
              </a:ext>
            </a:extLst>
          </p:cNvPr>
          <p:cNvSpPr>
            <a:spLocks noGrp="1"/>
          </p:cNvSpPr>
          <p:nvPr>
            <p:ph type="title"/>
          </p:nvPr>
        </p:nvSpPr>
        <p:spPr/>
        <p:txBody>
          <a:bodyPr/>
          <a:lstStyle/>
          <a:p>
            <a:r>
              <a:rPr lang="en-IN" dirty="0"/>
              <a:t>Approaches:</a:t>
            </a:r>
          </a:p>
        </p:txBody>
      </p:sp>
      <p:sp>
        <p:nvSpPr>
          <p:cNvPr id="3" name="Content Placeholder 2">
            <a:extLst>
              <a:ext uri="{FF2B5EF4-FFF2-40B4-BE49-F238E27FC236}">
                <a16:creationId xmlns:a16="http://schemas.microsoft.com/office/drawing/2014/main" id="{74E8030B-5451-4CF5-A709-A4AF07021C1B}"/>
              </a:ext>
            </a:extLst>
          </p:cNvPr>
          <p:cNvSpPr>
            <a:spLocks noGrp="1"/>
          </p:cNvSpPr>
          <p:nvPr>
            <p:ph idx="1"/>
          </p:nvPr>
        </p:nvSpPr>
        <p:spPr>
          <a:xfrm>
            <a:off x="1069848" y="1909011"/>
            <a:ext cx="10058400" cy="4575765"/>
          </a:xfrm>
        </p:spPr>
        <p:txBody>
          <a:bodyPr>
            <a:normAutofit/>
          </a:bodyPr>
          <a:lstStyle/>
          <a:p>
            <a:pPr algn="just"/>
            <a:r>
              <a:rPr lang="en-IN" sz="18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Our approach is to believe that we can’t just decide to perform an action then assume that the action is responsible for whatever happens next. For this, we’ll need to run a controlled experiment. After all, there may be so many other parameters that may influence our experiment.</a:t>
            </a:r>
          </a:p>
          <a:p>
            <a:pPr algn="just"/>
            <a:endParaRPr lang="en-IN" sz="18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endParaRPr>
          </a:p>
          <a:p>
            <a:pPr algn="just"/>
            <a:r>
              <a:rPr lang="en-IN" sz="1800" dirty="0">
                <a:solidFill>
                  <a:srgbClr val="242021"/>
                </a:solidFill>
                <a:latin typeface="Georgia" panose="02040502050405020303" pitchFamily="18" charset="0"/>
                <a:cs typeface="Times New Roman" panose="02020603050405020304" pitchFamily="18" charset="0"/>
              </a:rPr>
              <a:t>Two Possibilities:</a:t>
            </a:r>
          </a:p>
          <a:p>
            <a:pPr lvl="1" algn="just">
              <a:buFont typeface="Courier New" panose="02070309020205020404" pitchFamily="49" charset="0"/>
              <a:buChar char="o"/>
            </a:pPr>
            <a:r>
              <a:rPr lang="en-IN" sz="18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A/B testing setup: Groups A and B of users would see slightly different versions of the event; One including the action while the other without it.</a:t>
            </a:r>
          </a:p>
          <a:p>
            <a:pPr lvl="1" algn="just">
              <a:buFont typeface="Courier New" panose="02070309020205020404" pitchFamily="49" charset="0"/>
              <a:buChar char="o"/>
            </a:pPr>
            <a:r>
              <a:rPr lang="en-IN" sz="18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Experiment run until we become convinced that either Option A is more successful than Option B or, vice versa.</a:t>
            </a:r>
          </a:p>
          <a:p>
            <a:pPr lvl="1" algn="just">
              <a:buFont typeface="Courier New" panose="02070309020205020404" pitchFamily="49" charset="0"/>
              <a:buChar char="o"/>
            </a:pPr>
            <a:endParaRPr lang="en-IN" dirty="0">
              <a:solidFill>
                <a:srgbClr val="242021"/>
              </a:solidFill>
              <a:latin typeface="Georgia" panose="02040502050405020303" pitchFamily="18" charset="0"/>
              <a:ea typeface="Calibri" panose="020F0502020204030204" pitchFamily="34" charset="0"/>
              <a:cs typeface="Times New Roman" panose="02020603050405020304" pitchFamily="18" charset="0"/>
            </a:endParaRPr>
          </a:p>
          <a:p>
            <a:pPr lvl="1" algn="just">
              <a:buFont typeface="Courier New" panose="02070309020205020404" pitchFamily="49" charset="0"/>
              <a:buChar char="o"/>
            </a:pPr>
            <a:r>
              <a:rPr lang="en-IN" sz="18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Maximize event rewards; run experiments that could be well rewarded. </a:t>
            </a:r>
          </a:p>
          <a:p>
            <a:pPr lvl="1" algn="just">
              <a:buFont typeface="Courier New" panose="02070309020205020404" pitchFamily="49" charset="0"/>
              <a:buChar char="o"/>
            </a:pPr>
            <a:r>
              <a:rPr lang="en-IN" sz="18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Unless we really believe an action we do has the potential to be valuable, we shouldn’t try  it at all. And if we don’t have any new ideas that we have faith in, going with the traditional action is the best strategy.</a:t>
            </a:r>
          </a:p>
        </p:txBody>
      </p:sp>
      <p:sp>
        <p:nvSpPr>
          <p:cNvPr id="4" name="Slide Number Placeholder 3">
            <a:extLst>
              <a:ext uri="{FF2B5EF4-FFF2-40B4-BE49-F238E27FC236}">
                <a16:creationId xmlns:a16="http://schemas.microsoft.com/office/drawing/2014/main" id="{57B6F55D-6EAE-420B-B492-6A9CAE391A42}"/>
              </a:ext>
            </a:extLst>
          </p:cNvPr>
          <p:cNvSpPr>
            <a:spLocks noGrp="1"/>
          </p:cNvSpPr>
          <p:nvPr>
            <p:ph type="sldNum" sz="quarter" idx="12"/>
          </p:nvPr>
        </p:nvSpPr>
        <p:spPr/>
        <p:txBody>
          <a:bodyPr/>
          <a:lstStyle/>
          <a:p>
            <a:fld id="{569F1766-9706-49A4-944E-7DAE41BB96CE}" type="slidenum">
              <a:rPr lang="en-IN" smtClean="0"/>
              <a:t>3</a:t>
            </a:fld>
            <a:endParaRPr lang="en-IN"/>
          </a:p>
        </p:txBody>
      </p:sp>
    </p:spTree>
    <p:extLst>
      <p:ext uri="{BB962C8B-B14F-4D97-AF65-F5344CB8AC3E}">
        <p14:creationId xmlns:p14="http://schemas.microsoft.com/office/powerpoint/2010/main" val="1313143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DD247-B9A4-46AD-A925-1ED87D7344D6}"/>
              </a:ext>
            </a:extLst>
          </p:cNvPr>
          <p:cNvSpPr>
            <a:spLocks noGrp="1"/>
          </p:cNvSpPr>
          <p:nvPr>
            <p:ph type="title"/>
          </p:nvPr>
        </p:nvSpPr>
        <p:spPr/>
        <p:txBody>
          <a:bodyPr/>
          <a:lstStyle/>
          <a:p>
            <a:r>
              <a:rPr lang="en-IN" dirty="0"/>
              <a:t>Comparison of Algorithms</a:t>
            </a:r>
          </a:p>
        </p:txBody>
      </p:sp>
      <p:sp>
        <p:nvSpPr>
          <p:cNvPr id="3" name="Content Placeholder 2">
            <a:extLst>
              <a:ext uri="{FF2B5EF4-FFF2-40B4-BE49-F238E27FC236}">
                <a16:creationId xmlns:a16="http://schemas.microsoft.com/office/drawing/2014/main" id="{3E856836-A26B-422E-9CEF-89127A1CAA20}"/>
              </a:ext>
            </a:extLst>
          </p:cNvPr>
          <p:cNvSpPr>
            <a:spLocks noGrp="1"/>
          </p:cNvSpPr>
          <p:nvPr>
            <p:ph idx="1"/>
          </p:nvPr>
        </p:nvSpPr>
        <p:spPr/>
        <p:txBody>
          <a:bodyPr>
            <a:normAutofit/>
          </a:bodyPr>
          <a:lstStyle/>
          <a:p>
            <a:pPr algn="just">
              <a:buFont typeface="Wingdings" panose="05000000000000000000" pitchFamily="2" charset="2"/>
              <a:buChar char="Ø"/>
            </a:pPr>
            <a:r>
              <a:rPr lang="en-IN"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We see that the epsilon-Greedy algorithm doesn’t converge as quickly as the </a:t>
            </a:r>
            <a:r>
              <a:rPr lang="en-IN" b="0" i="0" dirty="0" err="1">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Softmax</a:t>
            </a:r>
            <a:r>
              <a:rPr lang="en-IN"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 algorithm. This might suggest that we need to use another annealing or conclude that </a:t>
            </a:r>
            <a:r>
              <a:rPr lang="en-IN" b="0" i="0" dirty="0" err="1">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Softmax</a:t>
            </a:r>
            <a:r>
              <a:rPr lang="en-IN"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 algorithm is simply superior to the epsilon-Greedy algorithm.</a:t>
            </a:r>
          </a:p>
          <a:p>
            <a:pPr algn="just">
              <a:buFont typeface="Wingdings" panose="05000000000000000000" pitchFamily="2" charset="2"/>
              <a:buChar char="Ø"/>
            </a:pPr>
            <a:endParaRPr lang="en-IN"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endParaRPr>
          </a:p>
          <a:p>
            <a:pPr algn="just">
              <a:buFont typeface="Wingdings" panose="05000000000000000000" pitchFamily="2" charset="2"/>
              <a:buChar char="Ø"/>
            </a:pPr>
            <a:r>
              <a:rPr lang="en-IN" dirty="0">
                <a:solidFill>
                  <a:srgbClr val="242021"/>
                </a:solidFill>
                <a:latin typeface="Georgia" panose="02040502050405020303" pitchFamily="18" charset="0"/>
                <a:ea typeface="Calibri" panose="020F0502020204030204" pitchFamily="34" charset="0"/>
                <a:cs typeface="Times New Roman" panose="02020603050405020304" pitchFamily="18" charset="0"/>
              </a:rPr>
              <a:t>UCB is quite systematic and converges in the same time as Annealing </a:t>
            </a:r>
            <a:r>
              <a:rPr lang="en-IN" dirty="0" err="1">
                <a:solidFill>
                  <a:srgbClr val="242021"/>
                </a:solidFill>
                <a:latin typeface="Georgia" panose="02040502050405020303" pitchFamily="18" charset="0"/>
                <a:ea typeface="Calibri" panose="020F0502020204030204" pitchFamily="34" charset="0"/>
                <a:cs typeface="Times New Roman" panose="02020603050405020304" pitchFamily="18" charset="0"/>
              </a:rPr>
              <a:t>Softmax</a:t>
            </a:r>
            <a:r>
              <a:rPr lang="en-IN" dirty="0">
                <a:solidFill>
                  <a:srgbClr val="242021"/>
                </a:solidFill>
                <a:latin typeface="Georgia" panose="02040502050405020303" pitchFamily="18" charset="0"/>
                <a:ea typeface="Calibri" panose="020F0502020204030204" pitchFamily="34" charset="0"/>
                <a:cs typeface="Times New Roman" panose="02020603050405020304" pitchFamily="18" charset="0"/>
              </a:rPr>
              <a:t>, but the </a:t>
            </a:r>
            <a:r>
              <a:rPr lang="en-IN" b="0" i="0" dirty="0" err="1">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backpedaling</a:t>
            </a:r>
            <a:r>
              <a:rPr lang="en-IN"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 it does causes it to underperform the </a:t>
            </a:r>
            <a:r>
              <a:rPr lang="en-IN" b="0" i="0" dirty="0" err="1">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Softmax</a:t>
            </a:r>
            <a:r>
              <a:rPr lang="en-IN"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 algorithm along most metrics.</a:t>
            </a:r>
          </a:p>
          <a:p>
            <a:pPr algn="just">
              <a:buFont typeface="Wingdings" panose="05000000000000000000" pitchFamily="2" charset="2"/>
              <a:buChar char="Ø"/>
            </a:pPr>
            <a:endParaRPr lang="en-IN" dirty="0">
              <a:solidFill>
                <a:srgbClr val="242021"/>
              </a:solidFill>
              <a:latin typeface="Georgia" panose="02040502050405020303" pitchFamily="18" charset="0"/>
              <a:ea typeface="Calibri" panose="020F0502020204030204" pitchFamily="34" charset="0"/>
              <a:cs typeface="Times New Roman" panose="02020603050405020304" pitchFamily="18" charset="0"/>
            </a:endParaRPr>
          </a:p>
          <a:p>
            <a:pPr algn="just">
              <a:buFont typeface="Wingdings" panose="05000000000000000000" pitchFamily="2" charset="2"/>
              <a:buChar char="Ø"/>
            </a:pPr>
            <a:r>
              <a:rPr lang="en-IN"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Thus we conclude saying that Annealing </a:t>
            </a:r>
            <a:r>
              <a:rPr lang="en-IN" b="0" i="0" dirty="0" err="1">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softmax</a:t>
            </a:r>
            <a:r>
              <a:rPr lang="en-IN"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 on a logarithmic scale is a very good algorithm to get an output for short runs, but UCB is the best if we ignore backpedalling for long runs.  </a:t>
            </a:r>
          </a:p>
          <a:p>
            <a:pPr algn="just">
              <a:buFont typeface="Wingdings" panose="05000000000000000000" pitchFamily="2" charset="2"/>
              <a:buChar char="Ø"/>
            </a:pPr>
            <a:endParaRPr lang="en-IN" dirty="0"/>
          </a:p>
        </p:txBody>
      </p:sp>
      <p:sp>
        <p:nvSpPr>
          <p:cNvPr id="4" name="Slide Number Placeholder 3">
            <a:extLst>
              <a:ext uri="{FF2B5EF4-FFF2-40B4-BE49-F238E27FC236}">
                <a16:creationId xmlns:a16="http://schemas.microsoft.com/office/drawing/2014/main" id="{176DCB8E-5BD7-461F-A29A-3E2916D3041B}"/>
              </a:ext>
            </a:extLst>
          </p:cNvPr>
          <p:cNvSpPr>
            <a:spLocks noGrp="1"/>
          </p:cNvSpPr>
          <p:nvPr>
            <p:ph type="sldNum" sz="quarter" idx="12"/>
          </p:nvPr>
        </p:nvSpPr>
        <p:spPr/>
        <p:txBody>
          <a:bodyPr/>
          <a:lstStyle/>
          <a:p>
            <a:fld id="{569F1766-9706-49A4-944E-7DAE41BB96CE}" type="slidenum">
              <a:rPr lang="en-IN" smtClean="0"/>
              <a:t>30</a:t>
            </a:fld>
            <a:endParaRPr lang="en-IN"/>
          </a:p>
        </p:txBody>
      </p:sp>
    </p:spTree>
    <p:extLst>
      <p:ext uri="{BB962C8B-B14F-4D97-AF65-F5344CB8AC3E}">
        <p14:creationId xmlns:p14="http://schemas.microsoft.com/office/powerpoint/2010/main" val="1390109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77C99-62E5-4018-80EB-98E29A63577A}"/>
              </a:ext>
            </a:extLst>
          </p:cNvPr>
          <p:cNvSpPr>
            <a:spLocks noGrp="1"/>
          </p:cNvSpPr>
          <p:nvPr>
            <p:ph type="title"/>
          </p:nvPr>
        </p:nvSpPr>
        <p:spPr>
          <a:xfrm>
            <a:off x="1063752" y="354003"/>
            <a:ext cx="10058400" cy="1609344"/>
          </a:xfrm>
        </p:spPr>
        <p:txBody>
          <a:bodyPr/>
          <a:lstStyle/>
          <a:p>
            <a:r>
              <a:rPr lang="en-IN" dirty="0"/>
              <a:t>What? When? why?</a:t>
            </a:r>
          </a:p>
        </p:txBody>
      </p:sp>
      <p:sp>
        <p:nvSpPr>
          <p:cNvPr id="3" name="Content Placeholder 2">
            <a:extLst>
              <a:ext uri="{FF2B5EF4-FFF2-40B4-BE49-F238E27FC236}">
                <a16:creationId xmlns:a16="http://schemas.microsoft.com/office/drawing/2014/main" id="{7D4A005A-4314-4BF2-9FF8-43F6D5E13F17}"/>
              </a:ext>
            </a:extLst>
          </p:cNvPr>
          <p:cNvSpPr>
            <a:spLocks noGrp="1"/>
          </p:cNvSpPr>
          <p:nvPr>
            <p:ph idx="1"/>
          </p:nvPr>
        </p:nvSpPr>
        <p:spPr>
          <a:xfrm>
            <a:off x="1063752" y="1712578"/>
            <a:ext cx="10058400" cy="4925331"/>
          </a:xfrm>
        </p:spPr>
        <p:txBody>
          <a:bodyPr>
            <a:noAutofit/>
          </a:bodyPr>
          <a:lstStyle/>
          <a:p>
            <a:pPr>
              <a:buFont typeface="Wingdings" panose="05000000000000000000" pitchFamily="2" charset="2"/>
              <a:buChar char="Ø"/>
            </a:pPr>
            <a:r>
              <a:rPr lang="en-IN" sz="1800" dirty="0"/>
              <a:t> We saw several Bandit Algorithms. But we did not explore use cases.</a:t>
            </a:r>
          </a:p>
          <a:p>
            <a:pPr>
              <a:buFont typeface="Wingdings" panose="05000000000000000000" pitchFamily="2" charset="2"/>
              <a:buChar char="Ø"/>
            </a:pPr>
            <a:r>
              <a:rPr lang="en-IN" sz="18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It’s important to understand that A/B testing and MAB serve different use cases as their focus is different. </a:t>
            </a:r>
          </a:p>
          <a:p>
            <a:pPr>
              <a:buFont typeface="Wingdings" panose="05000000000000000000" pitchFamily="2" charset="2"/>
              <a:buChar char="Ø"/>
            </a:pPr>
            <a:endParaRPr lang="en-IN" sz="1800" dirty="0">
              <a:solidFill>
                <a:srgbClr val="242021"/>
              </a:solidFill>
              <a:latin typeface="Georgia" panose="02040502050405020303"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IN" sz="18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IN" sz="1800" dirty="0">
              <a:solidFill>
                <a:srgbClr val="242021"/>
              </a:solidFill>
              <a:latin typeface="Georgia" panose="02040502050405020303"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IN" sz="18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IN" sz="1800" dirty="0">
              <a:solidFill>
                <a:srgbClr val="242021"/>
              </a:solidFill>
              <a:latin typeface="Georgia" panose="02040502050405020303"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IN" sz="18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endParaRPr>
          </a:p>
          <a:p>
            <a:pPr marL="0" indent="0">
              <a:buNone/>
            </a:pPr>
            <a:endParaRPr lang="en-IN" sz="18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endParaRPr>
          </a:p>
          <a:p>
            <a:pPr marL="0" indent="0">
              <a:buNone/>
            </a:pPr>
            <a:endParaRPr lang="en-IN" sz="18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Ø"/>
            </a:pPr>
            <a:r>
              <a:rPr lang="en-IN" sz="18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In conclusion, it is fair to state that both A/B and MAB have their strengths and shortcomings- the dynamic between the two is complementary and not competitive.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IN" sz="1800" dirty="0"/>
          </a:p>
          <a:p>
            <a:pPr>
              <a:buFont typeface="Wingdings" panose="05000000000000000000" pitchFamily="2" charset="2"/>
              <a:buChar char="Ø"/>
            </a:pPr>
            <a:endParaRPr lang="en-IN" sz="1800" dirty="0"/>
          </a:p>
        </p:txBody>
      </p:sp>
      <p:sp>
        <p:nvSpPr>
          <p:cNvPr id="4" name="Slide Number Placeholder 3">
            <a:extLst>
              <a:ext uri="{FF2B5EF4-FFF2-40B4-BE49-F238E27FC236}">
                <a16:creationId xmlns:a16="http://schemas.microsoft.com/office/drawing/2014/main" id="{E366CB9D-6E76-4D24-BF4E-EC07598FE5B8}"/>
              </a:ext>
            </a:extLst>
          </p:cNvPr>
          <p:cNvSpPr>
            <a:spLocks noGrp="1"/>
          </p:cNvSpPr>
          <p:nvPr>
            <p:ph type="sldNum" sz="quarter" idx="12"/>
          </p:nvPr>
        </p:nvSpPr>
        <p:spPr/>
        <p:txBody>
          <a:bodyPr/>
          <a:lstStyle/>
          <a:p>
            <a:fld id="{569F1766-9706-49A4-944E-7DAE41BB96CE}" type="slidenum">
              <a:rPr lang="en-IN" smtClean="0"/>
              <a:t>31</a:t>
            </a:fld>
            <a:endParaRPr lang="en-IN"/>
          </a:p>
        </p:txBody>
      </p:sp>
      <p:graphicFrame>
        <p:nvGraphicFramePr>
          <p:cNvPr id="5" name="Table 5">
            <a:extLst>
              <a:ext uri="{FF2B5EF4-FFF2-40B4-BE49-F238E27FC236}">
                <a16:creationId xmlns:a16="http://schemas.microsoft.com/office/drawing/2014/main" id="{C3A4C1D7-5254-4AE1-A1C0-8AC91383D3E7}"/>
              </a:ext>
            </a:extLst>
          </p:cNvPr>
          <p:cNvGraphicFramePr>
            <a:graphicFrameLocks noGrp="1"/>
          </p:cNvGraphicFramePr>
          <p:nvPr>
            <p:extLst>
              <p:ext uri="{D42A27DB-BD31-4B8C-83A1-F6EECF244321}">
                <p14:modId xmlns:p14="http://schemas.microsoft.com/office/powerpoint/2010/main" val="3200210363"/>
              </p:ext>
            </p:extLst>
          </p:nvPr>
        </p:nvGraphicFramePr>
        <p:xfrm>
          <a:off x="2154616" y="2807072"/>
          <a:ext cx="7876672" cy="3008570"/>
        </p:xfrm>
        <a:graphic>
          <a:graphicData uri="http://schemas.openxmlformats.org/drawingml/2006/table">
            <a:tbl>
              <a:tblPr firstRow="1" bandRow="1">
                <a:tableStyleId>{5C22544A-7EE6-4342-B048-85BDC9FD1C3A}</a:tableStyleId>
              </a:tblPr>
              <a:tblGrid>
                <a:gridCol w="3938336">
                  <a:extLst>
                    <a:ext uri="{9D8B030D-6E8A-4147-A177-3AD203B41FA5}">
                      <a16:colId xmlns:a16="http://schemas.microsoft.com/office/drawing/2014/main" val="2783513256"/>
                    </a:ext>
                  </a:extLst>
                </a:gridCol>
                <a:gridCol w="3938336">
                  <a:extLst>
                    <a:ext uri="{9D8B030D-6E8A-4147-A177-3AD203B41FA5}">
                      <a16:colId xmlns:a16="http://schemas.microsoft.com/office/drawing/2014/main" val="777448821"/>
                    </a:ext>
                  </a:extLst>
                </a:gridCol>
              </a:tblGrid>
              <a:tr h="281399">
                <a:tc>
                  <a:txBody>
                    <a:bodyPr/>
                    <a:lstStyle/>
                    <a:p>
                      <a:pPr algn="just"/>
                      <a:r>
                        <a:rPr lang="en-IN" sz="1600" dirty="0"/>
                        <a:t>A-B Testing</a:t>
                      </a:r>
                    </a:p>
                  </a:txBody>
                  <a:tcPr/>
                </a:tc>
                <a:tc>
                  <a:txBody>
                    <a:bodyPr/>
                    <a:lstStyle/>
                    <a:p>
                      <a:pPr algn="just"/>
                      <a:r>
                        <a:rPr lang="en-IN" sz="1600" dirty="0"/>
                        <a:t>Multi Armed Bandit</a:t>
                      </a:r>
                    </a:p>
                  </a:txBody>
                  <a:tcPr/>
                </a:tc>
                <a:extLst>
                  <a:ext uri="{0D108BD9-81ED-4DB2-BD59-A6C34878D82A}">
                    <a16:rowId xmlns:a16="http://schemas.microsoft.com/office/drawing/2014/main" val="2312959468"/>
                  </a:ext>
                </a:extLst>
              </a:tr>
              <a:tr h="1336645">
                <a:tc>
                  <a:txBody>
                    <a:bodyPr/>
                    <a:lstStyle/>
                    <a:p>
                      <a:pPr algn="just"/>
                      <a:r>
                        <a:rPr lang="en-IN" sz="16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Done to collect data with its associated statistical confidence. A business then uses the collected data, interprets it in a larger context and then makes a decision. </a:t>
                      </a:r>
                      <a:endParaRPr lang="en-IN" sz="1600"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MAB is an optimization algorithm that maximizes a given metric. There’s no intermediate stage of interpretation and analysis as the MAB algorithm is adjusting traffic automatically.</a:t>
                      </a:r>
                    </a:p>
                  </a:txBody>
                  <a:tcPr/>
                </a:tc>
                <a:extLst>
                  <a:ext uri="{0D108BD9-81ED-4DB2-BD59-A6C34878D82A}">
                    <a16:rowId xmlns:a16="http://schemas.microsoft.com/office/drawing/2014/main" val="3033099654"/>
                  </a:ext>
                </a:extLst>
              </a:tr>
              <a:tr h="1336645">
                <a:tc>
                  <a:txBody>
                    <a:bodyPr/>
                    <a:lstStyle/>
                    <a:p>
                      <a:pPr algn="just"/>
                      <a:r>
                        <a:rPr lang="en-IN" sz="1600" b="0" i="0" kern="1200" dirty="0">
                          <a:solidFill>
                            <a:schemeClr val="dk1"/>
                          </a:solidFill>
                          <a:effectLst/>
                          <a:latin typeface="+mn-lt"/>
                          <a:ea typeface="+mn-ea"/>
                          <a:cs typeface="+mn-cs"/>
                        </a:rPr>
                        <a:t>The primary objective is to collect data in order to make a critical business decision and to learn the impact of all variations with statistical confidence.</a:t>
                      </a:r>
                      <a:endParaRPr lang="en-IN" sz="1600" dirty="0"/>
                    </a:p>
                  </a:txBody>
                  <a:tcPr/>
                </a:tc>
                <a:tc>
                  <a:txBody>
                    <a:bodyPr/>
                    <a:lstStyle/>
                    <a:p>
                      <a:pPr algn="just"/>
                      <a:r>
                        <a:rPr lang="en-IN" sz="1600" b="0" i="0" kern="1200" dirty="0">
                          <a:solidFill>
                            <a:schemeClr val="dk1"/>
                          </a:solidFill>
                          <a:effectLst/>
                          <a:latin typeface="+mn-lt"/>
                          <a:ea typeface="+mn-ea"/>
                          <a:cs typeface="+mn-cs"/>
                        </a:rPr>
                        <a:t>There is no need for interpretation for results/performance of variations and all we care about is maximizing conversions. There’s not enough time for gathering statistical significant results.</a:t>
                      </a:r>
                      <a:endParaRPr lang="en-IN" sz="1600" dirty="0"/>
                    </a:p>
                  </a:txBody>
                  <a:tcPr/>
                </a:tc>
                <a:extLst>
                  <a:ext uri="{0D108BD9-81ED-4DB2-BD59-A6C34878D82A}">
                    <a16:rowId xmlns:a16="http://schemas.microsoft.com/office/drawing/2014/main" val="1149569642"/>
                  </a:ext>
                </a:extLst>
              </a:tr>
            </a:tbl>
          </a:graphicData>
        </a:graphic>
      </p:graphicFrame>
    </p:spTree>
    <p:extLst>
      <p:ext uri="{BB962C8B-B14F-4D97-AF65-F5344CB8AC3E}">
        <p14:creationId xmlns:p14="http://schemas.microsoft.com/office/powerpoint/2010/main" val="3912921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47231-1516-41F9-AB66-40AE8243C580}"/>
              </a:ext>
            </a:extLst>
          </p:cNvPr>
          <p:cNvSpPr>
            <a:spLocks noGrp="1"/>
          </p:cNvSpPr>
          <p:nvPr>
            <p:ph type="title"/>
          </p:nvPr>
        </p:nvSpPr>
        <p:spPr/>
        <p:txBody>
          <a:bodyPr/>
          <a:lstStyle/>
          <a:p>
            <a:r>
              <a:rPr lang="en-IN" dirty="0"/>
              <a:t>Applications of a/b testing:</a:t>
            </a:r>
          </a:p>
        </p:txBody>
      </p:sp>
      <p:sp>
        <p:nvSpPr>
          <p:cNvPr id="3" name="Content Placeholder 2">
            <a:extLst>
              <a:ext uri="{FF2B5EF4-FFF2-40B4-BE49-F238E27FC236}">
                <a16:creationId xmlns:a16="http://schemas.microsoft.com/office/drawing/2014/main" id="{06A34AC4-8FEE-484E-B59E-04E5A2C8EF9C}"/>
              </a:ext>
            </a:extLst>
          </p:cNvPr>
          <p:cNvSpPr>
            <a:spLocks noGrp="1"/>
          </p:cNvSpPr>
          <p:nvPr>
            <p:ph idx="1"/>
          </p:nvPr>
        </p:nvSpPr>
        <p:spPr/>
        <p:txBody>
          <a:bodyPr>
            <a:normAutofit lnSpcReduction="10000"/>
          </a:bodyPr>
          <a:lstStyle/>
          <a:p>
            <a:pPr algn="just"/>
            <a:r>
              <a:rPr lang="en-IN" dirty="0"/>
              <a:t>Situations where A/B testing is clearly superior to MAB :</a:t>
            </a:r>
          </a:p>
          <a:p>
            <a:pPr algn="just"/>
            <a:endParaRPr lang="en-IN" dirty="0"/>
          </a:p>
          <a:p>
            <a:pPr marL="674370" lvl="1" indent="-400050" algn="just">
              <a:buFont typeface="+mj-lt"/>
              <a:buAutoNum type="romanLcPeriod"/>
            </a:pPr>
            <a:r>
              <a:rPr lang="en-IN" sz="20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Aiming for statistical significance: </a:t>
            </a:r>
            <a:r>
              <a:rPr lang="en-IN" sz="18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MAB experiments are not the best choice when you want to get a statistically robust winner. A/B tests are still the fastest way to statistical significance even though you might lose some conversions in the process.</a:t>
            </a:r>
          </a:p>
          <a:p>
            <a:pPr marL="674370" lvl="1" indent="-400050" algn="just">
              <a:buFont typeface="+mj-lt"/>
              <a:buAutoNum type="romanLcPeriod"/>
            </a:pPr>
            <a:endParaRPr lang="en-IN" b="0" i="0" dirty="0">
              <a:solidFill>
                <a:srgbClr val="242021"/>
              </a:solidFill>
              <a:latin typeface="Calibri" panose="020F0502020204030204" pitchFamily="34" charset="0"/>
              <a:ea typeface="Calibri" panose="020F0502020204030204" pitchFamily="34" charset="0"/>
              <a:cs typeface="Times New Roman" panose="02020603050405020304" pitchFamily="18" charset="0"/>
            </a:endParaRPr>
          </a:p>
          <a:p>
            <a:pPr marL="674370" lvl="1" indent="-400050" algn="just">
              <a:buFont typeface="+mj-lt"/>
              <a:buAutoNum type="romanLcPeriod"/>
            </a:pPr>
            <a:r>
              <a:rPr lang="en-IN" sz="18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Optimizing for multiple metrics: MAB experiments work great when optimizing for one key metric, they don’t work well for multiple goals as they only factor in the Primary Goal while allocating incoming traffic.</a:t>
            </a:r>
          </a:p>
          <a:p>
            <a:pPr marL="674370" lvl="1" indent="-400050" algn="just">
              <a:buFont typeface="+mj-lt"/>
              <a:buAutoNum type="romanLcPeriod"/>
            </a:pPr>
            <a:endParaRPr lang="en-IN" dirty="0">
              <a:solidFill>
                <a:srgbClr val="242021"/>
              </a:solidFill>
              <a:latin typeface="Georgia" panose="02040502050405020303" pitchFamily="18" charset="0"/>
              <a:ea typeface="Calibri" panose="020F0502020204030204" pitchFamily="34" charset="0"/>
              <a:cs typeface="Times New Roman" panose="02020603050405020304" pitchFamily="18" charset="0"/>
            </a:endParaRPr>
          </a:p>
          <a:p>
            <a:pPr marL="674370" lvl="1" indent="-400050" algn="just">
              <a:buFont typeface="+mj-lt"/>
              <a:buAutoNum type="romanLcPeriod"/>
            </a:pPr>
            <a:r>
              <a:rPr lang="en-IN" sz="18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Post experiment analysis: Due to high Data availability for each run</a:t>
            </a:r>
          </a:p>
          <a:p>
            <a:pPr marL="674370" lvl="1" indent="-400050" algn="just">
              <a:buFont typeface="+mj-lt"/>
              <a:buAutoNum type="romanLcPeriod"/>
            </a:pPr>
            <a:endParaRPr lang="en-IN" dirty="0">
              <a:solidFill>
                <a:srgbClr val="242021"/>
              </a:solidFill>
              <a:latin typeface="Georgia" panose="02040502050405020303" pitchFamily="18" charset="0"/>
              <a:ea typeface="Calibri" panose="020F0502020204030204" pitchFamily="34" charset="0"/>
              <a:cs typeface="Times New Roman" panose="02020603050405020304" pitchFamily="18" charset="0"/>
            </a:endParaRPr>
          </a:p>
          <a:p>
            <a:pPr marL="674370" lvl="1" indent="-400050" algn="just">
              <a:buFont typeface="+mj-lt"/>
              <a:buAutoNum type="romanLcPeriod"/>
            </a:pPr>
            <a:r>
              <a:rPr lang="en-IN" sz="18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Incorporating learnings from all variations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674370" lvl="1" indent="-400050" algn="just">
              <a:buFont typeface="+mj-lt"/>
              <a:buAutoNum type="romanLcPeriod"/>
            </a:pPr>
            <a:endParaRPr lang="en-IN" dirty="0"/>
          </a:p>
          <a:p>
            <a:pPr algn="just"/>
            <a:endParaRPr lang="en-IN" dirty="0"/>
          </a:p>
        </p:txBody>
      </p:sp>
      <p:sp>
        <p:nvSpPr>
          <p:cNvPr id="4" name="Slide Number Placeholder 3">
            <a:extLst>
              <a:ext uri="{FF2B5EF4-FFF2-40B4-BE49-F238E27FC236}">
                <a16:creationId xmlns:a16="http://schemas.microsoft.com/office/drawing/2014/main" id="{C3173557-261F-4DD1-970D-D4436EC65AAC}"/>
              </a:ext>
            </a:extLst>
          </p:cNvPr>
          <p:cNvSpPr>
            <a:spLocks noGrp="1"/>
          </p:cNvSpPr>
          <p:nvPr>
            <p:ph type="sldNum" sz="quarter" idx="12"/>
          </p:nvPr>
        </p:nvSpPr>
        <p:spPr/>
        <p:txBody>
          <a:bodyPr/>
          <a:lstStyle/>
          <a:p>
            <a:fld id="{569F1766-9706-49A4-944E-7DAE41BB96CE}" type="slidenum">
              <a:rPr lang="en-IN" smtClean="0"/>
              <a:t>32</a:t>
            </a:fld>
            <a:endParaRPr lang="en-IN"/>
          </a:p>
        </p:txBody>
      </p:sp>
    </p:spTree>
    <p:extLst>
      <p:ext uri="{BB962C8B-B14F-4D97-AF65-F5344CB8AC3E}">
        <p14:creationId xmlns:p14="http://schemas.microsoft.com/office/powerpoint/2010/main" val="1256083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C8C8E-30B2-420D-8497-72CF97EE256C}"/>
              </a:ext>
            </a:extLst>
          </p:cNvPr>
          <p:cNvSpPr>
            <a:spLocks noGrp="1"/>
          </p:cNvSpPr>
          <p:nvPr>
            <p:ph type="title"/>
          </p:nvPr>
        </p:nvSpPr>
        <p:spPr/>
        <p:txBody>
          <a:bodyPr/>
          <a:lstStyle/>
          <a:p>
            <a:r>
              <a:rPr lang="en-IN" dirty="0"/>
              <a:t>Application of Multi Armed Bandit</a:t>
            </a:r>
          </a:p>
        </p:txBody>
      </p:sp>
      <p:sp>
        <p:nvSpPr>
          <p:cNvPr id="3" name="Content Placeholder 2">
            <a:extLst>
              <a:ext uri="{FF2B5EF4-FFF2-40B4-BE49-F238E27FC236}">
                <a16:creationId xmlns:a16="http://schemas.microsoft.com/office/drawing/2014/main" id="{D6601703-B0E8-4E9D-BC14-1CD505240261}"/>
              </a:ext>
            </a:extLst>
          </p:cNvPr>
          <p:cNvSpPr>
            <a:spLocks noGrp="1"/>
          </p:cNvSpPr>
          <p:nvPr>
            <p:ph idx="1"/>
          </p:nvPr>
        </p:nvSpPr>
        <p:spPr/>
        <p:txBody>
          <a:bodyPr/>
          <a:lstStyle/>
          <a:p>
            <a:pPr algn="just"/>
            <a:r>
              <a:rPr lang="en-IN" dirty="0"/>
              <a:t>Areas where MAB is clearly superior to A/B testing:</a:t>
            </a:r>
          </a:p>
          <a:p>
            <a:pPr marL="0" indent="0" algn="just">
              <a:buNone/>
            </a:pPr>
            <a:endParaRPr lang="en-IN" dirty="0"/>
          </a:p>
          <a:p>
            <a:pPr marL="674370" lvl="1" indent="-400050" algn="just">
              <a:buFont typeface="+mj-lt"/>
              <a:buAutoNum type="romanLcPeriod"/>
            </a:pPr>
            <a:r>
              <a:rPr lang="en-IN" sz="20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Opportunity cost of lost conversions is too high. When an event matters a </a:t>
            </a:r>
            <a:r>
              <a:rPr lang="en-IN" sz="2000" dirty="0">
                <a:solidFill>
                  <a:srgbClr val="242021"/>
                </a:solidFill>
                <a:latin typeface="Georgia" panose="02040502050405020303" pitchFamily="18" charset="0"/>
                <a:ea typeface="Calibri" panose="020F0502020204030204" pitchFamily="34" charset="0"/>
                <a:cs typeface="Times New Roman" panose="02020603050405020304" pitchFamily="18" charset="0"/>
              </a:rPr>
              <a:t>lot due to it’s rewards</a:t>
            </a:r>
          </a:p>
          <a:p>
            <a:pPr marL="674370" lvl="1" indent="-400050" algn="just">
              <a:buFont typeface="+mj-lt"/>
              <a:buAutoNum type="romanLcPeriod"/>
            </a:pPr>
            <a:r>
              <a:rPr lang="en-IN" sz="20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Optimizing Rates for Outlets That Cover Time-Sensitive Events: The short shelf life of news pieces means that quick optimization is essential.</a:t>
            </a:r>
          </a:p>
          <a:p>
            <a:pPr marL="674370" lvl="1" indent="-400050" algn="just">
              <a:buFont typeface="+mj-lt"/>
              <a:buAutoNum type="romanLcPeriod"/>
            </a:pPr>
            <a:r>
              <a:rPr lang="en-IN" sz="2000" dirty="0">
                <a:solidFill>
                  <a:srgbClr val="242021"/>
                </a:solidFill>
                <a:latin typeface="Georgia" panose="02040502050405020303" pitchFamily="18" charset="0"/>
                <a:cs typeface="Times New Roman" panose="02020603050405020304" pitchFamily="18" charset="0"/>
              </a:rPr>
              <a:t>Continuous Optimisation: Regression related problems</a:t>
            </a:r>
          </a:p>
          <a:p>
            <a:pPr marL="674370" lvl="1" indent="-400050" algn="just">
              <a:buFont typeface="+mj-lt"/>
              <a:buAutoNum type="romanLcPeriod"/>
            </a:pPr>
            <a:r>
              <a:rPr lang="en-IN" sz="2000" dirty="0">
                <a:solidFill>
                  <a:srgbClr val="242021"/>
                </a:solidFill>
                <a:latin typeface="Georgia" panose="02040502050405020303" pitchFamily="18" charset="0"/>
                <a:cs typeface="Times New Roman" panose="02020603050405020304" pitchFamily="18" charset="0"/>
              </a:rPr>
              <a:t>Optimizing Revenue with Low Traffic: Times when A/B testing will take lot of time to decipher statistical significance</a:t>
            </a:r>
          </a:p>
          <a:p>
            <a:pPr marL="674370" lvl="1" indent="-400050" algn="just">
              <a:buFont typeface="+mj-lt"/>
              <a:buAutoNum type="romanLcPeriod"/>
            </a:pPr>
            <a:endParaRPr lang="en-IN" sz="2000" dirty="0"/>
          </a:p>
        </p:txBody>
      </p:sp>
      <p:sp>
        <p:nvSpPr>
          <p:cNvPr id="4" name="Slide Number Placeholder 3">
            <a:extLst>
              <a:ext uri="{FF2B5EF4-FFF2-40B4-BE49-F238E27FC236}">
                <a16:creationId xmlns:a16="http://schemas.microsoft.com/office/drawing/2014/main" id="{61B87318-D00C-45F9-B76E-7DEC99D0D1BF}"/>
              </a:ext>
            </a:extLst>
          </p:cNvPr>
          <p:cNvSpPr>
            <a:spLocks noGrp="1"/>
          </p:cNvSpPr>
          <p:nvPr>
            <p:ph type="sldNum" sz="quarter" idx="12"/>
          </p:nvPr>
        </p:nvSpPr>
        <p:spPr/>
        <p:txBody>
          <a:bodyPr/>
          <a:lstStyle/>
          <a:p>
            <a:fld id="{569F1766-9706-49A4-944E-7DAE41BB96CE}" type="slidenum">
              <a:rPr lang="en-IN" smtClean="0"/>
              <a:t>33</a:t>
            </a:fld>
            <a:endParaRPr lang="en-IN"/>
          </a:p>
        </p:txBody>
      </p:sp>
    </p:spTree>
    <p:extLst>
      <p:ext uri="{BB962C8B-B14F-4D97-AF65-F5344CB8AC3E}">
        <p14:creationId xmlns:p14="http://schemas.microsoft.com/office/powerpoint/2010/main" val="895072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BDD11-AA2B-499D-8D2B-F18A105B7CCA}"/>
              </a:ext>
            </a:extLst>
          </p:cNvPr>
          <p:cNvSpPr>
            <a:spLocks noGrp="1"/>
          </p:cNvSpPr>
          <p:nvPr>
            <p:ph type="ctrTitle"/>
          </p:nvPr>
        </p:nvSpPr>
        <p:spPr/>
        <p:txBody>
          <a:bodyPr/>
          <a:lstStyle/>
          <a:p>
            <a:r>
              <a:rPr lang="en-IN" dirty="0"/>
              <a:t>Thank you</a:t>
            </a:r>
          </a:p>
        </p:txBody>
      </p:sp>
      <p:sp>
        <p:nvSpPr>
          <p:cNvPr id="3" name="Subtitle 2">
            <a:extLst>
              <a:ext uri="{FF2B5EF4-FFF2-40B4-BE49-F238E27FC236}">
                <a16:creationId xmlns:a16="http://schemas.microsoft.com/office/drawing/2014/main" id="{E3332748-1612-420F-AD65-3B042C095B4A}"/>
              </a:ext>
            </a:extLst>
          </p:cNvPr>
          <p:cNvSpPr>
            <a:spLocks noGrp="1"/>
          </p:cNvSpPr>
          <p:nvPr>
            <p:ph type="subTitle" idx="1"/>
          </p:nvPr>
        </p:nvSpPr>
        <p:spPr/>
        <p:txBody>
          <a:bodyPr>
            <a:normAutofit fontScale="92500" lnSpcReduction="20000"/>
          </a:bodyPr>
          <a:lstStyle/>
          <a:p>
            <a:r>
              <a:rPr lang="en-IN" dirty="0"/>
              <a:t>Presentation by: </a:t>
            </a:r>
          </a:p>
          <a:p>
            <a:pPr algn="r"/>
            <a:r>
              <a:rPr lang="en-IN" dirty="0"/>
              <a:t>Arrun Sivasubramanian (CB.EN.U4AIE19013)</a:t>
            </a:r>
          </a:p>
          <a:p>
            <a:pPr algn="r"/>
            <a:r>
              <a:rPr lang="en-IN" dirty="0"/>
              <a:t>Prashanth VR (CB.EN.U4AIE19047)</a:t>
            </a:r>
          </a:p>
        </p:txBody>
      </p:sp>
      <p:sp>
        <p:nvSpPr>
          <p:cNvPr id="4" name="Slide Number Placeholder 3">
            <a:extLst>
              <a:ext uri="{FF2B5EF4-FFF2-40B4-BE49-F238E27FC236}">
                <a16:creationId xmlns:a16="http://schemas.microsoft.com/office/drawing/2014/main" id="{8D400181-4D1E-4174-9171-171384D17AE6}"/>
              </a:ext>
            </a:extLst>
          </p:cNvPr>
          <p:cNvSpPr>
            <a:spLocks noGrp="1"/>
          </p:cNvSpPr>
          <p:nvPr>
            <p:ph type="sldNum" sz="quarter" idx="12"/>
          </p:nvPr>
        </p:nvSpPr>
        <p:spPr/>
        <p:txBody>
          <a:bodyPr/>
          <a:lstStyle/>
          <a:p>
            <a:fld id="{569F1766-9706-49A4-944E-7DAE41BB96CE}" type="slidenum">
              <a:rPr lang="en-IN" smtClean="0"/>
              <a:t>34</a:t>
            </a:fld>
            <a:endParaRPr lang="en-IN"/>
          </a:p>
        </p:txBody>
      </p:sp>
    </p:spTree>
    <p:extLst>
      <p:ext uri="{BB962C8B-B14F-4D97-AF65-F5344CB8AC3E}">
        <p14:creationId xmlns:p14="http://schemas.microsoft.com/office/powerpoint/2010/main" val="2354623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94667-D5FC-4E08-8798-BA02C40435DA}"/>
              </a:ext>
            </a:extLst>
          </p:cNvPr>
          <p:cNvSpPr>
            <a:spLocks noGrp="1"/>
          </p:cNvSpPr>
          <p:nvPr>
            <p:ph type="title"/>
          </p:nvPr>
        </p:nvSpPr>
        <p:spPr/>
        <p:txBody>
          <a:bodyPr>
            <a:normAutofit/>
          </a:bodyPr>
          <a:lstStyle/>
          <a:p>
            <a:pPr algn="just">
              <a:lnSpc>
                <a:spcPct val="100000"/>
              </a:lnSpc>
            </a:pPr>
            <a:r>
              <a:rPr lang="en-IN" sz="4800" b="0" i="0" dirty="0">
                <a:solidFill>
                  <a:srgbClr val="242021"/>
                </a:solidFill>
                <a:effectLst/>
                <a:ea typeface="Calibri" panose="020F0502020204030204" pitchFamily="34" charset="0"/>
                <a:cs typeface="Times New Roman" panose="02020603050405020304" pitchFamily="18" charset="0"/>
              </a:rPr>
              <a:t>How to decide which action would be highly rewarded without trying them out?</a:t>
            </a:r>
            <a:endParaRPr lang="en-IN" sz="4800" dirty="0"/>
          </a:p>
        </p:txBody>
      </p:sp>
      <p:sp>
        <p:nvSpPr>
          <p:cNvPr id="3" name="Text Placeholder 2">
            <a:extLst>
              <a:ext uri="{FF2B5EF4-FFF2-40B4-BE49-F238E27FC236}">
                <a16:creationId xmlns:a16="http://schemas.microsoft.com/office/drawing/2014/main" id="{81E24ED5-54E7-4951-B10C-A1884D4CA6A5}"/>
              </a:ext>
            </a:extLst>
          </p:cNvPr>
          <p:cNvSpPr>
            <a:spLocks noGrp="1"/>
          </p:cNvSpPr>
          <p:nvPr>
            <p:ph type="body" idx="1"/>
          </p:nvPr>
        </p:nvSpPr>
        <p:spPr/>
        <p:txBody>
          <a:bodyPr>
            <a:normAutofit/>
          </a:bodyPr>
          <a:lstStyle/>
          <a:p>
            <a:pPr algn="r"/>
            <a:r>
              <a:rPr lang="en-IN" sz="2400" dirty="0"/>
              <a:t>Back to square one</a:t>
            </a:r>
          </a:p>
        </p:txBody>
      </p:sp>
      <p:sp>
        <p:nvSpPr>
          <p:cNvPr id="4" name="Slide Number Placeholder 3">
            <a:extLst>
              <a:ext uri="{FF2B5EF4-FFF2-40B4-BE49-F238E27FC236}">
                <a16:creationId xmlns:a16="http://schemas.microsoft.com/office/drawing/2014/main" id="{D8E0A58B-FFCD-41B0-BCE3-34C7561CA362}"/>
              </a:ext>
            </a:extLst>
          </p:cNvPr>
          <p:cNvSpPr>
            <a:spLocks noGrp="1"/>
          </p:cNvSpPr>
          <p:nvPr>
            <p:ph type="sldNum" sz="quarter" idx="12"/>
          </p:nvPr>
        </p:nvSpPr>
        <p:spPr/>
        <p:txBody>
          <a:bodyPr/>
          <a:lstStyle/>
          <a:p>
            <a:fld id="{569F1766-9706-49A4-944E-7DAE41BB96CE}" type="slidenum">
              <a:rPr lang="en-IN" smtClean="0"/>
              <a:t>4</a:t>
            </a:fld>
            <a:endParaRPr lang="en-IN"/>
          </a:p>
        </p:txBody>
      </p:sp>
    </p:spTree>
    <p:extLst>
      <p:ext uri="{BB962C8B-B14F-4D97-AF65-F5344CB8AC3E}">
        <p14:creationId xmlns:p14="http://schemas.microsoft.com/office/powerpoint/2010/main" val="2212130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D3CD9-DE93-455E-BBC3-FE2ED686750D}"/>
              </a:ext>
            </a:extLst>
          </p:cNvPr>
          <p:cNvSpPr>
            <a:spLocks noGrp="1"/>
          </p:cNvSpPr>
          <p:nvPr>
            <p:ph type="title"/>
          </p:nvPr>
        </p:nvSpPr>
        <p:spPr/>
        <p:txBody>
          <a:bodyPr/>
          <a:lstStyle/>
          <a:p>
            <a:r>
              <a:rPr lang="en-IN" dirty="0"/>
              <a:t>Exploration Vs exploitation</a:t>
            </a:r>
          </a:p>
        </p:txBody>
      </p:sp>
      <p:sp>
        <p:nvSpPr>
          <p:cNvPr id="3" name="Content Placeholder 2">
            <a:extLst>
              <a:ext uri="{FF2B5EF4-FFF2-40B4-BE49-F238E27FC236}">
                <a16:creationId xmlns:a16="http://schemas.microsoft.com/office/drawing/2014/main" id="{8BC27157-0985-4079-9DAE-97340B44A4FC}"/>
              </a:ext>
            </a:extLst>
          </p:cNvPr>
          <p:cNvSpPr>
            <a:spLocks noGrp="1"/>
          </p:cNvSpPr>
          <p:nvPr>
            <p:ph idx="1"/>
          </p:nvPr>
        </p:nvSpPr>
        <p:spPr>
          <a:xfrm>
            <a:off x="1069848" y="1875453"/>
            <a:ext cx="10058400" cy="4296747"/>
          </a:xfrm>
        </p:spPr>
        <p:txBody>
          <a:bodyPr>
            <a:normAutofit/>
          </a:bodyPr>
          <a:lstStyle/>
          <a:p>
            <a:pPr>
              <a:buFont typeface="Wingdings" panose="05000000000000000000" pitchFamily="2" charset="2"/>
              <a:buChar char="Ø"/>
            </a:pPr>
            <a:r>
              <a:rPr lang="en-IN" sz="1600" dirty="0">
                <a:solidFill>
                  <a:srgbClr val="242021"/>
                </a:solidFill>
                <a:latin typeface="Georgia" panose="02040502050405020303" pitchFamily="18" charset="0"/>
                <a:ea typeface="Calibri" panose="020F0502020204030204" pitchFamily="34" charset="0"/>
                <a:cs typeface="Times New Roman" panose="02020603050405020304" pitchFamily="18" charset="0"/>
              </a:rPr>
              <a:t>W</a:t>
            </a:r>
            <a:r>
              <a:rPr lang="en-IN" sz="16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e can decipher that there is always going to be a fundamental trade-off between the goals that motivate us to follow both the approaches to maximize our rewards.</a:t>
            </a:r>
          </a:p>
          <a:p>
            <a:pPr>
              <a:buFont typeface="Wingdings" panose="05000000000000000000" pitchFamily="2" charset="2"/>
              <a:buChar char="Ø"/>
            </a:pPr>
            <a:r>
              <a:rPr lang="en-IN" sz="1600" dirty="0">
                <a:solidFill>
                  <a:srgbClr val="242021"/>
                </a:solidFill>
                <a:latin typeface="Georgia" panose="02040502050405020303" pitchFamily="18" charset="0"/>
                <a:ea typeface="Calibri" panose="020F0502020204030204" pitchFamily="34" charset="0"/>
                <a:cs typeface="Times New Roman" panose="02020603050405020304" pitchFamily="18" charset="0"/>
              </a:rPr>
              <a:t>W</a:t>
            </a:r>
            <a:r>
              <a:rPr lang="en-IN" sz="16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e need a simple way to balance the need to:</a:t>
            </a:r>
          </a:p>
          <a:p>
            <a:pPr lvl="2">
              <a:buFont typeface="Arial" panose="020B0604020202020204" pitchFamily="34" charset="0"/>
              <a:buChar char="•"/>
            </a:pPr>
            <a:r>
              <a:rPr lang="en-IN" sz="14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Learn new things and </a:t>
            </a:r>
            <a:endParaRPr lang="en-IN" sz="1400" b="0" i="0" dirty="0">
              <a:effectLst/>
              <a:latin typeface="Calibri" panose="020F0502020204030204" pitchFamily="34" charset="0"/>
              <a:ea typeface="Calibri" panose="020F0502020204030204" pitchFamily="34" charset="0"/>
              <a:cs typeface="Times New Roman" panose="02020603050405020304" pitchFamily="18" charset="0"/>
            </a:endParaRPr>
          </a:p>
          <a:p>
            <a:pPr lvl="2">
              <a:buFont typeface="Arial" panose="020B0604020202020204" pitchFamily="34" charset="0"/>
              <a:buChar char="•"/>
            </a:pPr>
            <a:r>
              <a:rPr lang="en-IN" sz="1400" dirty="0">
                <a:solidFill>
                  <a:srgbClr val="242021"/>
                </a:solidFill>
                <a:latin typeface="Georgia" panose="02040502050405020303" pitchFamily="18" charset="0"/>
                <a:ea typeface="Calibri" panose="020F0502020204030204" pitchFamily="34" charset="0"/>
                <a:cs typeface="Times New Roman" panose="02020603050405020304" pitchFamily="18" charset="0"/>
              </a:rPr>
              <a:t>P</a:t>
            </a:r>
            <a:r>
              <a:rPr lang="en-IN" sz="14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rofit from old things that we had already learned.</a:t>
            </a:r>
          </a:p>
          <a:p>
            <a:pPr>
              <a:buFont typeface="Wingdings" panose="05000000000000000000" pitchFamily="2" charset="2"/>
              <a:buChar char="Ø"/>
            </a:pPr>
            <a:r>
              <a:rPr lang="en-IN" sz="16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We call experimentation as </a:t>
            </a:r>
            <a:r>
              <a:rPr lang="en-IN" sz="1600" b="1"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exploration</a:t>
            </a:r>
            <a:r>
              <a:rPr lang="en-IN" sz="16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 and we call profit maximization as </a:t>
            </a:r>
            <a:r>
              <a:rPr lang="en-IN" sz="1600" b="1"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exploitation</a:t>
            </a:r>
            <a:r>
              <a:rPr lang="en-IN" sz="16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a:t>
            </a:r>
          </a:p>
          <a:p>
            <a:pPr>
              <a:buFont typeface="Wingdings" panose="05000000000000000000" pitchFamily="2" charset="2"/>
              <a:buChar char="Ø"/>
            </a:pPr>
            <a:r>
              <a:rPr lang="en-IN" sz="16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Unfortunately, there is no simple answer for the question on what to prioritize. Like we suspected, there is no universal solution to balancing your two goals.</a:t>
            </a:r>
          </a:p>
          <a:p>
            <a:pPr>
              <a:buFont typeface="Wingdings" panose="05000000000000000000" pitchFamily="2" charset="2"/>
              <a:buChar char="Ø"/>
            </a:pPr>
            <a:r>
              <a:rPr lang="en-IN" sz="1600" dirty="0">
                <a:solidFill>
                  <a:srgbClr val="242021"/>
                </a:solidFill>
                <a:latin typeface="Georgia" panose="02040502050405020303" pitchFamily="18" charset="0"/>
                <a:ea typeface="Calibri" panose="020F0502020204030204" pitchFamily="34" charset="0"/>
                <a:cs typeface="Times New Roman" panose="02020603050405020304" pitchFamily="18" charset="0"/>
              </a:rPr>
              <a:t>T</a:t>
            </a:r>
            <a:r>
              <a:rPr lang="en-IN" sz="16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o learn which ideas are good or bad, we have to explore — at the risk of losing money and bringing in fewer profits/rewards. </a:t>
            </a:r>
          </a:p>
          <a:p>
            <a:pPr>
              <a:buFont typeface="Wingdings" panose="05000000000000000000" pitchFamily="2" charset="2"/>
              <a:buChar char="Ø"/>
            </a:pPr>
            <a:r>
              <a:rPr lang="en-IN" sz="16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To exploit a result means </a:t>
            </a:r>
            <a:r>
              <a:rPr lang="en-IN" sz="1600" dirty="0">
                <a:solidFill>
                  <a:srgbClr val="242021"/>
                </a:solidFill>
                <a:latin typeface="Georgia" panose="02040502050405020303" pitchFamily="18" charset="0"/>
                <a:ea typeface="Calibri" panose="020F0502020204030204" pitchFamily="34" charset="0"/>
                <a:cs typeface="Times New Roman" panose="02020603050405020304" pitchFamily="18" charset="0"/>
              </a:rPr>
              <a:t>we lose a chance to learn and a possibility to have earned higher rewards.</a:t>
            </a:r>
          </a:p>
          <a:p>
            <a:pPr>
              <a:buFont typeface="Wingdings" panose="05000000000000000000" pitchFamily="2" charset="2"/>
              <a:buChar char="Ø"/>
            </a:pPr>
            <a:r>
              <a:rPr lang="en-IN" sz="16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The right way to choose between exploring new ideas and exploiting the best of our old ideas depends on the details of our event and situation.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IN" dirty="0"/>
          </a:p>
        </p:txBody>
      </p:sp>
      <p:sp>
        <p:nvSpPr>
          <p:cNvPr id="4" name="Slide Number Placeholder 3">
            <a:extLst>
              <a:ext uri="{FF2B5EF4-FFF2-40B4-BE49-F238E27FC236}">
                <a16:creationId xmlns:a16="http://schemas.microsoft.com/office/drawing/2014/main" id="{AC359844-21FD-45F2-8BF7-D1FF266C990B}"/>
              </a:ext>
            </a:extLst>
          </p:cNvPr>
          <p:cNvSpPr>
            <a:spLocks noGrp="1"/>
          </p:cNvSpPr>
          <p:nvPr>
            <p:ph type="sldNum" sz="quarter" idx="12"/>
          </p:nvPr>
        </p:nvSpPr>
        <p:spPr/>
        <p:txBody>
          <a:bodyPr/>
          <a:lstStyle/>
          <a:p>
            <a:fld id="{569F1766-9706-49A4-944E-7DAE41BB96CE}" type="slidenum">
              <a:rPr lang="en-IN" smtClean="0"/>
              <a:t>5</a:t>
            </a:fld>
            <a:endParaRPr lang="en-IN"/>
          </a:p>
        </p:txBody>
      </p:sp>
    </p:spTree>
    <p:extLst>
      <p:ext uri="{BB962C8B-B14F-4D97-AF65-F5344CB8AC3E}">
        <p14:creationId xmlns:p14="http://schemas.microsoft.com/office/powerpoint/2010/main" val="390991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FD23D-EAC2-41C2-94E8-E60438D90777}"/>
              </a:ext>
            </a:extLst>
          </p:cNvPr>
          <p:cNvSpPr>
            <a:spLocks noGrp="1"/>
          </p:cNvSpPr>
          <p:nvPr>
            <p:ph type="title"/>
          </p:nvPr>
        </p:nvSpPr>
        <p:spPr/>
        <p:txBody>
          <a:bodyPr/>
          <a:lstStyle/>
          <a:p>
            <a:r>
              <a:rPr lang="en-IN" dirty="0"/>
              <a:t>Why situation dependant?</a:t>
            </a:r>
          </a:p>
        </p:txBody>
      </p:sp>
      <p:sp>
        <p:nvSpPr>
          <p:cNvPr id="3" name="Content Placeholder 2">
            <a:extLst>
              <a:ext uri="{FF2B5EF4-FFF2-40B4-BE49-F238E27FC236}">
                <a16:creationId xmlns:a16="http://schemas.microsoft.com/office/drawing/2014/main" id="{B11F8301-3418-4E9C-AF59-A8252B516CA4}"/>
              </a:ext>
            </a:extLst>
          </p:cNvPr>
          <p:cNvSpPr>
            <a:spLocks noGrp="1"/>
          </p:cNvSpPr>
          <p:nvPr>
            <p:ph idx="1"/>
          </p:nvPr>
        </p:nvSpPr>
        <p:spPr/>
        <p:txBody>
          <a:bodyPr>
            <a:noAutofit/>
          </a:bodyPr>
          <a:lstStyle/>
          <a:p>
            <a:pPr algn="just">
              <a:lnSpc>
                <a:spcPct val="130000"/>
              </a:lnSpc>
              <a:spcAft>
                <a:spcPts val="800"/>
              </a:spcAft>
              <a:buFont typeface="Wingdings" panose="05000000000000000000" pitchFamily="2" charset="2"/>
              <a:buChar char="v"/>
            </a:pPr>
            <a:r>
              <a:rPr lang="en-IN" sz="18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Answering this question properly requires that we return to the concepts of exploration and exploitation. Standard A/B testing consists of:</a:t>
            </a:r>
          </a:p>
          <a:p>
            <a:pPr lvl="1" algn="just">
              <a:lnSpc>
                <a:spcPct val="130000"/>
              </a:lnSpc>
              <a:spcAft>
                <a:spcPts val="800"/>
              </a:spcAft>
              <a:buFont typeface="Wingdings" panose="05000000000000000000" pitchFamily="2" charset="2"/>
              <a:buChar char="v"/>
            </a:pPr>
            <a:r>
              <a:rPr lang="en-IN" sz="14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A short period of pure exploration, in which we assign equal numbers of users to Groups A and B</a:t>
            </a:r>
          </a:p>
          <a:p>
            <a:pPr lvl="1" algn="just">
              <a:lnSpc>
                <a:spcPct val="130000"/>
              </a:lnSpc>
              <a:spcAft>
                <a:spcPts val="800"/>
              </a:spcAft>
              <a:buFont typeface="Wingdings" panose="05000000000000000000" pitchFamily="2" charset="2"/>
              <a:buChar char="v"/>
            </a:pPr>
            <a:r>
              <a:rPr lang="en-IN" sz="14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A long period of pure exploitation, in which we send all of our users to the more successful version of our event and never come back to the option that seemed to be inferior.</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30000"/>
              </a:lnSpc>
              <a:spcAft>
                <a:spcPts val="800"/>
              </a:spcAft>
              <a:buFont typeface="Wingdings" panose="05000000000000000000" pitchFamily="2" charset="2"/>
              <a:buChar char="v"/>
            </a:pPr>
            <a:r>
              <a:rPr lang="en-IN" sz="18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Why might this be a bad strategy?</a:t>
            </a:r>
          </a:p>
          <a:p>
            <a:pPr lvl="1">
              <a:lnSpc>
                <a:spcPct val="130000"/>
              </a:lnSpc>
              <a:spcAft>
                <a:spcPts val="800"/>
              </a:spcAft>
              <a:buFont typeface="Wingdings" panose="05000000000000000000" pitchFamily="2" charset="2"/>
              <a:buChar char="v"/>
            </a:pPr>
            <a:r>
              <a:rPr lang="en-IN" sz="14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It jumps discretely from exploration into exploitation, when we might be able to smoothly transition between the two.</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lvl="1">
              <a:lnSpc>
                <a:spcPct val="130000"/>
              </a:lnSpc>
              <a:spcAft>
                <a:spcPts val="800"/>
              </a:spcAft>
              <a:buFont typeface="Wingdings" panose="05000000000000000000" pitchFamily="2" charset="2"/>
              <a:buChar char="v"/>
            </a:pPr>
            <a:r>
              <a:rPr lang="en-IN" sz="14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During the purely exploratory phase, it wastes resources exploring inferior options in order to gather as much data as possible. But we shouldn’t want to gather data about strikingly inferior options.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21A7E9A-2A1B-48D1-85B1-83390557289B}"/>
              </a:ext>
            </a:extLst>
          </p:cNvPr>
          <p:cNvSpPr>
            <a:spLocks noGrp="1"/>
          </p:cNvSpPr>
          <p:nvPr>
            <p:ph type="sldNum" sz="quarter" idx="12"/>
          </p:nvPr>
        </p:nvSpPr>
        <p:spPr/>
        <p:txBody>
          <a:bodyPr/>
          <a:lstStyle/>
          <a:p>
            <a:fld id="{569F1766-9706-49A4-944E-7DAE41BB96CE}" type="slidenum">
              <a:rPr lang="en-IN" smtClean="0"/>
              <a:t>6</a:t>
            </a:fld>
            <a:endParaRPr lang="en-IN"/>
          </a:p>
        </p:txBody>
      </p:sp>
    </p:spTree>
    <p:extLst>
      <p:ext uri="{BB962C8B-B14F-4D97-AF65-F5344CB8AC3E}">
        <p14:creationId xmlns:p14="http://schemas.microsoft.com/office/powerpoint/2010/main" val="1145408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85F5F-855E-4160-98A9-D19D7DD0292E}"/>
              </a:ext>
            </a:extLst>
          </p:cNvPr>
          <p:cNvSpPr>
            <a:spLocks noGrp="1"/>
          </p:cNvSpPr>
          <p:nvPr>
            <p:ph type="title"/>
          </p:nvPr>
        </p:nvSpPr>
        <p:spPr/>
        <p:txBody>
          <a:bodyPr/>
          <a:lstStyle/>
          <a:p>
            <a:r>
              <a:rPr lang="en-IN" dirty="0"/>
              <a:t>Bandit Algorithms</a:t>
            </a:r>
          </a:p>
        </p:txBody>
      </p:sp>
      <p:sp>
        <p:nvSpPr>
          <p:cNvPr id="3" name="Content Placeholder 2">
            <a:extLst>
              <a:ext uri="{FF2B5EF4-FFF2-40B4-BE49-F238E27FC236}">
                <a16:creationId xmlns:a16="http://schemas.microsoft.com/office/drawing/2014/main" id="{CF50E8FA-6E0B-4628-A378-DA924383CC50}"/>
              </a:ext>
            </a:extLst>
          </p:cNvPr>
          <p:cNvSpPr>
            <a:spLocks noGrp="1"/>
          </p:cNvSpPr>
          <p:nvPr>
            <p:ph idx="1"/>
          </p:nvPr>
        </p:nvSpPr>
        <p:spPr/>
        <p:txBody>
          <a:bodyPr>
            <a:normAutofit/>
          </a:bodyPr>
          <a:lstStyle/>
          <a:p>
            <a:pPr algn="just">
              <a:lnSpc>
                <a:spcPct val="130000"/>
              </a:lnSpc>
              <a:spcAft>
                <a:spcPts val="800"/>
              </a:spcAft>
            </a:pPr>
            <a:r>
              <a:rPr lang="en-IN" sz="18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Bandit algorithms provide solutions to both of these problems: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617220" lvl="1" indent="-342900" algn="just">
              <a:lnSpc>
                <a:spcPct val="130000"/>
              </a:lnSpc>
              <a:buFont typeface="+mj-lt"/>
              <a:buAutoNum type="arabicPeriod"/>
            </a:pPr>
            <a:r>
              <a:rPr lang="en-IN" sz="16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They smoothly decrease the amount of exploring they do over time instead of requiring us to make a sudden jump and </a:t>
            </a:r>
          </a:p>
          <a:p>
            <a:pPr marL="617220" lvl="1" indent="-342900" algn="just">
              <a:lnSpc>
                <a:spcPct val="130000"/>
              </a:lnSpc>
              <a:buFont typeface="+mj-lt"/>
              <a:buAutoNum type="arabicPeriod"/>
            </a:pPr>
            <a:r>
              <a:rPr lang="en-IN" sz="16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They focus our resources during exploration on the better options instead of wasting time on the inferior options that are over explored during typical A/B testing.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30000"/>
              </a:lnSpc>
              <a:spcAft>
                <a:spcPts val="800"/>
              </a:spcAft>
            </a:pPr>
            <a:r>
              <a:rPr lang="en-IN" sz="18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In fact, bandit algorithms address both of those concerns in the same way because they gradually fixate on the best available options over time. </a:t>
            </a:r>
          </a:p>
          <a:p>
            <a:pPr algn="just">
              <a:lnSpc>
                <a:spcPct val="130000"/>
              </a:lnSpc>
              <a:spcAft>
                <a:spcPts val="800"/>
              </a:spcAft>
            </a:pPr>
            <a:r>
              <a:rPr lang="en-IN" sz="1800" b="0" i="0" dirty="0">
                <a:solidFill>
                  <a:srgbClr val="242021"/>
                </a:solidFill>
                <a:effectLst/>
                <a:latin typeface="Georgia" panose="02040502050405020303" pitchFamily="18" charset="0"/>
                <a:ea typeface="Calibri" panose="020F0502020204030204" pitchFamily="34" charset="0"/>
                <a:cs typeface="Times New Roman" panose="02020603050405020304" pitchFamily="18" charset="0"/>
              </a:rPr>
              <a:t>In the academic literature, this process of settling down on the best available option is called convergence. All good bandit algorithms will eventually converge.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71D1405-938E-4A84-A2C7-619223AB9260}"/>
              </a:ext>
            </a:extLst>
          </p:cNvPr>
          <p:cNvSpPr>
            <a:spLocks noGrp="1"/>
          </p:cNvSpPr>
          <p:nvPr>
            <p:ph type="sldNum" sz="quarter" idx="12"/>
          </p:nvPr>
        </p:nvSpPr>
        <p:spPr/>
        <p:txBody>
          <a:bodyPr/>
          <a:lstStyle/>
          <a:p>
            <a:fld id="{569F1766-9706-49A4-944E-7DAE41BB96CE}" type="slidenum">
              <a:rPr lang="en-IN" smtClean="0"/>
              <a:t>7</a:t>
            </a:fld>
            <a:endParaRPr lang="en-IN"/>
          </a:p>
        </p:txBody>
      </p:sp>
    </p:spTree>
    <p:extLst>
      <p:ext uri="{BB962C8B-B14F-4D97-AF65-F5344CB8AC3E}">
        <p14:creationId xmlns:p14="http://schemas.microsoft.com/office/powerpoint/2010/main" val="1365228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E7791-CB85-400E-97C4-45A138D0EB18}"/>
              </a:ext>
            </a:extLst>
          </p:cNvPr>
          <p:cNvSpPr>
            <a:spLocks noGrp="1"/>
          </p:cNvSpPr>
          <p:nvPr>
            <p:ph type="ctrTitle"/>
          </p:nvPr>
        </p:nvSpPr>
        <p:spPr/>
        <p:txBody>
          <a:bodyPr/>
          <a:lstStyle/>
          <a:p>
            <a:r>
              <a:rPr lang="en-IN" dirty="0"/>
              <a:t>Solving the problem</a:t>
            </a:r>
          </a:p>
        </p:txBody>
      </p:sp>
      <p:sp>
        <p:nvSpPr>
          <p:cNvPr id="3" name="Subtitle 2">
            <a:extLst>
              <a:ext uri="{FF2B5EF4-FFF2-40B4-BE49-F238E27FC236}">
                <a16:creationId xmlns:a16="http://schemas.microsoft.com/office/drawing/2014/main" id="{6340F030-B091-4108-A297-7C5D233BFDDC}"/>
              </a:ext>
            </a:extLst>
          </p:cNvPr>
          <p:cNvSpPr>
            <a:spLocks noGrp="1"/>
          </p:cNvSpPr>
          <p:nvPr>
            <p:ph type="subTitle" idx="1"/>
          </p:nvPr>
        </p:nvSpPr>
        <p:spPr/>
        <p:txBody>
          <a:bodyPr/>
          <a:lstStyle/>
          <a:p>
            <a:r>
              <a:rPr lang="en-IN" dirty="0"/>
              <a:t>Using four main algorithms</a:t>
            </a:r>
          </a:p>
        </p:txBody>
      </p:sp>
      <p:sp>
        <p:nvSpPr>
          <p:cNvPr id="4" name="Slide Number Placeholder 3">
            <a:extLst>
              <a:ext uri="{FF2B5EF4-FFF2-40B4-BE49-F238E27FC236}">
                <a16:creationId xmlns:a16="http://schemas.microsoft.com/office/drawing/2014/main" id="{92672219-FCA6-48E1-B269-850376D3738D}"/>
              </a:ext>
            </a:extLst>
          </p:cNvPr>
          <p:cNvSpPr>
            <a:spLocks noGrp="1"/>
          </p:cNvSpPr>
          <p:nvPr>
            <p:ph type="sldNum" sz="quarter" idx="12"/>
          </p:nvPr>
        </p:nvSpPr>
        <p:spPr/>
        <p:txBody>
          <a:bodyPr/>
          <a:lstStyle/>
          <a:p>
            <a:fld id="{569F1766-9706-49A4-944E-7DAE41BB96CE}" type="slidenum">
              <a:rPr lang="en-IN" smtClean="0"/>
              <a:t>8</a:t>
            </a:fld>
            <a:endParaRPr lang="en-IN"/>
          </a:p>
        </p:txBody>
      </p:sp>
    </p:spTree>
    <p:extLst>
      <p:ext uri="{BB962C8B-B14F-4D97-AF65-F5344CB8AC3E}">
        <p14:creationId xmlns:p14="http://schemas.microsoft.com/office/powerpoint/2010/main" val="3097713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998EE-BA75-4F49-84C6-51D46EE76CFF}"/>
              </a:ext>
            </a:extLst>
          </p:cNvPr>
          <p:cNvSpPr>
            <a:spLocks noGrp="1"/>
          </p:cNvSpPr>
          <p:nvPr>
            <p:ph type="title"/>
          </p:nvPr>
        </p:nvSpPr>
        <p:spPr/>
        <p:txBody>
          <a:bodyPr/>
          <a:lstStyle/>
          <a:p>
            <a:r>
              <a:rPr lang="en-IN" dirty="0"/>
              <a:t>Epsilon Greedy Algorithm</a:t>
            </a:r>
          </a:p>
        </p:txBody>
      </p:sp>
      <p:sp>
        <p:nvSpPr>
          <p:cNvPr id="3" name="Text Placeholder 2">
            <a:extLst>
              <a:ext uri="{FF2B5EF4-FFF2-40B4-BE49-F238E27FC236}">
                <a16:creationId xmlns:a16="http://schemas.microsoft.com/office/drawing/2014/main" id="{5C906B35-3B78-4AE8-9EA7-6829BDF8B767}"/>
              </a:ext>
            </a:extLst>
          </p:cNvPr>
          <p:cNvSpPr>
            <a:spLocks noGrp="1"/>
          </p:cNvSpPr>
          <p:nvPr>
            <p:ph type="body" idx="1"/>
          </p:nvPr>
        </p:nvSpPr>
        <p:spPr/>
        <p:txBody>
          <a:bodyPr/>
          <a:lstStyle/>
          <a:p>
            <a:r>
              <a:rPr lang="en-IN" dirty="0"/>
              <a:t>Based on random selections</a:t>
            </a:r>
          </a:p>
        </p:txBody>
      </p:sp>
      <p:sp>
        <p:nvSpPr>
          <p:cNvPr id="4" name="Slide Number Placeholder 3">
            <a:extLst>
              <a:ext uri="{FF2B5EF4-FFF2-40B4-BE49-F238E27FC236}">
                <a16:creationId xmlns:a16="http://schemas.microsoft.com/office/drawing/2014/main" id="{8281D4CC-D06C-4083-A3CA-A0388CBDAF8D}"/>
              </a:ext>
            </a:extLst>
          </p:cNvPr>
          <p:cNvSpPr>
            <a:spLocks noGrp="1"/>
          </p:cNvSpPr>
          <p:nvPr>
            <p:ph type="sldNum" sz="quarter" idx="12"/>
          </p:nvPr>
        </p:nvSpPr>
        <p:spPr/>
        <p:txBody>
          <a:bodyPr/>
          <a:lstStyle/>
          <a:p>
            <a:fld id="{569F1766-9706-49A4-944E-7DAE41BB96CE}" type="slidenum">
              <a:rPr lang="en-IN" smtClean="0"/>
              <a:t>9</a:t>
            </a:fld>
            <a:endParaRPr lang="en-IN"/>
          </a:p>
        </p:txBody>
      </p:sp>
    </p:spTree>
    <p:extLst>
      <p:ext uri="{BB962C8B-B14F-4D97-AF65-F5344CB8AC3E}">
        <p14:creationId xmlns:p14="http://schemas.microsoft.com/office/powerpoint/2010/main" val="1876630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Theme1" id="{FF0C927F-E819-401F-83B9-2F0C34DA4B3C}" vid="{6963E428-A602-4F87-90B1-A717DC8B9B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0</TotalTime>
  <Words>3252</Words>
  <Application>Microsoft Office PowerPoint</Application>
  <PresentationFormat>Widescreen</PresentationFormat>
  <Paragraphs>283</Paragraphs>
  <Slides>34</Slides>
  <Notes>31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Arial</vt:lpstr>
      <vt:lpstr>Calibri</vt:lpstr>
      <vt:lpstr>Courier New</vt:lpstr>
      <vt:lpstr>Georgia</vt:lpstr>
      <vt:lpstr>Rockwell</vt:lpstr>
      <vt:lpstr>Rockwell Condensed</vt:lpstr>
      <vt:lpstr>Symbol</vt:lpstr>
      <vt:lpstr>Times New Roman</vt:lpstr>
      <vt:lpstr>Wingdings</vt:lpstr>
      <vt:lpstr>Theme1</vt:lpstr>
      <vt:lpstr>MIS End Sem Project</vt:lpstr>
      <vt:lpstr>Introduction:</vt:lpstr>
      <vt:lpstr>Approaches:</vt:lpstr>
      <vt:lpstr>How to decide which action would be highly rewarded without trying them out?</vt:lpstr>
      <vt:lpstr>Exploration Vs exploitation</vt:lpstr>
      <vt:lpstr>Why situation dependant?</vt:lpstr>
      <vt:lpstr>Bandit Algorithms</vt:lpstr>
      <vt:lpstr>Solving the problem</vt:lpstr>
      <vt:lpstr>Epsilon Greedy Algorithm</vt:lpstr>
      <vt:lpstr>Epsilon Greedy</vt:lpstr>
      <vt:lpstr>How it works?</vt:lpstr>
      <vt:lpstr>Pictorial representation</vt:lpstr>
      <vt:lpstr>Abstracting problem as bandit:</vt:lpstr>
      <vt:lpstr>Need for abstraction</vt:lpstr>
      <vt:lpstr>Implementing epsilon greedy algorithm</vt:lpstr>
      <vt:lpstr>Demerits of Epsilon Greedy</vt:lpstr>
      <vt:lpstr>SoftMax Algorithm</vt:lpstr>
      <vt:lpstr>SoftMax Algorithm</vt:lpstr>
      <vt:lpstr>Role of temperature</vt:lpstr>
      <vt:lpstr>Implementing SoftMax algorithm</vt:lpstr>
      <vt:lpstr>Annealing SoftMax Algorithm</vt:lpstr>
      <vt:lpstr>Annealing Softmax</vt:lpstr>
      <vt:lpstr>Implementing Annealing SoftMax</vt:lpstr>
      <vt:lpstr>Upper confidence bound Algorithm</vt:lpstr>
      <vt:lpstr>Upper confidence bound</vt:lpstr>
      <vt:lpstr>Working Principle of UCB</vt:lpstr>
      <vt:lpstr>Disadvantages of UCB</vt:lpstr>
      <vt:lpstr>Implementing UCB</vt:lpstr>
      <vt:lpstr>Comparing Algorithms</vt:lpstr>
      <vt:lpstr>Comparison of Algorithms</vt:lpstr>
      <vt:lpstr>What? When? why?</vt:lpstr>
      <vt:lpstr>Applications of a/b testing:</vt:lpstr>
      <vt:lpstr>Application of Multi Armed Bandit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Arrun Sivasubramanian</dc:creator>
  <cp:lastModifiedBy>Arrun Sivasubramanian</cp:lastModifiedBy>
  <cp:revision>26</cp:revision>
  <dcterms:created xsi:type="dcterms:W3CDTF">2020-12-23T15:07:50Z</dcterms:created>
  <dcterms:modified xsi:type="dcterms:W3CDTF">2020-12-27T13:56:27Z</dcterms:modified>
</cp:coreProperties>
</file>