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ckwell" panose="02060603020205020403" pitchFamily="18" charset="0"/>
      <p:regular r:id="rId33"/>
      <p:bold r:id="rId34"/>
      <p:italic r:id="rId35"/>
      <p:boldItalic r:id="rId36"/>
    </p:embeddedFont>
    <p:embeddedFont>
      <p:font typeface="Robo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 y="3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00163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1d493f0c8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1d493f0c8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5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1b3c65b0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1b3c65b0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7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1b3c65b0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1b3c65b0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523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1b3c65b0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1b3c65b02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69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1b3c65b02_5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1b3c65b02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475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1b3c65b02_5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1b3c65b02_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132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1b3c65b02_5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1b3c65b02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707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1b3c65b02_5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1b3c65b02_5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508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1d493edba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b1d493edba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24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1b3c65b02_5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1b3c65b02_5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470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1b3c65b02_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1b3c65b02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12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1d493edb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1d493edb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777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1b3c65b02_5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1b3c65b02_5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931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1b3c65b02_5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b1b3c65b02_5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602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1d493edba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1d493edba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210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1b3c65b02_5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1b3c65b02_5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477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1b3c65b02_5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1b3c65b02_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500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1b3c65b02_5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1b3c65b02_5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976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1d493edb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1d493edb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08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b3c65b02_5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b3c65b02_5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591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1d493edb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1d493edb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3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1b3c65b02_5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1b3c65b02_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981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1b3c65b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1b3c65b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746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b1b3c65b02_5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b1b3c65b02_5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014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1b3c65b0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1b3c65b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14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1b3c65b0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1b3c65b0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443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1b3c65b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1b3c65b0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400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1b3c65b0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1b3c65b0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119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b3c65b0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b3c65b0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586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1b3c65b0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1b3c65b0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104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962150" y="417050"/>
            <a:ext cx="5958000" cy="270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latin typeface="Times New Roman"/>
                <a:ea typeface="Times New Roman"/>
                <a:cs typeface="Times New Roman"/>
                <a:sym typeface="Times New Roman"/>
              </a:rPr>
              <a:t>INTRODUCTION TO COMMUNICATION SYSTEMS - 19AIE204</a:t>
            </a:r>
            <a:endParaRPr sz="4000">
              <a:latin typeface="Times New Roman"/>
              <a:ea typeface="Times New Roman"/>
              <a:cs typeface="Times New Roman"/>
              <a:sym typeface="Times New Roman"/>
            </a:endParaRPr>
          </a:p>
          <a:p>
            <a:pPr marL="0" lvl="0" indent="0" algn="l" rtl="0">
              <a:spcBef>
                <a:spcPts val="0"/>
              </a:spcBef>
              <a:spcAft>
                <a:spcPts val="0"/>
              </a:spcAft>
              <a:buNone/>
            </a:pPr>
            <a:endParaRPr sz="4000">
              <a:latin typeface="Times New Roman"/>
              <a:ea typeface="Times New Roman"/>
              <a:cs typeface="Times New Roman"/>
              <a:sym typeface="Times New Roman"/>
            </a:endParaRPr>
          </a:p>
        </p:txBody>
      </p:sp>
      <p:sp>
        <p:nvSpPr>
          <p:cNvPr id="86" name="Google Shape;86;p13"/>
          <p:cNvSpPr txBox="1">
            <a:spLocks noGrp="1"/>
          </p:cNvSpPr>
          <p:nvPr>
            <p:ph type="subTitle" idx="1"/>
          </p:nvPr>
        </p:nvSpPr>
        <p:spPr>
          <a:xfrm>
            <a:off x="1593000" y="2446450"/>
            <a:ext cx="5958000" cy="2414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a:latin typeface="Rockwell"/>
                <a:ea typeface="Rockwell"/>
                <a:cs typeface="Rockwell"/>
                <a:sym typeface="Rockwell"/>
              </a:rPr>
              <a:t>                                 Done By -</a:t>
            </a:r>
            <a:endParaRPr sz="1600">
              <a:latin typeface="Rockwell"/>
              <a:ea typeface="Rockwell"/>
              <a:cs typeface="Rockwell"/>
              <a:sym typeface="Rockwell"/>
            </a:endParaRPr>
          </a:p>
          <a:p>
            <a:pPr marL="0" lvl="0" indent="0" algn="l" rtl="0">
              <a:lnSpc>
                <a:spcPct val="115000"/>
              </a:lnSpc>
              <a:spcBef>
                <a:spcPts val="1200"/>
              </a:spcBef>
              <a:spcAft>
                <a:spcPts val="0"/>
              </a:spcAft>
              <a:buNone/>
            </a:pPr>
            <a:r>
              <a:rPr lang="en" sz="1600">
                <a:latin typeface="Rockwell"/>
                <a:ea typeface="Rockwell"/>
                <a:cs typeface="Rockwell"/>
                <a:sym typeface="Rockwell"/>
              </a:rPr>
              <a:t>K. Vinayak                                          (CB.EN.U4AIE19032)</a:t>
            </a:r>
            <a:endParaRPr sz="1600">
              <a:latin typeface="Rockwell"/>
              <a:ea typeface="Rockwell"/>
              <a:cs typeface="Rockwell"/>
              <a:sym typeface="Rockwell"/>
            </a:endParaRPr>
          </a:p>
          <a:p>
            <a:pPr marL="0" lvl="0" indent="0" algn="l" rtl="0">
              <a:lnSpc>
                <a:spcPct val="115000"/>
              </a:lnSpc>
              <a:spcBef>
                <a:spcPts val="1200"/>
              </a:spcBef>
              <a:spcAft>
                <a:spcPts val="0"/>
              </a:spcAft>
              <a:buNone/>
            </a:pPr>
            <a:r>
              <a:rPr lang="en" sz="1600">
                <a:latin typeface="Rockwell"/>
                <a:ea typeface="Rockwell"/>
                <a:cs typeface="Rockwell"/>
                <a:sym typeface="Rockwell"/>
              </a:rPr>
              <a:t>Manduva Gnanadeep                      (CB.EN.U4AIE19041)</a:t>
            </a:r>
            <a:endParaRPr sz="1600">
              <a:latin typeface="Rockwell"/>
              <a:ea typeface="Rockwell"/>
              <a:cs typeface="Rockwell"/>
              <a:sym typeface="Rockwell"/>
            </a:endParaRPr>
          </a:p>
          <a:p>
            <a:pPr marL="0" lvl="0" indent="0" algn="l" rtl="0">
              <a:lnSpc>
                <a:spcPct val="115000"/>
              </a:lnSpc>
              <a:spcBef>
                <a:spcPts val="1200"/>
              </a:spcBef>
              <a:spcAft>
                <a:spcPts val="0"/>
              </a:spcAft>
              <a:buNone/>
            </a:pPr>
            <a:r>
              <a:rPr lang="en" sz="1600">
                <a:latin typeface="Rockwell"/>
                <a:ea typeface="Rockwell"/>
                <a:cs typeface="Rockwell"/>
                <a:sym typeface="Rockwell"/>
              </a:rPr>
              <a:t>Prashanth VR                                      (CB.EN.U4AIE19047)</a:t>
            </a:r>
            <a:endParaRPr sz="1600">
              <a:latin typeface="Rockwell"/>
              <a:ea typeface="Rockwell"/>
              <a:cs typeface="Rockwell"/>
              <a:sym typeface="Rockwell"/>
            </a:endParaRPr>
          </a:p>
          <a:p>
            <a:pPr marL="0" lvl="0" indent="0" algn="l" rtl="0">
              <a:lnSpc>
                <a:spcPct val="115000"/>
              </a:lnSpc>
              <a:spcBef>
                <a:spcPts val="1200"/>
              </a:spcBef>
              <a:spcAft>
                <a:spcPts val="0"/>
              </a:spcAft>
              <a:buNone/>
            </a:pPr>
            <a:r>
              <a:rPr lang="en" sz="1600">
                <a:latin typeface="Rockwell"/>
                <a:ea typeface="Rockwell"/>
                <a:cs typeface="Rockwell"/>
                <a:sym typeface="Rockwell"/>
              </a:rPr>
              <a:t>Vuyyuru Bindu Sri                             (CB.EN.U4AIE19069)</a:t>
            </a:r>
            <a:endParaRPr sz="1600">
              <a:latin typeface="Rockwell"/>
              <a:ea typeface="Rockwell"/>
              <a:cs typeface="Rockwell"/>
              <a:sym typeface="Rockwell"/>
            </a:endParaRPr>
          </a:p>
          <a:p>
            <a:pPr marL="0" lvl="0" indent="0" algn="l" rtl="0">
              <a:spcBef>
                <a:spcPts val="1200"/>
              </a:spcBef>
              <a:spcAft>
                <a:spcPts val="0"/>
              </a:spcAft>
              <a:buNone/>
            </a:pPr>
            <a:endParaRPr sz="1600">
              <a:latin typeface="Rockwell"/>
              <a:ea typeface="Rockwell"/>
              <a:cs typeface="Rockwell"/>
              <a:sym typeface="Rockwell"/>
            </a:endParaRPr>
          </a:p>
          <a:p>
            <a:pPr marL="0" lvl="0" indent="0" algn="l" rtl="0">
              <a:spcBef>
                <a:spcPts val="0"/>
              </a:spcBef>
              <a:spcAft>
                <a:spcPts val="0"/>
              </a:spcAft>
              <a:buNone/>
            </a:pPr>
            <a:endParaRPr sz="1600">
              <a:latin typeface="Rockwell"/>
              <a:ea typeface="Rockwell"/>
              <a:cs typeface="Rockwell"/>
              <a:sym typeface="Rockwe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1205550" y="415325"/>
            <a:ext cx="6732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HILBERT TRANSFORM IN SIMULINK</a:t>
            </a:r>
            <a:endParaRPr>
              <a:latin typeface="Times New Roman"/>
              <a:ea typeface="Times New Roman"/>
              <a:cs typeface="Times New Roman"/>
              <a:sym typeface="Times New Roman"/>
            </a:endParaRPr>
          </a:p>
        </p:txBody>
      </p:sp>
      <p:pic>
        <p:nvPicPr>
          <p:cNvPr id="144" name="Google Shape;144;p22"/>
          <p:cNvPicPr preferRelativeResize="0"/>
          <p:nvPr/>
        </p:nvPicPr>
        <p:blipFill>
          <a:blip r:embed="rId3">
            <a:alphaModFix/>
          </a:blip>
          <a:stretch>
            <a:fillRect/>
          </a:stretch>
        </p:blipFill>
        <p:spPr>
          <a:xfrm>
            <a:off x="864100" y="1528150"/>
            <a:ext cx="7415800" cy="23449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311700" y="193875"/>
            <a:ext cx="8520600" cy="7482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AMPLITUDE SCALING OF SIGNALS</a:t>
            </a:r>
            <a:endParaRPr sz="3000">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55" name="Google Shape;155;p24"/>
          <p:cNvSpPr txBox="1">
            <a:spLocks noGrp="1"/>
          </p:cNvSpPr>
          <p:nvPr>
            <p:ph type="body" idx="1"/>
          </p:nvPr>
        </p:nvSpPr>
        <p:spPr>
          <a:xfrm>
            <a:off x="311700" y="1011825"/>
            <a:ext cx="3887400" cy="34164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1200"/>
              </a:spcBef>
              <a:spcAft>
                <a:spcPts val="0"/>
              </a:spcAft>
              <a:buClr>
                <a:srgbClr val="000000"/>
              </a:buClr>
              <a:buSzPts val="1500"/>
              <a:buFont typeface="Rockwell"/>
              <a:buChar char="●"/>
            </a:pPr>
            <a:r>
              <a:rPr lang="en" sz="1500" dirty="0">
                <a:solidFill>
                  <a:srgbClr val="000000"/>
                </a:solidFill>
                <a:latin typeface="Rockwell"/>
                <a:ea typeface="Rockwell"/>
                <a:cs typeface="Rockwell"/>
                <a:sym typeface="Rockwell"/>
              </a:rPr>
              <a:t>A very basic operation performed on signals to vary its strength is the amplitude scaling. It is represented mathematically as Y(t) = α X(t).</a:t>
            </a:r>
            <a:endParaRPr sz="1500" dirty="0">
              <a:solidFill>
                <a:srgbClr val="000000"/>
              </a:solidFill>
              <a:latin typeface="Rockwell"/>
              <a:ea typeface="Rockwell"/>
              <a:cs typeface="Rockwell"/>
              <a:sym typeface="Rockwell"/>
            </a:endParaRPr>
          </a:p>
          <a:p>
            <a:pPr marL="457200" lvl="0" indent="-323850" algn="l" rtl="0">
              <a:lnSpc>
                <a:spcPct val="200000"/>
              </a:lnSpc>
              <a:spcBef>
                <a:spcPts val="0"/>
              </a:spcBef>
              <a:spcAft>
                <a:spcPts val="0"/>
              </a:spcAft>
              <a:buClr>
                <a:srgbClr val="000000"/>
              </a:buClr>
              <a:buSzPts val="1500"/>
              <a:buFont typeface="Rockwell"/>
              <a:buChar char="●"/>
            </a:pPr>
            <a:r>
              <a:rPr lang="en" sz="1500" dirty="0">
                <a:solidFill>
                  <a:srgbClr val="000000"/>
                </a:solidFill>
                <a:latin typeface="Rockwell"/>
                <a:ea typeface="Rockwell"/>
                <a:cs typeface="Rockwell"/>
                <a:sym typeface="Rockwell"/>
              </a:rPr>
              <a:t>Here, α is the scaling factor, where:-</a:t>
            </a:r>
            <a:endParaRPr sz="100" dirty="0">
              <a:solidFill>
                <a:srgbClr val="000000"/>
              </a:solidFill>
              <a:latin typeface="Rockwell"/>
              <a:ea typeface="Rockwell"/>
              <a:cs typeface="Rockwell"/>
              <a:sym typeface="Rockwell"/>
            </a:endParaRPr>
          </a:p>
          <a:p>
            <a:pPr marL="457200" lvl="0" indent="457200" algn="l" rtl="0">
              <a:lnSpc>
                <a:spcPct val="200000"/>
              </a:lnSpc>
              <a:spcBef>
                <a:spcPts val="1200"/>
              </a:spcBef>
              <a:spcAft>
                <a:spcPts val="0"/>
              </a:spcAft>
              <a:buNone/>
            </a:pPr>
            <a:r>
              <a:rPr lang="en" sz="1500" dirty="0">
                <a:solidFill>
                  <a:srgbClr val="000000"/>
                </a:solidFill>
                <a:latin typeface="Rockwell"/>
                <a:ea typeface="Rockwell"/>
                <a:cs typeface="Rockwell"/>
                <a:sym typeface="Rockwell"/>
              </a:rPr>
              <a:t> α&lt;1 → signal is attenuated.</a:t>
            </a:r>
            <a:endParaRPr sz="1500" dirty="0">
              <a:solidFill>
                <a:srgbClr val="000000"/>
              </a:solidFill>
              <a:latin typeface="Rockwell"/>
              <a:ea typeface="Rockwell"/>
              <a:cs typeface="Rockwell"/>
              <a:sym typeface="Rockwell"/>
            </a:endParaRPr>
          </a:p>
          <a:p>
            <a:pPr marL="0" lvl="0" indent="0" algn="l" rtl="0">
              <a:lnSpc>
                <a:spcPct val="200000"/>
              </a:lnSpc>
              <a:spcBef>
                <a:spcPts val="1200"/>
              </a:spcBef>
              <a:spcAft>
                <a:spcPts val="0"/>
              </a:spcAft>
              <a:buNone/>
            </a:pPr>
            <a:r>
              <a:rPr lang="en" sz="1500" dirty="0">
                <a:solidFill>
                  <a:srgbClr val="000000"/>
                </a:solidFill>
                <a:latin typeface="Rockwell"/>
                <a:ea typeface="Rockwell"/>
                <a:cs typeface="Rockwell"/>
                <a:sym typeface="Rockwell"/>
              </a:rPr>
              <a:t> 	</a:t>
            </a:r>
            <a:r>
              <a:rPr lang="en" sz="1500" dirty="0" smtClean="0">
                <a:solidFill>
                  <a:srgbClr val="000000"/>
                </a:solidFill>
                <a:latin typeface="Rockwell"/>
                <a:ea typeface="Rockwell"/>
                <a:cs typeface="Rockwell"/>
                <a:sym typeface="Rockwell"/>
              </a:rPr>
              <a:t>α&gt;1 </a:t>
            </a:r>
            <a:r>
              <a:rPr lang="en" sz="1500" dirty="0">
                <a:solidFill>
                  <a:srgbClr val="000000"/>
                </a:solidFill>
                <a:latin typeface="Rockwell"/>
                <a:ea typeface="Rockwell"/>
                <a:cs typeface="Rockwell"/>
                <a:sym typeface="Rockwell"/>
              </a:rPr>
              <a:t>→ signal is amplified.</a:t>
            </a:r>
            <a:endParaRPr sz="1500" dirty="0">
              <a:solidFill>
                <a:srgbClr val="000000"/>
              </a:solidFill>
              <a:latin typeface="Rockwell"/>
              <a:ea typeface="Rockwell"/>
              <a:cs typeface="Rockwell"/>
              <a:sym typeface="Rockwell"/>
            </a:endParaRPr>
          </a:p>
          <a:p>
            <a:pPr marL="0" lvl="0" indent="0" algn="l" rtl="0">
              <a:spcBef>
                <a:spcPts val="1200"/>
              </a:spcBef>
              <a:spcAft>
                <a:spcPts val="1600"/>
              </a:spcAft>
              <a:buNone/>
            </a:pPr>
            <a:endParaRPr dirty="0"/>
          </a:p>
        </p:txBody>
      </p:sp>
      <p:pic>
        <p:nvPicPr>
          <p:cNvPr id="156" name="Google Shape;156;p24"/>
          <p:cNvPicPr preferRelativeResize="0"/>
          <p:nvPr/>
        </p:nvPicPr>
        <p:blipFill>
          <a:blip r:embed="rId3">
            <a:alphaModFix/>
          </a:blip>
          <a:stretch>
            <a:fillRect/>
          </a:stretch>
        </p:blipFill>
        <p:spPr>
          <a:xfrm>
            <a:off x="4280800" y="1304075"/>
            <a:ext cx="4863200" cy="23312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623400" y="386225"/>
            <a:ext cx="8520600" cy="572700"/>
          </a:xfrm>
          <a:prstGeom prst="rect">
            <a:avLst/>
          </a:prstGeom>
        </p:spPr>
        <p:txBody>
          <a:bodyPr spcFirstLastPara="1" wrap="square" lIns="91425" tIns="91425" rIns="91425" bIns="91425" anchor="t" anchorCtr="0">
            <a:noAutofit/>
          </a:bodyPr>
          <a:lstStyle/>
          <a:p>
            <a:pPr marL="0" lvl="0" indent="0" algn="just" rtl="0">
              <a:lnSpc>
                <a:spcPct val="200000"/>
              </a:lnSpc>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AMPLITUDE SCALING IN SIMULINK</a:t>
            </a:r>
            <a:endParaRPr sz="3000">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162" name="Google Shape;162;p25"/>
          <p:cNvPicPr preferRelativeResize="0"/>
          <p:nvPr/>
        </p:nvPicPr>
        <p:blipFill>
          <a:blip r:embed="rId3">
            <a:alphaModFix/>
          </a:blip>
          <a:stretch>
            <a:fillRect/>
          </a:stretch>
        </p:blipFill>
        <p:spPr>
          <a:xfrm>
            <a:off x="795150" y="1627538"/>
            <a:ext cx="7553699" cy="18884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9" name="Google Shape;169;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0" name="Google Shape;170;p26"/>
          <p:cNvSpPr txBox="1"/>
          <p:nvPr/>
        </p:nvSpPr>
        <p:spPr>
          <a:xfrm>
            <a:off x="3280675" y="306150"/>
            <a:ext cx="28167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EFEFEF"/>
                </a:solidFill>
                <a:latin typeface="Rockwell"/>
                <a:ea typeface="Rockwell"/>
                <a:cs typeface="Rockwell"/>
                <a:sym typeface="Rockwell"/>
              </a:rPr>
              <a:t>Scaling Factor &lt; 1</a:t>
            </a:r>
            <a:endParaRPr sz="2200">
              <a:solidFill>
                <a:srgbClr val="EFEFEF"/>
              </a:solidFill>
              <a:latin typeface="Rockwell"/>
              <a:ea typeface="Rockwell"/>
              <a:cs typeface="Rockwell"/>
              <a:sym typeface="Rockwe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99650" y="217175"/>
            <a:ext cx="8253900" cy="13380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Clr>
                <a:schemeClr val="dk1"/>
              </a:buClr>
              <a:buSzPts val="1100"/>
              <a:buFont typeface="Arial"/>
              <a:buNone/>
            </a:pPr>
            <a:r>
              <a:rPr lang="en" sz="3000">
                <a:latin typeface="Times New Roman"/>
                <a:ea typeface="Times New Roman"/>
                <a:cs typeface="Times New Roman"/>
                <a:sym typeface="Times New Roman"/>
              </a:rPr>
              <a:t>SSB </a:t>
            </a:r>
            <a:r>
              <a:rPr lang="en">
                <a:latin typeface="Times New Roman"/>
                <a:ea typeface="Times New Roman"/>
                <a:cs typeface="Times New Roman"/>
                <a:sym typeface="Times New Roman"/>
              </a:rPr>
              <a:t>RECEPTION AND DEMODULATION FLOWGRAPH</a:t>
            </a:r>
            <a:endParaRPr sz="3000">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a:p>
        </p:txBody>
      </p:sp>
      <p:pic>
        <p:nvPicPr>
          <p:cNvPr id="176" name="Google Shape;176;p27"/>
          <p:cNvPicPr preferRelativeResize="0"/>
          <p:nvPr/>
        </p:nvPicPr>
        <p:blipFill>
          <a:blip r:embed="rId3">
            <a:alphaModFix/>
          </a:blip>
          <a:stretch>
            <a:fillRect/>
          </a:stretch>
        </p:blipFill>
        <p:spPr>
          <a:xfrm>
            <a:off x="1748363" y="1781125"/>
            <a:ext cx="5647275" cy="257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8"/>
          <p:cNvPicPr preferRelativeResize="0"/>
          <p:nvPr/>
        </p:nvPicPr>
        <p:blipFill>
          <a:blip r:embed="rId3">
            <a:alphaModFix/>
          </a:blip>
          <a:stretch>
            <a:fillRect/>
          </a:stretch>
        </p:blipFill>
        <p:spPr>
          <a:xfrm>
            <a:off x="1210563" y="426850"/>
            <a:ext cx="6722875" cy="1562200"/>
          </a:xfrm>
          <a:prstGeom prst="rect">
            <a:avLst/>
          </a:prstGeom>
          <a:noFill/>
          <a:ln>
            <a:noFill/>
          </a:ln>
        </p:spPr>
      </p:pic>
      <p:pic>
        <p:nvPicPr>
          <p:cNvPr id="182" name="Google Shape;182;p28"/>
          <p:cNvPicPr preferRelativeResize="0"/>
          <p:nvPr/>
        </p:nvPicPr>
        <p:blipFill>
          <a:blip r:embed="rId4">
            <a:alphaModFix/>
          </a:blip>
          <a:stretch>
            <a:fillRect/>
          </a:stretch>
        </p:blipFill>
        <p:spPr>
          <a:xfrm>
            <a:off x="1210575" y="2546450"/>
            <a:ext cx="6722850" cy="1713032"/>
          </a:xfrm>
          <a:prstGeom prst="rect">
            <a:avLst/>
          </a:prstGeom>
          <a:noFill/>
          <a:ln>
            <a:noFill/>
          </a:ln>
        </p:spPr>
      </p:pic>
      <p:sp>
        <p:nvSpPr>
          <p:cNvPr id="183" name="Google Shape;183;p28"/>
          <p:cNvSpPr txBox="1"/>
          <p:nvPr/>
        </p:nvSpPr>
        <p:spPr>
          <a:xfrm>
            <a:off x="2237100" y="4371675"/>
            <a:ext cx="4669800" cy="4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latin typeface="Rockwell"/>
                <a:ea typeface="Rockwell"/>
                <a:cs typeface="Rockwell"/>
                <a:sym typeface="Rockwell"/>
              </a:rPr>
              <a:t>Passing the shifted signal to a Low pass filter </a:t>
            </a:r>
            <a:endParaRPr sz="1700">
              <a:latin typeface="Rockwell"/>
              <a:ea typeface="Rockwell"/>
              <a:cs typeface="Rockwell"/>
              <a:sym typeface="Rockwell"/>
            </a:endParaRPr>
          </a:p>
        </p:txBody>
      </p:sp>
      <p:sp>
        <p:nvSpPr>
          <p:cNvPr id="184" name="Google Shape;184;p28"/>
          <p:cNvSpPr txBox="1"/>
          <p:nvPr/>
        </p:nvSpPr>
        <p:spPr>
          <a:xfrm>
            <a:off x="2485500" y="1989050"/>
            <a:ext cx="4669800" cy="4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latin typeface="Rockwell"/>
                <a:ea typeface="Rockwell"/>
                <a:cs typeface="Rockwell"/>
                <a:sym typeface="Rockwell"/>
              </a:rPr>
              <a:t>Frequency Shifting of the baseband signal </a:t>
            </a:r>
            <a:endParaRPr sz="1700">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1820675"/>
            <a:ext cx="8607600" cy="12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GRC MODEL FOR DEMODULATION OF COMPLEX SLSB SIGNAL</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0"/>
          <p:cNvPicPr preferRelativeResize="0"/>
          <p:nvPr/>
        </p:nvPicPr>
        <p:blipFill>
          <a:blip r:embed="rId3">
            <a:alphaModFix/>
          </a:blip>
          <a:stretch>
            <a:fillRect/>
          </a:stretch>
        </p:blipFill>
        <p:spPr>
          <a:xfrm>
            <a:off x="140025" y="312775"/>
            <a:ext cx="8863951" cy="4248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p:nvPr/>
        </p:nvSpPr>
        <p:spPr>
          <a:xfrm>
            <a:off x="734325" y="522950"/>
            <a:ext cx="6489300" cy="3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Times New Roman"/>
                <a:ea typeface="Times New Roman"/>
                <a:cs typeface="Times New Roman"/>
                <a:sym typeface="Times New Roman"/>
              </a:rPr>
              <a:t>INPUT COMPLEX SLSB SIGNAL</a:t>
            </a:r>
            <a:endParaRPr sz="3000">
              <a:latin typeface="Times New Roman"/>
              <a:ea typeface="Times New Roman"/>
              <a:cs typeface="Times New Roman"/>
              <a:sym typeface="Times New Roman"/>
            </a:endParaRPr>
          </a:p>
        </p:txBody>
      </p:sp>
      <p:pic>
        <p:nvPicPr>
          <p:cNvPr id="200" name="Google Shape;200;p31"/>
          <p:cNvPicPr preferRelativeResize="0"/>
          <p:nvPr/>
        </p:nvPicPr>
        <p:blipFill>
          <a:blip r:embed="rId3">
            <a:alphaModFix/>
          </a:blip>
          <a:stretch>
            <a:fillRect/>
          </a:stretch>
        </p:blipFill>
        <p:spPr>
          <a:xfrm>
            <a:off x="734325" y="1720275"/>
            <a:ext cx="7762100" cy="192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206250" y="1806750"/>
            <a:ext cx="8731500" cy="153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a:solidFill>
                  <a:srgbClr val="000000"/>
                </a:solidFill>
                <a:latin typeface="Rockwell"/>
                <a:ea typeface="Rockwell"/>
                <a:cs typeface="Rockwell"/>
                <a:sym typeface="Rockwell"/>
              </a:rPr>
              <a:t>To illustrate some of the properties of complex (analytic) signals and to show their importance in SSB modulation and demodulation in communications systems using Simulink. Also Demonstrating the reception of single sideband modulated signals using GRC and Simulink </a:t>
            </a:r>
            <a:endParaRPr sz="2000">
              <a:latin typeface="Rockwell"/>
              <a:ea typeface="Rockwell"/>
              <a:cs typeface="Rockwell"/>
              <a:sym typeface="Rockwell"/>
            </a:endParaRPr>
          </a:p>
        </p:txBody>
      </p:sp>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PROBLEM STATEMENT</a:t>
            </a:r>
            <a:r>
              <a:rPr lang="en"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p:nvPr/>
        </p:nvSpPr>
        <p:spPr>
          <a:xfrm>
            <a:off x="463063" y="255500"/>
            <a:ext cx="82179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Times New Roman"/>
                <a:ea typeface="Times New Roman"/>
                <a:cs typeface="Times New Roman"/>
                <a:sym typeface="Times New Roman"/>
              </a:rPr>
              <a:t>REAL AND COMPLEX PART OF SLSB SIGNAL</a:t>
            </a:r>
            <a:endParaRPr sz="3000">
              <a:latin typeface="Times New Roman"/>
              <a:ea typeface="Times New Roman"/>
              <a:cs typeface="Times New Roman"/>
              <a:sym typeface="Times New Roman"/>
            </a:endParaRPr>
          </a:p>
        </p:txBody>
      </p:sp>
      <p:pic>
        <p:nvPicPr>
          <p:cNvPr id="206" name="Google Shape;206;p32"/>
          <p:cNvPicPr preferRelativeResize="0"/>
          <p:nvPr/>
        </p:nvPicPr>
        <p:blipFill>
          <a:blip r:embed="rId3">
            <a:alphaModFix/>
          </a:blip>
          <a:stretch>
            <a:fillRect/>
          </a:stretch>
        </p:blipFill>
        <p:spPr>
          <a:xfrm>
            <a:off x="877363" y="1033900"/>
            <a:ext cx="7389275" cy="3361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979200" y="410000"/>
            <a:ext cx="7185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SLSB SIGNAL AFTER DEMODULATION</a:t>
            </a:r>
            <a:endParaRPr sz="3000">
              <a:latin typeface="Times New Roman"/>
              <a:ea typeface="Times New Roman"/>
              <a:cs typeface="Times New Roman"/>
              <a:sym typeface="Times New Roman"/>
            </a:endParaRPr>
          </a:p>
        </p:txBody>
      </p:sp>
      <p:pic>
        <p:nvPicPr>
          <p:cNvPr id="212" name="Google Shape;212;p33"/>
          <p:cNvPicPr preferRelativeResize="0"/>
          <p:nvPr/>
        </p:nvPicPr>
        <p:blipFill>
          <a:blip r:embed="rId3">
            <a:alphaModFix/>
          </a:blip>
          <a:stretch>
            <a:fillRect/>
          </a:stretch>
        </p:blipFill>
        <p:spPr>
          <a:xfrm>
            <a:off x="503500" y="1753688"/>
            <a:ext cx="8137001" cy="1636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311700" y="1981800"/>
            <a:ext cx="8520600" cy="117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GRC MODEL FOR MODULATION AND DEMODULATION OF REAL SSB SIGNALS</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35"/>
          <p:cNvPicPr preferRelativeResize="0"/>
          <p:nvPr/>
        </p:nvPicPr>
        <p:blipFill>
          <a:blip r:embed="rId3">
            <a:alphaModFix/>
          </a:blip>
          <a:stretch>
            <a:fillRect/>
          </a:stretch>
        </p:blipFill>
        <p:spPr>
          <a:xfrm>
            <a:off x="152400" y="444450"/>
            <a:ext cx="8839198" cy="388129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539325" y="234049"/>
            <a:ext cx="8520600" cy="836137"/>
          </a:xfrm>
          <a:prstGeom prst="rect">
            <a:avLst/>
          </a:prstGeom>
        </p:spPr>
        <p:txBody>
          <a:bodyPr spcFirstLastPara="1" wrap="square" lIns="91425" tIns="91425" rIns="91425" bIns="91425" anchor="t" anchorCtr="0">
            <a:noAutofit/>
          </a:bodyPr>
          <a:lstStyle/>
          <a:p>
            <a:pPr marL="0" lvl="0" indent="0" algn="just" rtl="0">
              <a:lnSpc>
                <a:spcPct val="200000"/>
              </a:lnSpc>
              <a:spcBef>
                <a:spcPts val="1200"/>
              </a:spcBef>
              <a:spcAft>
                <a:spcPts val="0"/>
              </a:spcAft>
              <a:buClr>
                <a:schemeClr val="dk1"/>
              </a:buClr>
              <a:buSzPts val="1100"/>
              <a:buFont typeface="Arial"/>
              <a:buNone/>
            </a:pPr>
            <a:r>
              <a:rPr lang="en" dirty="0">
                <a:latin typeface="Times New Roman"/>
                <a:ea typeface="Times New Roman"/>
                <a:cs typeface="Times New Roman"/>
                <a:sym typeface="Times New Roman"/>
              </a:rPr>
              <a:t>ANALYZING THE OUTPUT</a:t>
            </a:r>
            <a:endParaRPr sz="3000" dirty="0">
              <a:latin typeface="Times New Roman"/>
              <a:ea typeface="Times New Roman"/>
              <a:cs typeface="Times New Roman"/>
              <a:sym typeface="Times New Roman"/>
            </a:endParaRPr>
          </a:p>
          <a:p>
            <a:pPr marL="0" lvl="0" indent="0" algn="l" rtl="0">
              <a:spcBef>
                <a:spcPts val="1200"/>
              </a:spcBef>
              <a:spcAft>
                <a:spcPts val="0"/>
              </a:spcAft>
              <a:buNone/>
            </a:pPr>
            <a:endParaRPr dirty="0"/>
          </a:p>
        </p:txBody>
      </p:sp>
      <p:pic>
        <p:nvPicPr>
          <p:cNvPr id="228" name="Google Shape;228;p36"/>
          <p:cNvPicPr preferRelativeResize="0"/>
          <p:nvPr/>
        </p:nvPicPr>
        <p:blipFill>
          <a:blip r:embed="rId3">
            <a:alphaModFix/>
          </a:blip>
          <a:stretch>
            <a:fillRect/>
          </a:stretch>
        </p:blipFill>
        <p:spPr>
          <a:xfrm>
            <a:off x="539313" y="1152475"/>
            <a:ext cx="8065375" cy="1591275"/>
          </a:xfrm>
          <a:prstGeom prst="rect">
            <a:avLst/>
          </a:prstGeom>
          <a:noFill/>
          <a:ln>
            <a:noFill/>
          </a:ln>
        </p:spPr>
      </p:pic>
      <p:pic>
        <p:nvPicPr>
          <p:cNvPr id="229" name="Google Shape;229;p36"/>
          <p:cNvPicPr preferRelativeResize="0"/>
          <p:nvPr/>
        </p:nvPicPr>
        <p:blipFill>
          <a:blip r:embed="rId4">
            <a:alphaModFix/>
          </a:blip>
          <a:stretch>
            <a:fillRect/>
          </a:stretch>
        </p:blipFill>
        <p:spPr>
          <a:xfrm>
            <a:off x="539325" y="3150625"/>
            <a:ext cx="8065377" cy="1591275"/>
          </a:xfrm>
          <a:prstGeom prst="rect">
            <a:avLst/>
          </a:prstGeom>
          <a:noFill/>
          <a:ln>
            <a:noFill/>
          </a:ln>
        </p:spPr>
      </p:pic>
      <p:sp>
        <p:nvSpPr>
          <p:cNvPr id="230" name="Google Shape;230;p36"/>
          <p:cNvSpPr txBox="1"/>
          <p:nvPr/>
        </p:nvSpPr>
        <p:spPr>
          <a:xfrm>
            <a:off x="2804725" y="2743750"/>
            <a:ext cx="30852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Frequency spectrum of message signal </a:t>
            </a:r>
            <a:endParaRPr/>
          </a:p>
        </p:txBody>
      </p:sp>
      <p:sp>
        <p:nvSpPr>
          <p:cNvPr id="231" name="Google Shape;231;p36"/>
          <p:cNvSpPr txBox="1"/>
          <p:nvPr/>
        </p:nvSpPr>
        <p:spPr>
          <a:xfrm>
            <a:off x="3169675" y="4741900"/>
            <a:ext cx="28440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Frequency spectrum of carrier signal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7"/>
          <p:cNvPicPr preferRelativeResize="0"/>
          <p:nvPr/>
        </p:nvPicPr>
        <p:blipFill>
          <a:blip r:embed="rId3">
            <a:alphaModFix/>
          </a:blip>
          <a:stretch>
            <a:fillRect/>
          </a:stretch>
        </p:blipFill>
        <p:spPr>
          <a:xfrm>
            <a:off x="359700" y="620525"/>
            <a:ext cx="8424600" cy="1753225"/>
          </a:xfrm>
          <a:prstGeom prst="rect">
            <a:avLst/>
          </a:prstGeom>
          <a:noFill/>
          <a:ln>
            <a:noFill/>
          </a:ln>
        </p:spPr>
      </p:pic>
      <p:pic>
        <p:nvPicPr>
          <p:cNvPr id="237" name="Google Shape;237;p37"/>
          <p:cNvPicPr preferRelativeResize="0"/>
          <p:nvPr/>
        </p:nvPicPr>
        <p:blipFill>
          <a:blip r:embed="rId4">
            <a:alphaModFix/>
          </a:blip>
          <a:stretch>
            <a:fillRect/>
          </a:stretch>
        </p:blipFill>
        <p:spPr>
          <a:xfrm>
            <a:off x="359700" y="2808600"/>
            <a:ext cx="8424600" cy="1722415"/>
          </a:xfrm>
          <a:prstGeom prst="rect">
            <a:avLst/>
          </a:prstGeom>
          <a:noFill/>
          <a:ln>
            <a:noFill/>
          </a:ln>
        </p:spPr>
      </p:pic>
      <p:sp>
        <p:nvSpPr>
          <p:cNvPr id="238" name="Google Shape;238;p37"/>
          <p:cNvSpPr txBox="1"/>
          <p:nvPr/>
        </p:nvSpPr>
        <p:spPr>
          <a:xfrm>
            <a:off x="3072000" y="2334900"/>
            <a:ext cx="30000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Frequency spectrum of SLSB signal</a:t>
            </a:r>
            <a:endParaRPr/>
          </a:p>
        </p:txBody>
      </p:sp>
      <p:sp>
        <p:nvSpPr>
          <p:cNvPr id="239" name="Google Shape;239;p37"/>
          <p:cNvSpPr txBox="1"/>
          <p:nvPr/>
        </p:nvSpPr>
        <p:spPr>
          <a:xfrm>
            <a:off x="2708250" y="4531025"/>
            <a:ext cx="37275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Frequency spectrum of Final demodulated signal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p:nvPr/>
        </p:nvSpPr>
        <p:spPr>
          <a:xfrm>
            <a:off x="0" y="1775725"/>
            <a:ext cx="8771100" cy="122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Clr>
                <a:schemeClr val="dk1"/>
              </a:buClr>
              <a:buSzPts val="1100"/>
              <a:buFont typeface="Arial"/>
              <a:buNone/>
            </a:pPr>
            <a:r>
              <a:rPr lang="en" sz="3200">
                <a:solidFill>
                  <a:schemeClr val="dk1"/>
                </a:solidFill>
                <a:latin typeface="Times New Roman"/>
                <a:ea typeface="Times New Roman"/>
                <a:cs typeface="Times New Roman"/>
                <a:sym typeface="Times New Roman"/>
              </a:rPr>
              <a:t>AM SSB MODULATION AND DEMODULATION IN SIMULINK </a:t>
            </a:r>
            <a:endParaRPr sz="3200">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sz="320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9"/>
          <p:cNvPicPr preferRelativeResize="0"/>
          <p:nvPr/>
        </p:nvPicPr>
        <p:blipFill>
          <a:blip r:embed="rId3">
            <a:alphaModFix/>
          </a:blip>
          <a:stretch>
            <a:fillRect/>
          </a:stretch>
        </p:blipFill>
        <p:spPr>
          <a:xfrm>
            <a:off x="0" y="-26775"/>
            <a:ext cx="9143999" cy="5170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311700" y="1814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Parameters in Simulink</a:t>
            </a:r>
            <a:endParaRPr/>
          </a:p>
        </p:txBody>
      </p:sp>
      <p:sp>
        <p:nvSpPr>
          <p:cNvPr id="255" name="Google Shape;255;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6" name="Google Shape;256;p40"/>
          <p:cNvPicPr preferRelativeResize="0"/>
          <p:nvPr/>
        </p:nvPicPr>
        <p:blipFill>
          <a:blip r:embed="rId3">
            <a:alphaModFix/>
          </a:blip>
          <a:stretch>
            <a:fillRect/>
          </a:stretch>
        </p:blipFill>
        <p:spPr>
          <a:xfrm>
            <a:off x="152400" y="1017799"/>
            <a:ext cx="4306537" cy="3884049"/>
          </a:xfrm>
          <a:prstGeom prst="rect">
            <a:avLst/>
          </a:prstGeom>
          <a:noFill/>
          <a:ln>
            <a:noFill/>
          </a:ln>
        </p:spPr>
      </p:pic>
      <p:pic>
        <p:nvPicPr>
          <p:cNvPr id="257" name="Google Shape;257;p40"/>
          <p:cNvPicPr preferRelativeResize="0"/>
          <p:nvPr/>
        </p:nvPicPr>
        <p:blipFill>
          <a:blip r:embed="rId4">
            <a:alphaModFix/>
          </a:blip>
          <a:stretch>
            <a:fillRect/>
          </a:stretch>
        </p:blipFill>
        <p:spPr>
          <a:xfrm>
            <a:off x="4566800" y="968179"/>
            <a:ext cx="4306525" cy="391269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41"/>
          <p:cNvPicPr preferRelativeResize="0"/>
          <p:nvPr/>
        </p:nvPicPr>
        <p:blipFill>
          <a:blip r:embed="rId3">
            <a:alphaModFix/>
          </a:blip>
          <a:stretch>
            <a:fillRect/>
          </a:stretch>
        </p:blipFill>
        <p:spPr>
          <a:xfrm>
            <a:off x="152400" y="115225"/>
            <a:ext cx="8839199" cy="4790639"/>
          </a:xfrm>
          <a:prstGeom prst="rect">
            <a:avLst/>
          </a:prstGeom>
          <a:noFill/>
          <a:ln>
            <a:noFill/>
          </a:ln>
        </p:spPr>
      </p:pic>
      <p:sp>
        <p:nvSpPr>
          <p:cNvPr id="263" name="Google Shape;263;p41"/>
          <p:cNvSpPr txBox="1"/>
          <p:nvPr/>
        </p:nvSpPr>
        <p:spPr>
          <a:xfrm>
            <a:off x="668100" y="469450"/>
            <a:ext cx="65928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ckwell"/>
                <a:ea typeface="Rockwell"/>
                <a:cs typeface="Rockwell"/>
                <a:sym typeface="Rockwell"/>
              </a:rPr>
              <a:t>Spectrum Analyser Output of message, carrier, SLSB &amp; SUSB signals</a:t>
            </a:r>
            <a:endParaRPr sz="1600">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74100" y="3926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TABLE OF CONTENTS </a:t>
            </a:r>
            <a:endParaRPr sz="3000">
              <a:latin typeface="Times New Roman"/>
              <a:ea typeface="Times New Roman"/>
              <a:cs typeface="Times New Roman"/>
              <a:sym typeface="Times New Roman"/>
            </a:endParaRPr>
          </a:p>
        </p:txBody>
      </p:sp>
      <p:sp>
        <p:nvSpPr>
          <p:cNvPr id="98" name="Google Shape;98;p15"/>
          <p:cNvSpPr txBox="1">
            <a:spLocks noGrp="1"/>
          </p:cNvSpPr>
          <p:nvPr>
            <p:ph type="body" idx="1"/>
          </p:nvPr>
        </p:nvSpPr>
        <p:spPr>
          <a:xfrm>
            <a:off x="374100" y="1086025"/>
            <a:ext cx="7208400" cy="31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accent4"/>
              </a:solidFill>
              <a:latin typeface="Times New Roman"/>
              <a:ea typeface="Times New Roman"/>
              <a:cs typeface="Times New Roman"/>
              <a:sym typeface="Times New Roman"/>
            </a:endParaRPr>
          </a:p>
          <a:p>
            <a:pPr marL="457200" lvl="0" indent="-355600" algn="l" rtl="0">
              <a:spcBef>
                <a:spcPts val="0"/>
              </a:spcBef>
              <a:spcAft>
                <a:spcPts val="0"/>
              </a:spcAft>
              <a:buClr>
                <a:schemeClr val="accent4"/>
              </a:buClr>
              <a:buSzPts val="2000"/>
              <a:buFont typeface="Times New Roman"/>
              <a:buAutoNum type="arabicPeriod"/>
            </a:pPr>
            <a:r>
              <a:rPr lang="en" sz="2000">
                <a:solidFill>
                  <a:schemeClr val="accent4"/>
                </a:solidFill>
                <a:latin typeface="Times New Roman"/>
                <a:ea typeface="Times New Roman"/>
                <a:cs typeface="Times New Roman"/>
                <a:sym typeface="Times New Roman"/>
              </a:rPr>
              <a:t>COMPLEX SIGNAL PROPERTIES USED IN SSB  RECEPTION AND DEMODULATION</a:t>
            </a:r>
            <a:endParaRPr sz="2000">
              <a:solidFill>
                <a:schemeClr val="accent4"/>
              </a:solidFill>
              <a:latin typeface="Times New Roman"/>
              <a:ea typeface="Times New Roman"/>
              <a:cs typeface="Times New Roman"/>
              <a:sym typeface="Times New Roman"/>
            </a:endParaRPr>
          </a:p>
          <a:p>
            <a:pPr marL="457200" lvl="0" indent="-355600" algn="l" rtl="0">
              <a:spcBef>
                <a:spcPts val="0"/>
              </a:spcBef>
              <a:spcAft>
                <a:spcPts val="0"/>
              </a:spcAft>
              <a:buClr>
                <a:schemeClr val="accent4"/>
              </a:buClr>
              <a:buSzPts val="2000"/>
              <a:buFont typeface="Times New Roman"/>
              <a:buAutoNum type="arabicPeriod"/>
            </a:pPr>
            <a:r>
              <a:rPr lang="en" sz="2000">
                <a:solidFill>
                  <a:schemeClr val="accent4"/>
                </a:solidFill>
                <a:latin typeface="Times New Roman"/>
                <a:ea typeface="Times New Roman"/>
                <a:cs typeface="Times New Roman"/>
                <a:sym typeface="Times New Roman"/>
              </a:rPr>
              <a:t>SSB RECEPTION AND DEMODULATION 				FLOWGRAPH</a:t>
            </a:r>
            <a:endParaRPr sz="2000">
              <a:solidFill>
                <a:schemeClr val="accent4"/>
              </a:solidFill>
              <a:latin typeface="Times New Roman"/>
              <a:ea typeface="Times New Roman"/>
              <a:cs typeface="Times New Roman"/>
              <a:sym typeface="Times New Roman"/>
            </a:endParaRPr>
          </a:p>
          <a:p>
            <a:pPr marL="457200" lvl="0" indent="-355600" algn="l" rtl="0">
              <a:spcBef>
                <a:spcPts val="0"/>
              </a:spcBef>
              <a:spcAft>
                <a:spcPts val="0"/>
              </a:spcAft>
              <a:buClr>
                <a:schemeClr val="accent4"/>
              </a:buClr>
              <a:buSzPts val="2000"/>
              <a:buFont typeface="Times New Roman"/>
              <a:buAutoNum type="arabicPeriod"/>
            </a:pPr>
            <a:r>
              <a:rPr lang="en" sz="2000">
                <a:solidFill>
                  <a:schemeClr val="accent4"/>
                </a:solidFill>
                <a:latin typeface="Times New Roman"/>
                <a:ea typeface="Times New Roman"/>
                <a:cs typeface="Times New Roman"/>
                <a:sym typeface="Times New Roman"/>
              </a:rPr>
              <a:t>SSB IMPLEMENTATION IN GRC</a:t>
            </a:r>
            <a:endParaRPr sz="2000">
              <a:solidFill>
                <a:schemeClr val="accent4"/>
              </a:solidFill>
              <a:latin typeface="Times New Roman"/>
              <a:ea typeface="Times New Roman"/>
              <a:cs typeface="Times New Roman"/>
              <a:sym typeface="Times New Roman"/>
            </a:endParaRPr>
          </a:p>
          <a:p>
            <a:pPr marL="457200" lvl="0" indent="-355600" algn="l" rtl="0">
              <a:spcBef>
                <a:spcPts val="0"/>
              </a:spcBef>
              <a:spcAft>
                <a:spcPts val="0"/>
              </a:spcAft>
              <a:buClr>
                <a:schemeClr val="accent4"/>
              </a:buClr>
              <a:buSzPts val="2000"/>
              <a:buFont typeface="Times New Roman"/>
              <a:buAutoNum type="arabicPeriod"/>
            </a:pPr>
            <a:r>
              <a:rPr lang="en" sz="2000">
                <a:solidFill>
                  <a:schemeClr val="accent4"/>
                </a:solidFill>
                <a:latin typeface="Times New Roman"/>
                <a:ea typeface="Times New Roman"/>
                <a:cs typeface="Times New Roman"/>
                <a:sym typeface="Times New Roman"/>
              </a:rPr>
              <a:t>SSB IMPLEMENTATION IN SIMULINK</a:t>
            </a:r>
            <a:endParaRPr sz="2000">
              <a:solidFill>
                <a:schemeClr val="accent4"/>
              </a:solidFill>
              <a:latin typeface="Times New Roman"/>
              <a:ea typeface="Times New Roman"/>
              <a:cs typeface="Times New Roman"/>
              <a:sym typeface="Times New Roman"/>
            </a:endParaRPr>
          </a:p>
          <a:p>
            <a:pPr marL="0" lvl="0" indent="0" algn="ctr" rtl="0">
              <a:spcBef>
                <a:spcPts val="1200"/>
              </a:spcBef>
              <a:spcAft>
                <a:spcPts val="0"/>
              </a:spcAft>
              <a:buClr>
                <a:schemeClr val="dk1"/>
              </a:buClr>
              <a:buSzPts val="1100"/>
              <a:buFont typeface="Arial"/>
              <a:buNone/>
            </a:pPr>
            <a:endParaRPr sz="3000">
              <a:solidFill>
                <a:schemeClr val="dk1"/>
              </a:solidFill>
              <a:latin typeface="Times New Roman"/>
              <a:ea typeface="Times New Roman"/>
              <a:cs typeface="Times New Roman"/>
              <a:sym typeface="Times New Roman"/>
            </a:endParaRPr>
          </a:p>
          <a:p>
            <a:pPr marL="0" lvl="0" indent="0" algn="ctr" rtl="0">
              <a:spcBef>
                <a:spcPts val="1200"/>
              </a:spcBef>
              <a:spcAft>
                <a:spcPts val="0"/>
              </a:spcAft>
              <a:buNone/>
            </a:pPr>
            <a:endParaRPr sz="3000">
              <a:solidFill>
                <a:schemeClr val="dk1"/>
              </a:solidFill>
            </a:endParaRPr>
          </a:p>
          <a:p>
            <a:pPr marL="0" lvl="0" indent="0" algn="ctr" rtl="0">
              <a:spcBef>
                <a:spcPts val="0"/>
              </a:spcBef>
              <a:spcAft>
                <a:spcPts val="0"/>
              </a:spcAft>
              <a:buNone/>
            </a:pPr>
            <a:endParaRPr sz="2000">
              <a:latin typeface="Rockwell"/>
              <a:ea typeface="Rockwell"/>
              <a:cs typeface="Rockwell"/>
              <a:sym typeface="Rockwe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2"/>
          <p:cNvPicPr preferRelativeResize="0"/>
          <p:nvPr/>
        </p:nvPicPr>
        <p:blipFill>
          <a:blip r:embed="rId3">
            <a:alphaModFix/>
          </a:blip>
          <a:stretch>
            <a:fillRect/>
          </a:stretch>
        </p:blipFill>
        <p:spPr>
          <a:xfrm>
            <a:off x="152400" y="152400"/>
            <a:ext cx="8839199" cy="4790639"/>
          </a:xfrm>
          <a:prstGeom prst="rect">
            <a:avLst/>
          </a:prstGeom>
          <a:noFill/>
          <a:ln>
            <a:noFill/>
          </a:ln>
        </p:spPr>
      </p:pic>
      <p:sp>
        <p:nvSpPr>
          <p:cNvPr id="269" name="Google Shape;269;p42"/>
          <p:cNvSpPr txBox="1"/>
          <p:nvPr/>
        </p:nvSpPr>
        <p:spPr>
          <a:xfrm>
            <a:off x="609600" y="533400"/>
            <a:ext cx="7140900" cy="5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Rockwell"/>
                <a:ea typeface="Rockwell"/>
                <a:cs typeface="Rockwell"/>
                <a:sym typeface="Rockwell"/>
              </a:rPr>
              <a:t>Spectrum Analyser Output of Received Signal after passing through LPF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49750" y="1621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PHASE SHIFT:</a:t>
            </a:r>
            <a:endParaRPr sz="3000">
              <a:latin typeface="Times New Roman"/>
              <a:ea typeface="Times New Roman"/>
              <a:cs typeface="Times New Roman"/>
              <a:sym typeface="Times New Roman"/>
            </a:endParaRPr>
          </a:p>
        </p:txBody>
      </p:sp>
      <p:sp>
        <p:nvSpPr>
          <p:cNvPr id="104" name="Google Shape;104;p16"/>
          <p:cNvSpPr txBox="1">
            <a:spLocks noGrp="1"/>
          </p:cNvSpPr>
          <p:nvPr>
            <p:ph type="body" idx="1"/>
          </p:nvPr>
        </p:nvSpPr>
        <p:spPr>
          <a:xfrm>
            <a:off x="125775" y="769925"/>
            <a:ext cx="8917200" cy="33390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Clr>
                <a:srgbClr val="000000"/>
              </a:buClr>
              <a:buSzPts val="1500"/>
              <a:buFont typeface="Rockwell"/>
              <a:buChar char="●"/>
            </a:pPr>
            <a:r>
              <a:rPr lang="en" sz="1500" dirty="0">
                <a:solidFill>
                  <a:srgbClr val="000000"/>
                </a:solidFill>
                <a:latin typeface="Rockwell"/>
                <a:ea typeface="Rockwell"/>
                <a:cs typeface="Rockwell"/>
                <a:sym typeface="Rockwell"/>
              </a:rPr>
              <a:t>The phasing method of SSB generation uses a phase shift technique that causes one of the side bands to be concealed out.</a:t>
            </a:r>
            <a:br>
              <a:rPr lang="en" sz="1500" dirty="0">
                <a:solidFill>
                  <a:srgbClr val="000000"/>
                </a:solidFill>
                <a:latin typeface="Rockwell"/>
                <a:ea typeface="Rockwell"/>
                <a:cs typeface="Rockwell"/>
                <a:sym typeface="Rockwell"/>
              </a:rPr>
            </a:br>
            <a:endParaRPr sz="1500" dirty="0">
              <a:solidFill>
                <a:srgbClr val="000000"/>
              </a:solidFill>
              <a:latin typeface="Rockwell"/>
              <a:ea typeface="Rockwell"/>
              <a:cs typeface="Rockwell"/>
              <a:sym typeface="Rockwell"/>
            </a:endParaRPr>
          </a:p>
          <a:p>
            <a:pPr marL="457200" lvl="0" indent="-323850" algn="l" rtl="0">
              <a:lnSpc>
                <a:spcPct val="150000"/>
              </a:lnSpc>
              <a:spcBef>
                <a:spcPts val="0"/>
              </a:spcBef>
              <a:spcAft>
                <a:spcPts val="0"/>
              </a:spcAft>
              <a:buClr>
                <a:srgbClr val="000000"/>
              </a:buClr>
              <a:buSzPts val="1500"/>
              <a:buFont typeface="Rockwell"/>
              <a:buChar char="●"/>
            </a:pPr>
            <a:r>
              <a:rPr lang="en" sz="1500" dirty="0">
                <a:solidFill>
                  <a:srgbClr val="000000"/>
                </a:solidFill>
                <a:latin typeface="Rockwell"/>
                <a:ea typeface="Rockwell"/>
                <a:cs typeface="Rockwell"/>
                <a:sym typeface="Rockwell"/>
              </a:rPr>
              <a:t>The two balanced modulator outputs are then added together</a:t>
            </a:r>
            <a:br>
              <a:rPr lang="en" sz="1500" dirty="0">
                <a:solidFill>
                  <a:srgbClr val="000000"/>
                </a:solidFill>
                <a:latin typeface="Rockwell"/>
                <a:ea typeface="Rockwell"/>
                <a:cs typeface="Rockwell"/>
                <a:sym typeface="Rockwell"/>
              </a:rPr>
            </a:br>
            <a:r>
              <a:rPr lang="en" sz="1500" dirty="0">
                <a:solidFill>
                  <a:srgbClr val="000000"/>
                </a:solidFill>
                <a:latin typeface="Rockwell"/>
                <a:ea typeface="Rockwell"/>
                <a:cs typeface="Rockwell"/>
                <a:sym typeface="Rockwell"/>
              </a:rPr>
              <a:t> algebraically. The phase shifting action causes one side </a:t>
            </a:r>
            <a:br>
              <a:rPr lang="en" sz="1500" dirty="0">
                <a:solidFill>
                  <a:srgbClr val="000000"/>
                </a:solidFill>
                <a:latin typeface="Rockwell"/>
                <a:ea typeface="Rockwell"/>
                <a:cs typeface="Rockwell"/>
                <a:sym typeface="Rockwell"/>
              </a:rPr>
            </a:br>
            <a:r>
              <a:rPr lang="en" sz="1500" dirty="0">
                <a:solidFill>
                  <a:srgbClr val="000000"/>
                </a:solidFill>
                <a:latin typeface="Rockwell"/>
                <a:ea typeface="Rockwell"/>
                <a:cs typeface="Rockwell"/>
                <a:sym typeface="Rockwell"/>
              </a:rPr>
              <a:t>band to be cancelled out when the two balanced modulator </a:t>
            </a:r>
            <a:br>
              <a:rPr lang="en" sz="1500" dirty="0">
                <a:solidFill>
                  <a:srgbClr val="000000"/>
                </a:solidFill>
                <a:latin typeface="Rockwell"/>
                <a:ea typeface="Rockwell"/>
                <a:cs typeface="Rockwell"/>
                <a:sym typeface="Rockwell"/>
              </a:rPr>
            </a:br>
            <a:r>
              <a:rPr lang="en" sz="1500" dirty="0">
                <a:solidFill>
                  <a:srgbClr val="000000"/>
                </a:solidFill>
                <a:latin typeface="Rockwell"/>
                <a:ea typeface="Rockwell"/>
                <a:cs typeface="Rockwell"/>
                <a:sym typeface="Rockwell"/>
              </a:rPr>
              <a:t>outputs are combined.</a:t>
            </a:r>
            <a:br>
              <a:rPr lang="en" sz="1500" dirty="0">
                <a:solidFill>
                  <a:srgbClr val="000000"/>
                </a:solidFill>
                <a:latin typeface="Rockwell"/>
                <a:ea typeface="Rockwell"/>
                <a:cs typeface="Rockwell"/>
                <a:sym typeface="Rockwell"/>
              </a:rPr>
            </a:br>
            <a:endParaRPr sz="1500" dirty="0">
              <a:solidFill>
                <a:srgbClr val="000000"/>
              </a:solidFill>
              <a:latin typeface="Rockwell"/>
              <a:ea typeface="Rockwell"/>
              <a:cs typeface="Rockwell"/>
              <a:sym typeface="Rockwell"/>
            </a:endParaRPr>
          </a:p>
          <a:p>
            <a:pPr marL="457200" lvl="0" indent="0" algn="l" rtl="0">
              <a:lnSpc>
                <a:spcPct val="150000"/>
              </a:lnSpc>
              <a:spcBef>
                <a:spcPts val="1600"/>
              </a:spcBef>
              <a:spcAft>
                <a:spcPts val="0"/>
              </a:spcAft>
              <a:buNone/>
            </a:pPr>
            <a:endParaRPr sz="1500" dirty="0">
              <a:solidFill>
                <a:srgbClr val="000000"/>
              </a:solidFill>
              <a:latin typeface="Rockwell"/>
              <a:ea typeface="Rockwell"/>
              <a:cs typeface="Rockwell"/>
              <a:sym typeface="Rockwell"/>
            </a:endParaRPr>
          </a:p>
          <a:p>
            <a:pPr marL="0" lvl="0" indent="0" algn="l" rtl="0">
              <a:lnSpc>
                <a:spcPct val="150000"/>
              </a:lnSpc>
              <a:spcBef>
                <a:spcPts val="1600"/>
              </a:spcBef>
              <a:spcAft>
                <a:spcPts val="0"/>
              </a:spcAft>
              <a:buNone/>
            </a:pPr>
            <a:endParaRPr sz="1500" dirty="0">
              <a:solidFill>
                <a:srgbClr val="000000"/>
              </a:solidFill>
              <a:latin typeface="Rockwell"/>
              <a:ea typeface="Rockwell"/>
              <a:cs typeface="Rockwell"/>
              <a:sym typeface="Rockwell"/>
            </a:endParaRPr>
          </a:p>
          <a:p>
            <a:pPr marL="0" lvl="0" indent="0" algn="l" rtl="0">
              <a:spcBef>
                <a:spcPts val="1600"/>
              </a:spcBef>
              <a:spcAft>
                <a:spcPts val="1600"/>
              </a:spcAft>
              <a:buNone/>
            </a:pPr>
            <a:endParaRPr dirty="0"/>
          </a:p>
        </p:txBody>
      </p:sp>
      <p:pic>
        <p:nvPicPr>
          <p:cNvPr id="105" name="Google Shape;105;p16"/>
          <p:cNvPicPr preferRelativeResize="0"/>
          <p:nvPr/>
        </p:nvPicPr>
        <p:blipFill>
          <a:blip r:embed="rId3">
            <a:alphaModFix/>
          </a:blip>
          <a:stretch>
            <a:fillRect/>
          </a:stretch>
        </p:blipFill>
        <p:spPr>
          <a:xfrm>
            <a:off x="6237725" y="1411250"/>
            <a:ext cx="2805250" cy="20563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FREQUENCY SHIFTING:</a:t>
            </a:r>
            <a:endParaRPr sz="3000">
              <a:latin typeface="Times New Roman"/>
              <a:ea typeface="Times New Roman"/>
              <a:cs typeface="Times New Roman"/>
              <a:sym typeface="Times New Roman"/>
            </a:endParaRPr>
          </a:p>
        </p:txBody>
      </p:sp>
      <p:sp>
        <p:nvSpPr>
          <p:cNvPr id="111" name="Google Shape;111;p17"/>
          <p:cNvSpPr txBox="1"/>
          <p:nvPr/>
        </p:nvSpPr>
        <p:spPr>
          <a:xfrm>
            <a:off x="382350" y="1204225"/>
            <a:ext cx="4347600" cy="2633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Rockwell"/>
              <a:buChar char="●"/>
            </a:pPr>
            <a:r>
              <a:rPr lang="en" sz="1600">
                <a:latin typeface="Rockwell"/>
                <a:ea typeface="Rockwell"/>
                <a:cs typeface="Rockwell"/>
                <a:sym typeface="Rockwell"/>
              </a:rPr>
              <a:t>Frequency shift is widely used in Fourier transform technique which generally results in </a:t>
            </a:r>
            <a:r>
              <a:rPr lang="en" sz="1600">
                <a:highlight>
                  <a:srgbClr val="FFFFFF"/>
                </a:highlight>
                <a:latin typeface="Rockwell"/>
                <a:ea typeface="Rockwell"/>
                <a:cs typeface="Rockwell"/>
                <a:sym typeface="Rockwell"/>
              </a:rPr>
              <a:t>modulating a signal in time domain.</a:t>
            </a:r>
            <a:endParaRPr sz="1600">
              <a:highlight>
                <a:srgbClr val="FFFFFF"/>
              </a:highlight>
              <a:latin typeface="Rockwell"/>
              <a:ea typeface="Rockwell"/>
              <a:cs typeface="Rockwell"/>
              <a:sym typeface="Rockwell"/>
            </a:endParaRPr>
          </a:p>
          <a:p>
            <a:pPr marL="0" lvl="0" indent="0" algn="l" rtl="0">
              <a:lnSpc>
                <a:spcPct val="115000"/>
              </a:lnSpc>
              <a:spcBef>
                <a:spcPts val="0"/>
              </a:spcBef>
              <a:spcAft>
                <a:spcPts val="0"/>
              </a:spcAft>
              <a:buNone/>
            </a:pPr>
            <a:endParaRPr sz="1600">
              <a:highlight>
                <a:srgbClr val="FFFFFF"/>
              </a:highlight>
              <a:latin typeface="Rockwell"/>
              <a:ea typeface="Rockwell"/>
              <a:cs typeface="Rockwell"/>
              <a:sym typeface="Rockwell"/>
            </a:endParaRPr>
          </a:p>
          <a:p>
            <a:pPr marL="457200" lvl="0" indent="-330200" algn="l" rtl="0">
              <a:lnSpc>
                <a:spcPct val="115000"/>
              </a:lnSpc>
              <a:spcBef>
                <a:spcPts val="0"/>
              </a:spcBef>
              <a:spcAft>
                <a:spcPts val="0"/>
              </a:spcAft>
              <a:buSzPts val="1600"/>
              <a:buFont typeface="Rockwell"/>
              <a:buChar char="●"/>
            </a:pPr>
            <a:r>
              <a:rPr lang="en" sz="1600">
                <a:highlight>
                  <a:srgbClr val="FFFFFF"/>
                </a:highlight>
                <a:latin typeface="Rockwell"/>
                <a:ea typeface="Rockwell"/>
                <a:cs typeface="Rockwell"/>
                <a:sym typeface="Rockwell"/>
              </a:rPr>
              <a:t>As such, it is the counterpart of shifting in the time domain which corresponds to modulation in frequency domain. </a:t>
            </a:r>
            <a:endParaRPr sz="1600">
              <a:highlight>
                <a:srgbClr val="FFFFFF"/>
              </a:highlight>
              <a:latin typeface="Rockwell"/>
              <a:ea typeface="Rockwell"/>
              <a:cs typeface="Rockwell"/>
              <a:sym typeface="Rockwell"/>
            </a:endParaRPr>
          </a:p>
        </p:txBody>
      </p:sp>
      <p:pic>
        <p:nvPicPr>
          <p:cNvPr id="112" name="Google Shape;112;p17"/>
          <p:cNvPicPr preferRelativeResize="0"/>
          <p:nvPr/>
        </p:nvPicPr>
        <p:blipFill>
          <a:blip r:embed="rId3">
            <a:alphaModFix/>
          </a:blip>
          <a:stretch>
            <a:fillRect/>
          </a:stretch>
        </p:blipFill>
        <p:spPr>
          <a:xfrm>
            <a:off x="5708550" y="277075"/>
            <a:ext cx="2514456" cy="3820900"/>
          </a:xfrm>
          <a:prstGeom prst="rect">
            <a:avLst/>
          </a:prstGeom>
          <a:noFill/>
          <a:ln>
            <a:noFill/>
          </a:ln>
        </p:spPr>
      </p:pic>
      <p:pic>
        <p:nvPicPr>
          <p:cNvPr id="113" name="Google Shape;113;p17"/>
          <p:cNvPicPr preferRelativeResize="0"/>
          <p:nvPr/>
        </p:nvPicPr>
        <p:blipFill>
          <a:blip r:embed="rId4">
            <a:alphaModFix/>
          </a:blip>
          <a:stretch>
            <a:fillRect/>
          </a:stretch>
        </p:blipFill>
        <p:spPr>
          <a:xfrm>
            <a:off x="895350" y="3837325"/>
            <a:ext cx="3676650" cy="5524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78175" y="262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CONVOLUTION:</a:t>
            </a:r>
            <a:endParaRPr sz="3000">
              <a:latin typeface="Times New Roman"/>
              <a:ea typeface="Times New Roman"/>
              <a:cs typeface="Times New Roman"/>
              <a:sym typeface="Times New Roman"/>
            </a:endParaRPr>
          </a:p>
        </p:txBody>
      </p:sp>
      <p:sp>
        <p:nvSpPr>
          <p:cNvPr id="119" name="Google Shape;119;p18"/>
          <p:cNvSpPr txBox="1">
            <a:spLocks noGrp="1"/>
          </p:cNvSpPr>
          <p:nvPr>
            <p:ph type="body" idx="1"/>
          </p:nvPr>
        </p:nvSpPr>
        <p:spPr>
          <a:xfrm>
            <a:off x="311700" y="1426338"/>
            <a:ext cx="8520600" cy="11454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Clr>
                <a:srgbClr val="000000"/>
              </a:buClr>
              <a:buSzPts val="1500"/>
              <a:buFont typeface="Rockwell"/>
              <a:buChar char="●"/>
            </a:pPr>
            <a:r>
              <a:rPr lang="en" sz="1500">
                <a:solidFill>
                  <a:srgbClr val="000000"/>
                </a:solidFill>
                <a:latin typeface="Rockwell"/>
                <a:ea typeface="Rockwell"/>
                <a:cs typeface="Rockwell"/>
                <a:sym typeface="Rockwell"/>
              </a:rPr>
              <a:t>Convolution is used to combine two signals to form a third signal. In Digital Signal Processing, convolution is the most important technique. </a:t>
            </a:r>
            <a:endParaRPr sz="1500">
              <a:solidFill>
                <a:srgbClr val="000000"/>
              </a:solidFill>
              <a:latin typeface="Rockwell"/>
              <a:ea typeface="Rockwell"/>
              <a:cs typeface="Rockwell"/>
              <a:sym typeface="Rockwell"/>
            </a:endParaRPr>
          </a:p>
          <a:p>
            <a:pPr marL="457200" lvl="0" indent="0" algn="just" rtl="0">
              <a:lnSpc>
                <a:spcPct val="150000"/>
              </a:lnSpc>
              <a:spcBef>
                <a:spcPts val="0"/>
              </a:spcBef>
              <a:spcAft>
                <a:spcPts val="0"/>
              </a:spcAft>
              <a:buNone/>
            </a:pPr>
            <a:endParaRPr sz="1500">
              <a:solidFill>
                <a:srgbClr val="000000"/>
              </a:solidFill>
              <a:latin typeface="Rockwell"/>
              <a:ea typeface="Rockwell"/>
              <a:cs typeface="Rockwell"/>
              <a:sym typeface="Rockwell"/>
            </a:endParaRPr>
          </a:p>
          <a:p>
            <a:pPr marL="457200" lvl="0" indent="0" algn="just" rtl="0">
              <a:lnSpc>
                <a:spcPct val="150000"/>
              </a:lnSpc>
              <a:spcBef>
                <a:spcPts val="0"/>
              </a:spcBef>
              <a:spcAft>
                <a:spcPts val="0"/>
              </a:spcAft>
              <a:buNone/>
            </a:pPr>
            <a:r>
              <a:rPr lang="en" sz="1500">
                <a:solidFill>
                  <a:srgbClr val="000000"/>
                </a:solidFill>
                <a:latin typeface="Rockwell"/>
                <a:ea typeface="Rockwell"/>
                <a:cs typeface="Rockwell"/>
                <a:sym typeface="Rockwell"/>
              </a:rPr>
              <a:t> </a:t>
            </a:r>
            <a:endParaRPr sz="1500">
              <a:solidFill>
                <a:srgbClr val="000000"/>
              </a:solidFill>
              <a:latin typeface="Rockwell"/>
              <a:ea typeface="Rockwell"/>
              <a:cs typeface="Rockwell"/>
              <a:sym typeface="Rockwell"/>
            </a:endParaRPr>
          </a:p>
        </p:txBody>
      </p:sp>
      <p:pic>
        <p:nvPicPr>
          <p:cNvPr id="120" name="Google Shape;120;p18"/>
          <p:cNvPicPr preferRelativeResize="0"/>
          <p:nvPr/>
        </p:nvPicPr>
        <p:blipFill>
          <a:blip r:embed="rId3">
            <a:alphaModFix/>
          </a:blip>
          <a:stretch>
            <a:fillRect/>
          </a:stretch>
        </p:blipFill>
        <p:spPr>
          <a:xfrm>
            <a:off x="2431625" y="2730838"/>
            <a:ext cx="4057650" cy="8286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202013" y="483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CONVOLUTION IN SIMULINK</a:t>
            </a:r>
            <a:endParaRPr>
              <a:latin typeface="Times New Roman"/>
              <a:ea typeface="Times New Roman"/>
              <a:cs typeface="Times New Roman"/>
              <a:sym typeface="Times New Roman"/>
            </a:endParaRPr>
          </a:p>
        </p:txBody>
      </p:sp>
      <p:pic>
        <p:nvPicPr>
          <p:cNvPr id="126" name="Google Shape;126;p19"/>
          <p:cNvPicPr preferRelativeResize="0"/>
          <p:nvPr/>
        </p:nvPicPr>
        <p:blipFill>
          <a:blip r:embed="rId3">
            <a:alphaModFix/>
          </a:blip>
          <a:stretch>
            <a:fillRect/>
          </a:stretch>
        </p:blipFill>
        <p:spPr>
          <a:xfrm>
            <a:off x="1581150" y="1579475"/>
            <a:ext cx="5981700" cy="22452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Times New Roman"/>
                <a:ea typeface="Times New Roman"/>
                <a:cs typeface="Times New Roman"/>
                <a:sym typeface="Times New Roman"/>
              </a:rPr>
              <a:t>HILBERT TRANSFORM:</a:t>
            </a:r>
            <a:endParaRPr sz="3000">
              <a:latin typeface="Times New Roman"/>
              <a:ea typeface="Times New Roman"/>
              <a:cs typeface="Times New Roman"/>
              <a:sym typeface="Times New Roman"/>
            </a:endParaRPr>
          </a:p>
        </p:txBody>
      </p:sp>
      <p:sp>
        <p:nvSpPr>
          <p:cNvPr id="137" name="Google Shape;137;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1200"/>
              </a:spcBef>
              <a:spcAft>
                <a:spcPts val="0"/>
              </a:spcAft>
              <a:buClr>
                <a:srgbClr val="000000"/>
              </a:buClr>
              <a:buSzPts val="1500"/>
              <a:buFont typeface="Rockwell"/>
              <a:buChar char="●"/>
            </a:pPr>
            <a:r>
              <a:rPr lang="en" sz="1500" dirty="0">
                <a:solidFill>
                  <a:srgbClr val="000000"/>
                </a:solidFill>
                <a:latin typeface="Rockwell"/>
                <a:ea typeface="Rockwell"/>
                <a:cs typeface="Rockwell"/>
                <a:sym typeface="Rockwell"/>
              </a:rPr>
              <a:t>A specific linear operator that takes a function, u(t) of a real variable, and produces another function of a real variable H(u)(t) is the Hilbert transform. </a:t>
            </a:r>
            <a:endParaRPr sz="1500" dirty="0">
              <a:solidFill>
                <a:srgbClr val="000000"/>
              </a:solidFill>
              <a:latin typeface="Rockwell"/>
              <a:ea typeface="Rockwell"/>
              <a:cs typeface="Rockwell"/>
              <a:sym typeface="Rockwell"/>
            </a:endParaRPr>
          </a:p>
          <a:p>
            <a:pPr marL="457200" lvl="0" indent="-323850" algn="just" rtl="0">
              <a:lnSpc>
                <a:spcPct val="150000"/>
              </a:lnSpc>
              <a:spcBef>
                <a:spcPts val="0"/>
              </a:spcBef>
              <a:spcAft>
                <a:spcPts val="0"/>
              </a:spcAft>
              <a:buClr>
                <a:srgbClr val="000000"/>
              </a:buClr>
              <a:buSzPts val="1500"/>
              <a:buFont typeface="Rockwell"/>
              <a:buChar char="●"/>
            </a:pPr>
            <a:r>
              <a:rPr lang="en" sz="1500" dirty="0">
                <a:solidFill>
                  <a:srgbClr val="000000"/>
                </a:solidFill>
                <a:latin typeface="Rockwell"/>
                <a:ea typeface="Rockwell"/>
                <a:cs typeface="Rockwell"/>
                <a:sym typeface="Rockwell"/>
              </a:rPr>
              <a:t>HT is popularly used in the signal </a:t>
            </a:r>
            <a:r>
              <a:rPr lang="en" sz="1500" dirty="0" smtClean="0">
                <a:solidFill>
                  <a:srgbClr val="000000"/>
                </a:solidFill>
                <a:latin typeface="Rockwell"/>
                <a:ea typeface="Rockwell"/>
                <a:cs typeface="Rockwell"/>
                <a:sym typeface="Rockwell"/>
              </a:rPr>
              <a:t>modulation</a:t>
            </a:r>
            <a:r>
              <a:rPr lang="en" sz="1500" dirty="0">
                <a:solidFill>
                  <a:srgbClr val="000000"/>
                </a:solidFill>
                <a:latin typeface="Rockwell"/>
                <a:ea typeface="Rockwell"/>
                <a:cs typeface="Rockwell"/>
                <a:sym typeface="Rockwell"/>
              </a:rPr>
              <a:t>. </a:t>
            </a:r>
            <a:endParaRPr sz="1500" dirty="0">
              <a:solidFill>
                <a:srgbClr val="000000"/>
              </a:solidFill>
              <a:latin typeface="Rockwell"/>
              <a:ea typeface="Rockwell"/>
              <a:cs typeface="Rockwell"/>
              <a:sym typeface="Rockwell"/>
            </a:endParaRPr>
          </a:p>
          <a:p>
            <a:pPr marL="457200" lvl="0" indent="-323850" algn="just" rtl="0">
              <a:lnSpc>
                <a:spcPct val="150000"/>
              </a:lnSpc>
              <a:spcBef>
                <a:spcPts val="0"/>
              </a:spcBef>
              <a:spcAft>
                <a:spcPts val="0"/>
              </a:spcAft>
              <a:buClr>
                <a:srgbClr val="000000"/>
              </a:buClr>
              <a:buSzPts val="1500"/>
              <a:buFont typeface="Rockwell"/>
              <a:buChar char="●"/>
            </a:pPr>
            <a:r>
              <a:rPr lang="en" sz="1500" dirty="0">
                <a:solidFill>
                  <a:srgbClr val="000000"/>
                </a:solidFill>
                <a:latin typeface="Rockwell"/>
                <a:ea typeface="Rockwell"/>
                <a:cs typeface="Rockwell"/>
                <a:sym typeface="Rockwell"/>
              </a:rPr>
              <a:t>The Hilbert transform on R, the real line, is defined by,</a:t>
            </a:r>
            <a:endParaRPr sz="1500" dirty="0">
              <a:solidFill>
                <a:srgbClr val="000000"/>
              </a:solidFill>
              <a:latin typeface="Rockwell"/>
              <a:ea typeface="Rockwell"/>
              <a:cs typeface="Rockwell"/>
              <a:sym typeface="Rockwell"/>
            </a:endParaRPr>
          </a:p>
          <a:p>
            <a:pPr marL="457200" lvl="0" indent="0" algn="just" rtl="0">
              <a:lnSpc>
                <a:spcPct val="150000"/>
              </a:lnSpc>
              <a:spcBef>
                <a:spcPts val="1200"/>
              </a:spcBef>
              <a:spcAft>
                <a:spcPts val="0"/>
              </a:spcAft>
              <a:buNone/>
            </a:pPr>
            <a:endParaRPr sz="1500" dirty="0">
              <a:solidFill>
                <a:schemeClr val="dk1"/>
              </a:solidFill>
              <a:latin typeface="Rockwell"/>
              <a:ea typeface="Rockwell"/>
              <a:cs typeface="Rockwell"/>
              <a:sym typeface="Rockwell"/>
            </a:endParaRPr>
          </a:p>
          <a:p>
            <a:pPr marL="0" lvl="0" indent="0" algn="l" rtl="0">
              <a:spcBef>
                <a:spcPts val="1200"/>
              </a:spcBef>
              <a:spcAft>
                <a:spcPts val="1600"/>
              </a:spcAft>
              <a:buNone/>
            </a:pPr>
            <a:endParaRPr dirty="0"/>
          </a:p>
        </p:txBody>
      </p:sp>
      <p:pic>
        <p:nvPicPr>
          <p:cNvPr id="2" name="Picture 1"/>
          <p:cNvPicPr>
            <a:picLocks noChangeAspect="1"/>
          </p:cNvPicPr>
          <p:nvPr/>
        </p:nvPicPr>
        <p:blipFill>
          <a:blip r:embed="rId3"/>
          <a:stretch>
            <a:fillRect/>
          </a:stretch>
        </p:blipFill>
        <p:spPr>
          <a:xfrm>
            <a:off x="1976268" y="3082065"/>
            <a:ext cx="4471593" cy="77992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423</Words>
  <Application>Microsoft Office PowerPoint</Application>
  <PresentationFormat>On-screen Show (16:9)</PresentationFormat>
  <Paragraphs>57</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Times New Roman</vt:lpstr>
      <vt:lpstr>Rockwell</vt:lpstr>
      <vt:lpstr>Roboto</vt:lpstr>
      <vt:lpstr>Arial</vt:lpstr>
      <vt:lpstr>Geometric</vt:lpstr>
      <vt:lpstr>INTRODUCTION TO COMMUNICATION SYSTEMS - 19AIE204 </vt:lpstr>
      <vt:lpstr>PROBLEM STATEMENT:</vt:lpstr>
      <vt:lpstr>TABLE OF CONTENTS </vt:lpstr>
      <vt:lpstr>PHASE SHIFT:</vt:lpstr>
      <vt:lpstr>FREQUENCY SHIFTING:</vt:lpstr>
      <vt:lpstr>CONVOLUTION:</vt:lpstr>
      <vt:lpstr>CONVOLUTION IN SIMULINK</vt:lpstr>
      <vt:lpstr>PowerPoint Presentation</vt:lpstr>
      <vt:lpstr>HILBERT TRANSFORM:</vt:lpstr>
      <vt:lpstr>HILBERT TRANSFORM IN SIMULINK</vt:lpstr>
      <vt:lpstr>PowerPoint Presentation</vt:lpstr>
      <vt:lpstr>AMPLITUDE SCALING OF SIGNALS </vt:lpstr>
      <vt:lpstr>AMPLITUDE SCALING IN SIMULINK </vt:lpstr>
      <vt:lpstr>PowerPoint Presentation</vt:lpstr>
      <vt:lpstr>SSB RECEPTION AND DEMODULATION FLOWGRAPH </vt:lpstr>
      <vt:lpstr>PowerPoint Presentation</vt:lpstr>
      <vt:lpstr>GRC MODEL FOR DEMODULATION OF COMPLEX SLSB SIGNAL</vt:lpstr>
      <vt:lpstr>PowerPoint Presentation</vt:lpstr>
      <vt:lpstr>PowerPoint Presentation</vt:lpstr>
      <vt:lpstr>PowerPoint Presentation</vt:lpstr>
      <vt:lpstr>SLSB SIGNAL AFTER DEMODULATION</vt:lpstr>
      <vt:lpstr>GRC MODEL FOR MODULATION AND DEMODULATION OF REAL SSB SIGNALS</vt:lpstr>
      <vt:lpstr>PowerPoint Presentation</vt:lpstr>
      <vt:lpstr>ANALYZING THE OUTPUT </vt:lpstr>
      <vt:lpstr>PowerPoint Presentation</vt:lpstr>
      <vt:lpstr>PowerPoint Presentation</vt:lpstr>
      <vt:lpstr>PowerPoint Presentation</vt:lpstr>
      <vt:lpstr>Input Parameters in Simulink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COMMUNICATION SYSTEMS - 19AIE204 </dc:title>
  <cp:lastModifiedBy>Microsoft account</cp:lastModifiedBy>
  <cp:revision>7</cp:revision>
  <dcterms:modified xsi:type="dcterms:W3CDTF">2020-12-18T07:42:27Z</dcterms:modified>
</cp:coreProperties>
</file>