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5" r:id="rId5"/>
    <p:sldId id="276" r:id="rId6"/>
    <p:sldId id="283" r:id="rId7"/>
    <p:sldId id="278" r:id="rId8"/>
    <p:sldId id="285" r:id="rId9"/>
    <p:sldId id="280" r:id="rId10"/>
    <p:sldId id="284" r:id="rId11"/>
    <p:sldId id="282" r:id="rId12"/>
    <p:sldId id="286" r:id="rId13"/>
    <p:sldId id="270" r:id="rId14"/>
    <p:sldId id="268" r:id="rId15"/>
    <p:sldId id="274"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rashanth0718/ONLINE-CHATBOT-TICKETING-SYSTE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ciencedirect.com/science/article/pii/S1877050919310966" TargetMode="External"/><Relationship Id="rId3" Type="http://schemas.openxmlformats.org/officeDocument/2006/relationships/hyperlink" Target="https://www.researchgate.net/publication/323908463_TiteleiInhaltsverzeichnis" TargetMode="External"/><Relationship Id="rId7" Type="http://schemas.openxmlformats.org/officeDocument/2006/relationships/hyperlink" Target="https://www.researchgate.net/publication/334425199_Chatbot-driven_Customer_Service_Automation_A_Review" TargetMode="External"/><Relationship Id="rId2" Type="http://schemas.openxmlformats.org/officeDocument/2006/relationships/hyperlink" Target="https://www.sciencedirect.com/science/article/pii/S1877050919310360"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9366058_Machine_Learning_Based_Automated_Ticketing_System" TargetMode="External"/><Relationship Id="rId5" Type="http://schemas.openxmlformats.org/officeDocument/2006/relationships/hyperlink" Target="https://www.sciencedirect.com/science/article/pii/S187705091930960X" TargetMode="External"/><Relationship Id="rId4" Type="http://schemas.openxmlformats.org/officeDocument/2006/relationships/hyperlink" Target="https://www.researchgate.net/publication/341501101_Natural_Language_Processing_for_Customer_Service_Chatbots" TargetMode="External"/><Relationship Id="rId9" Type="http://schemas.openxmlformats.org/officeDocument/2006/relationships/hyperlink" Target="https://www.researchgate.net/publication/335562545_Improving_User_Experience_in_Web_Applications_Using_Chatbo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Online Chatbot Based Ticketing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66207"/>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13082715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Roll Number</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Student Name</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ea typeface="Cambria" panose="02040503050406030204" pitchFamily="18" charset="0"/>
                        </a:rPr>
                        <a:t>20211CSE0631</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Prashanth S N</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41338">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20211CSE0666</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Nithin H M</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20211CSE0889</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anose="02040503050406030204" pitchFamily="18" charset="0"/>
                          <a:ea typeface="Cambria" panose="02040503050406030204" pitchFamily="18" charset="0"/>
                        </a:rPr>
                        <a:t>Kanala</a:t>
                      </a:r>
                      <a:r>
                        <a:rPr lang="en-IN" sz="1800" u="none" strike="noStrike" cap="none" dirty="0">
                          <a:latin typeface="Cambria" panose="02040503050406030204" pitchFamily="18" charset="0"/>
                          <a:ea typeface="Cambria" panose="02040503050406030204" pitchFamily="18" charset="0"/>
                        </a:rPr>
                        <a:t> Krishna </a:t>
                      </a:r>
                      <a:r>
                        <a:rPr lang="en-IN" sz="1800" u="none" strike="noStrike" cap="none" dirty="0" err="1">
                          <a:latin typeface="Cambria" panose="02040503050406030204" pitchFamily="18" charset="0"/>
                          <a:ea typeface="Cambria" panose="02040503050406030204" pitchFamily="18" charset="0"/>
                        </a:rPr>
                        <a:t>Samhith</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Syed Mohsin</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8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CSE7301 Capstone Project</a:t>
            </a:r>
            <a:endParaRPr lang="en-GB" sz="20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Syed Mohsin</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BB8A-8944-D58F-7B8A-413E37296490}"/>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Modules</a:t>
            </a:r>
          </a:p>
        </p:txBody>
      </p:sp>
      <p:sp>
        <p:nvSpPr>
          <p:cNvPr id="3" name="Text Placeholder 2">
            <a:extLst>
              <a:ext uri="{FF2B5EF4-FFF2-40B4-BE49-F238E27FC236}">
                <a16:creationId xmlns:a16="http://schemas.microsoft.com/office/drawing/2014/main" id="{ECC585F1-2014-BF97-774A-13BD62A9DE85}"/>
              </a:ext>
            </a:extLst>
          </p:cNvPr>
          <p:cNvSpPr>
            <a:spLocks noGrp="1"/>
          </p:cNvSpPr>
          <p:nvPr>
            <p:ph type="body" idx="1"/>
          </p:nvPr>
        </p:nvSpPr>
        <p:spPr/>
        <p:txBody>
          <a:bodyPr/>
          <a:lstStyle/>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Chatbot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Handles user interactions, queries, and booking confirmations.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Payment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Manages transactions through secure gateways.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Database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Stores visitor data, ticket information, and transaction details.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Analytics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Collects user data and generates insights for museum management. </a:t>
            </a:r>
          </a:p>
        </p:txBody>
      </p:sp>
    </p:spTree>
    <p:extLst>
      <p:ext uri="{BB962C8B-B14F-4D97-AF65-F5344CB8AC3E}">
        <p14:creationId xmlns:p14="http://schemas.microsoft.com/office/powerpoint/2010/main" val="104980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6F6B-214F-C09E-5699-EE2C283063BD}"/>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p>
        </p:txBody>
      </p:sp>
      <p:sp>
        <p:nvSpPr>
          <p:cNvPr id="3" name="Text Placeholder 2">
            <a:extLst>
              <a:ext uri="{FF2B5EF4-FFF2-40B4-BE49-F238E27FC236}">
                <a16:creationId xmlns:a16="http://schemas.microsoft.com/office/drawing/2014/main" id="{1D139BC8-B5C8-5C03-C2CC-C5E18DB489B9}"/>
              </a:ext>
            </a:extLst>
          </p:cNvPr>
          <p:cNvSpPr>
            <a:spLocks noGrp="1"/>
          </p:cNvSpPr>
          <p:nvPr>
            <p:ph type="body" idx="1"/>
          </p:nvPr>
        </p:nvSpPr>
        <p:spPr/>
        <p:txBody>
          <a:bodyPr>
            <a:normAutofit fontScale="92500" lnSpcReduction="20000"/>
          </a:bodyPr>
          <a:lstStyle/>
          <a:p>
            <a:pPr marL="342900" lvl="0" indent="-190500" algn="just" rtl="0">
              <a:lnSpc>
                <a:spcPct val="200000"/>
              </a:lnSpc>
              <a:spcBef>
                <a:spcPts val="0"/>
              </a:spcBef>
              <a:spcAft>
                <a:spcPts val="0"/>
              </a:spcAft>
              <a:buClr>
                <a:schemeClr val="dk1"/>
              </a:buClr>
              <a:buSzPct val="100000"/>
              <a:buNone/>
            </a:pPr>
            <a:r>
              <a:rPr lang="en-US" sz="2400" b="1" dirty="0">
                <a:latin typeface="Arial" panose="020B0604020202020204" pitchFamily="34" charset="0"/>
                <a:cs typeface="Arial" panose="020B0604020202020204" pitchFamily="34" charset="0"/>
              </a:rPr>
              <a:t>Software Requirements: </a:t>
            </a:r>
          </a:p>
          <a:p>
            <a:pPr marL="76200" indent="0">
              <a:buNone/>
            </a:pPr>
            <a:r>
              <a:rPr lang="en-US" sz="2400" dirty="0">
                <a:latin typeface="Arial" panose="020B0604020202020204" pitchFamily="34" charset="0"/>
                <a:cs typeface="Arial" panose="020B0604020202020204" pitchFamily="34" charset="0"/>
              </a:rPr>
              <a:t>1. Operating System</a:t>
            </a:r>
          </a:p>
          <a:p>
            <a:r>
              <a:rPr lang="en-US" sz="2400" dirty="0">
                <a:latin typeface="Arial" panose="020B0604020202020204" pitchFamily="34" charset="0"/>
                <a:cs typeface="Arial" panose="020B0604020202020204" pitchFamily="34" charset="0"/>
              </a:rPr>
              <a:t>Windows, macOS, or Linux: Any modern OS capable of running development environments.</a:t>
            </a:r>
          </a:p>
          <a:p>
            <a:endParaRPr lang="en-US" sz="2400" dirty="0">
              <a:latin typeface="Arial" panose="020B0604020202020204" pitchFamily="34" charset="0"/>
              <a:cs typeface="Arial" panose="020B0604020202020204" pitchFamily="34" charset="0"/>
            </a:endParaRPr>
          </a:p>
          <a:p>
            <a:pPr marL="76200" indent="0">
              <a:buNone/>
            </a:pPr>
            <a:r>
              <a:rPr lang="en-US" sz="2400" dirty="0">
                <a:latin typeface="Arial" panose="020B0604020202020204" pitchFamily="34" charset="0"/>
                <a:cs typeface="Arial" panose="020B0604020202020204" pitchFamily="34" charset="0"/>
              </a:rPr>
              <a:t>2. Development Environment</a:t>
            </a:r>
          </a:p>
          <a:p>
            <a:r>
              <a:rPr lang="en-US" sz="2400" dirty="0">
                <a:latin typeface="Arial" panose="020B0604020202020204" pitchFamily="34" charset="0"/>
                <a:cs typeface="Arial" panose="020B0604020202020204" pitchFamily="34" charset="0"/>
              </a:rPr>
              <a:t>Code Editor:  Visual Studio Code.</a:t>
            </a:r>
          </a:p>
          <a:p>
            <a:r>
              <a:rPr lang="en-US" sz="2400" dirty="0">
                <a:latin typeface="Arial" panose="020B0604020202020204" pitchFamily="34" charset="0"/>
                <a:cs typeface="Arial" panose="020B0604020202020204" pitchFamily="34" charset="0"/>
              </a:rPr>
              <a:t>Node.js: For back-end development and running JavaScript on the server side.</a:t>
            </a:r>
          </a:p>
          <a:p>
            <a:r>
              <a:rPr lang="en-US" sz="2400" dirty="0">
                <a:latin typeface="Arial" panose="020B0604020202020204" pitchFamily="34" charset="0"/>
                <a:cs typeface="Arial" panose="020B0604020202020204" pitchFamily="34" charset="0"/>
              </a:rPr>
              <a:t>Database Management Tool: MongoDB.</a:t>
            </a:r>
          </a:p>
          <a:p>
            <a:endParaRPr lang="en-US" sz="2400" dirty="0">
              <a:latin typeface="Arial" panose="020B0604020202020204" pitchFamily="34" charset="0"/>
              <a:cs typeface="Arial" panose="020B0604020202020204" pitchFamily="34" charset="0"/>
            </a:endParaRPr>
          </a:p>
          <a:p>
            <a:pPr marL="76200" indent="0">
              <a:buNone/>
            </a:pPr>
            <a:r>
              <a:rPr lang="en-US" sz="2400" dirty="0">
                <a:latin typeface="Arial" panose="020B0604020202020204" pitchFamily="34" charset="0"/>
                <a:cs typeface="Arial" panose="020B0604020202020204" pitchFamily="34" charset="0"/>
              </a:rPr>
              <a:t>3. Version Control</a:t>
            </a:r>
          </a:p>
          <a:p>
            <a:r>
              <a:rPr lang="en-US" sz="2400" dirty="0">
                <a:latin typeface="Arial" panose="020B0604020202020204" pitchFamily="34" charset="0"/>
                <a:cs typeface="Arial" panose="020B0604020202020204" pitchFamily="34" charset="0"/>
              </a:rPr>
              <a:t>Git: For managing version control and collaboration.</a:t>
            </a:r>
          </a:p>
          <a:p>
            <a:r>
              <a:rPr lang="en-US" sz="2400" dirty="0">
                <a:latin typeface="Arial" panose="020B0604020202020204" pitchFamily="34" charset="0"/>
                <a:cs typeface="Arial" panose="020B0604020202020204" pitchFamily="34" charset="0"/>
              </a:rPr>
              <a:t>GitHub: For hosting the repository.</a:t>
            </a:r>
          </a:p>
        </p:txBody>
      </p:sp>
    </p:spTree>
    <p:extLst>
      <p:ext uri="{BB962C8B-B14F-4D97-AF65-F5344CB8AC3E}">
        <p14:creationId xmlns:p14="http://schemas.microsoft.com/office/powerpoint/2010/main" val="226419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7E92-A4EF-B721-A7CF-5D0CB6A848C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endParaRPr lang="en-IN" dirty="0"/>
          </a:p>
        </p:txBody>
      </p:sp>
      <p:sp>
        <p:nvSpPr>
          <p:cNvPr id="3" name="Text Placeholder 2">
            <a:extLst>
              <a:ext uri="{FF2B5EF4-FFF2-40B4-BE49-F238E27FC236}">
                <a16:creationId xmlns:a16="http://schemas.microsoft.com/office/drawing/2014/main" id="{82DDF9B8-9F58-FCDB-7685-7DDA4059FDB7}"/>
              </a:ext>
            </a:extLst>
          </p:cNvPr>
          <p:cNvSpPr>
            <a:spLocks noGrp="1"/>
          </p:cNvSpPr>
          <p:nvPr>
            <p:ph type="body" idx="1"/>
          </p:nvPr>
        </p:nvSpPr>
        <p:spPr/>
        <p:txBody>
          <a:bodyPr>
            <a:normAutofit lnSpcReduction="10000"/>
          </a:bodyPr>
          <a:lstStyle/>
          <a:p>
            <a:pPr marL="342900" lvl="0" indent="-190500" algn="just" rtl="0">
              <a:lnSpc>
                <a:spcPct val="200000"/>
              </a:lnSpc>
              <a:spcBef>
                <a:spcPts val="0"/>
              </a:spcBef>
              <a:spcAft>
                <a:spcPts val="0"/>
              </a:spcAft>
              <a:buClr>
                <a:schemeClr val="dk1"/>
              </a:buClr>
              <a:buSzPct val="100000"/>
              <a:buNone/>
            </a:pPr>
            <a:r>
              <a:rPr lang="en-US" sz="2400" b="1" dirty="0">
                <a:latin typeface="Arial" panose="020B0604020202020204" pitchFamily="34" charset="0"/>
                <a:cs typeface="Arial" panose="020B0604020202020204" pitchFamily="34" charset="0"/>
              </a:rPr>
              <a:t>Hardware Requirements: </a:t>
            </a:r>
          </a:p>
          <a:p>
            <a:pPr marL="76200" indent="0">
              <a:lnSpc>
                <a:spcPct val="150000"/>
              </a:lnSpc>
              <a:buNone/>
            </a:pPr>
            <a:r>
              <a:rPr lang="en-US" sz="2400" dirty="0">
                <a:latin typeface="Arial" panose="020B0604020202020204" pitchFamily="34" charset="0"/>
                <a:cs typeface="Arial" panose="020B0604020202020204" pitchFamily="34" charset="0"/>
              </a:rPr>
              <a:t>1. Development Machine</a:t>
            </a:r>
          </a:p>
          <a:p>
            <a:r>
              <a:rPr lang="en-US" sz="2400" dirty="0">
                <a:latin typeface="Arial" panose="020B0604020202020204" pitchFamily="34" charset="0"/>
                <a:cs typeface="Arial" panose="020B0604020202020204" pitchFamily="34" charset="0"/>
              </a:rPr>
              <a:t>Processor: Intel i5 (or equivalent AMD) or higher.</a:t>
            </a:r>
          </a:p>
          <a:p>
            <a:r>
              <a:rPr lang="en-US" sz="2400" dirty="0">
                <a:latin typeface="Arial" panose="020B0604020202020204" pitchFamily="34" charset="0"/>
                <a:cs typeface="Arial" panose="020B0604020202020204" pitchFamily="34" charset="0"/>
              </a:rPr>
              <a:t>RAM: 8GB or more for handling multiple tasks such as running the local server, browser, and development tools simultaneously.</a:t>
            </a:r>
          </a:p>
          <a:p>
            <a:r>
              <a:rPr lang="en-US" sz="2400" dirty="0">
                <a:latin typeface="Arial" panose="020B0604020202020204" pitchFamily="34" charset="0"/>
                <a:cs typeface="Arial" panose="020B0604020202020204" pitchFamily="34" charset="0"/>
              </a:rPr>
              <a:t>Storage:  256GB SSD or more for faster performance and to handle development tasks quickly.</a:t>
            </a:r>
          </a:p>
          <a:p>
            <a:pPr marL="76200" indent="0">
              <a:buNone/>
            </a:pPr>
            <a:endParaRPr lang="en-US" sz="2400" dirty="0">
              <a:latin typeface="Arial" panose="020B0604020202020204" pitchFamily="34" charset="0"/>
              <a:cs typeface="Arial" panose="020B0604020202020204" pitchFamily="34" charset="0"/>
            </a:endParaRPr>
          </a:p>
          <a:p>
            <a:pPr marL="76200" indent="0">
              <a:buNone/>
            </a:pPr>
            <a:r>
              <a:rPr lang="en-US" sz="2400" dirty="0">
                <a:latin typeface="Arial" panose="020B0604020202020204" pitchFamily="34" charset="0"/>
                <a:cs typeface="Arial" panose="020B0604020202020204" pitchFamily="34" charset="0"/>
              </a:rPr>
              <a:t>2. Internet Connection</a:t>
            </a:r>
          </a:p>
          <a:p>
            <a:r>
              <a:rPr lang="en-US" sz="2400" dirty="0">
                <a:latin typeface="Arial" panose="020B0604020202020204" pitchFamily="34" charset="0"/>
                <a:cs typeface="Arial" panose="020B0604020202020204" pitchFamily="34" charset="0"/>
              </a:rPr>
              <a:t>Stable broadband connection for accessing APIs, cloud storage, and deploying the application to cloud platforms.</a:t>
            </a:r>
          </a:p>
          <a:p>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7100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50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9318E742-8690-0085-6CF6-95B0C26CA665}"/>
              </a:ext>
            </a:extLst>
          </p:cNvPr>
          <p:cNvPicPr>
            <a:picLocks noChangeAspect="1"/>
          </p:cNvPicPr>
          <p:nvPr/>
        </p:nvPicPr>
        <p:blipFill>
          <a:blip r:embed="rId3"/>
          <a:stretch>
            <a:fillRect/>
          </a:stretch>
        </p:blipFill>
        <p:spPr>
          <a:xfrm>
            <a:off x="978766" y="1011891"/>
            <a:ext cx="10336067" cy="530616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https://github.com/Prashanth0718/ONLINE-CHATBOT-TICKETING-SYSTEM</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3122-C4A9-0CE0-6404-4D9FF2475FB4}"/>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r>
              <a:rPr lang="en-IN" dirty="0">
                <a:latin typeface="Cambria" panose="02040503050406030204" pitchFamily="18" charset="0"/>
                <a:ea typeface="Cambria" panose="02040503050406030204" pitchFamily="18" charset="0"/>
              </a:rPr>
              <a:t>(Referring </a:t>
            </a:r>
            <a:r>
              <a:rPr lang="en-US" dirty="0">
                <a:latin typeface="Cambria" panose="02040503050406030204" pitchFamily="18" charset="0"/>
                <a:ea typeface="Cambria" panose="02040503050406030204" pitchFamily="18" charset="0"/>
              </a:rPr>
              <a:t>Research Papers)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A714FF33-BDFF-8F35-9E61-9D3120587534}"/>
              </a:ext>
            </a:extLst>
          </p:cNvPr>
          <p:cNvSpPr>
            <a:spLocks noGrp="1"/>
          </p:cNvSpPr>
          <p:nvPr>
            <p:ph type="body" idx="1"/>
          </p:nvPr>
        </p:nvSpPr>
        <p:spPr/>
        <p:txBody>
          <a:bodyPr>
            <a:normAutofit fontScale="62500" lnSpcReduction="20000"/>
          </a:bodyPr>
          <a:lstStyle/>
          <a:p>
            <a:pPr marL="76200" indent="0">
              <a:buNone/>
            </a:pPr>
            <a:r>
              <a:rPr lang="en-US" dirty="0">
                <a:latin typeface="Cambria" panose="02040503050406030204" pitchFamily="18" charset="0"/>
                <a:ea typeface="Cambria" panose="02040503050406030204" pitchFamily="18" charset="0"/>
              </a:rPr>
              <a:t>[1] Chatbots in Tourism Industry: A Survey </a:t>
            </a:r>
            <a:r>
              <a:rPr lang="en-US" dirty="0">
                <a:latin typeface="Cambria" panose="02040503050406030204" pitchFamily="18" charset="0"/>
                <a:ea typeface="Cambria" panose="02040503050406030204" pitchFamily="18" charset="0"/>
                <a:hlinkClick r:id="rId2"/>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2"/>
              </a:rPr>
              <a:t>https://www.sciencedirect.com/science/article/pii/S1877050919310360</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[2] A Study of Ticket Booking Systems in Museums </a:t>
            </a:r>
            <a:r>
              <a:rPr lang="en-US" dirty="0">
                <a:latin typeface="Cambria" panose="02040503050406030204" pitchFamily="18" charset="0"/>
                <a:ea typeface="Cambria" panose="02040503050406030204" pitchFamily="18" charset="0"/>
                <a:hlinkClick r:id="rId3"/>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3"/>
              </a:rPr>
              <a:t>https://www.researchgate.net/publication/323908463_TiteleiInhaltsverzeichnis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[3] Natural Language Processing (NLP) for Customer Service Chatbots </a:t>
            </a:r>
            <a:r>
              <a:rPr lang="en-US" dirty="0">
                <a:latin typeface="Cambria" panose="02040503050406030204" pitchFamily="18" charset="0"/>
                <a:ea typeface="Cambria" panose="02040503050406030204" pitchFamily="18" charset="0"/>
                <a:hlinkClick r:id="rId4"/>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4"/>
              </a:rPr>
              <a:t>https://www.researchgate.net/publication/341501101_Natural_Language_Processing_for_Customer_Service_Chatbots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[4] Exploring Chatbots in the Context of Museums and Cultural Heritage Sites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[5] Multilingual Support in Chatbots for Global Customer Engagement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[6] Machine Learning-Based Automated Ticketing System </a:t>
            </a:r>
            <a:r>
              <a:rPr lang="en-US" dirty="0">
                <a:latin typeface="Cambria" panose="02040503050406030204" pitchFamily="18" charset="0"/>
                <a:ea typeface="Cambria" panose="02040503050406030204" pitchFamily="18" charset="0"/>
                <a:hlinkClick r:id="rId6"/>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6"/>
              </a:rPr>
              <a:t>https://www.researchgate.net/publication/329366058_Machine_Learning_Based_Automated_Ticketing_System</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[7] Chatbot-Driven Customer Service Automation: A Review </a:t>
            </a:r>
            <a:r>
              <a:rPr lang="en-US" dirty="0">
                <a:latin typeface="Cambria" panose="02040503050406030204" pitchFamily="18" charset="0"/>
                <a:ea typeface="Cambria" panose="02040503050406030204" pitchFamily="18" charset="0"/>
                <a:hlinkClick r:id="rId7"/>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7"/>
              </a:rPr>
              <a:t>https://www.researchgate.net/publication/334425199_Chatbot-driven_Customer_Service_Automation_A_Review</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[8] A Comparative Analysis of Payment Gateways for E-Commerce </a:t>
            </a:r>
            <a:r>
              <a:rPr lang="en-US" dirty="0">
                <a:latin typeface="Cambria" panose="02040503050406030204" pitchFamily="18" charset="0"/>
                <a:ea typeface="Cambria" panose="02040503050406030204" pitchFamily="18" charset="0"/>
                <a:hlinkClick r:id="rId8"/>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8"/>
              </a:rPr>
              <a:t>https://www.sciencedirect.com/science/article/pii/S1877050919310966</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[9] Improving User Experience in Web Applications Using Chatbots </a:t>
            </a:r>
            <a:r>
              <a:rPr lang="en-US" dirty="0">
                <a:latin typeface="Cambria" panose="02040503050406030204" pitchFamily="18" charset="0"/>
                <a:ea typeface="Cambria" panose="02040503050406030204" pitchFamily="18" charset="0"/>
                <a:hlinkClick r:id="rId9"/>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9"/>
              </a:rPr>
              <a:t>https://www.researchgate.net/publication/335562545_Improving_User_Experience_in_Web_Applications_Using_Chatbots</a:t>
            </a: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b="1"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062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56190"/>
            <a:ext cx="11306175" cy="5901810"/>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Introduction</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Literature Survey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Objectives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Existing Methods-Drawbacks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Proposed Method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Architecture Diagram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Modules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Hardware and Software Details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Time Line by Gantt Chart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GitHub Link</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dirty="0">
                <a:latin typeface="Cambria" panose="02040503050406030204" pitchFamily="18" charset="0"/>
                <a:ea typeface="Cambria" panose="02040503050406030204" pitchFamily="18" charset="0"/>
              </a:rPr>
              <a:t>Manual ticketing systems in museums often result in long queues, inefficiencies, and errors that negatively impact the visitor experience. During peak hours, weekends, and special events, these issues become more prominent, leading to customer dissatisfaction and operational delays. Inaccurate ticket issuance, double bookings, and lost records further strain the system, damaging both reputation and revenue. </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To overcome these challenges, this project proposes an AI-powered chatbot-based ticketing system that automates the entire booking process—from gate entries to event passes. The chatbot offers a seamless, conversational interface for users to book, cancel, and manage tickets, while also integrating with secure payment gateways for end-to-end automation.</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1116-B039-B1E1-87DA-FE30DA29E81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B7B890DF-50E2-407B-C623-F55BA0400099}"/>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Highlights the use of chatbots in customer service and ticketing systems in travel and tourism.</a:t>
            </a:r>
          </a:p>
          <a:p>
            <a:r>
              <a:rPr lang="en-US" dirty="0">
                <a:latin typeface="Cambria" panose="02040503050406030204" pitchFamily="18" charset="0"/>
                <a:ea typeface="Cambria" panose="02040503050406030204" pitchFamily="18" charset="0"/>
              </a:rPr>
              <a:t>Examines existing ticket booking systems in museums, focusing on manual and online systems.</a:t>
            </a:r>
          </a:p>
          <a:p>
            <a:r>
              <a:rPr lang="en-US" dirty="0">
                <a:latin typeface="Cambria" panose="02040503050406030204" pitchFamily="18" charset="0"/>
                <a:ea typeface="Cambria" panose="02040503050406030204" pitchFamily="18" charset="0"/>
              </a:rPr>
              <a:t>Discusses the integration of NLP into chatbots for improving communication and customer support.</a:t>
            </a:r>
          </a:p>
          <a:p>
            <a:r>
              <a:rPr lang="en-US" dirty="0">
                <a:latin typeface="Cambria" panose="02040503050406030204" pitchFamily="18" charset="0"/>
                <a:ea typeface="Cambria" panose="02040503050406030204" pitchFamily="18" charset="0"/>
              </a:rPr>
              <a:t>Focuses on how chatbots can enhance user experience and accessibility in cultural institutions.</a:t>
            </a:r>
          </a:p>
          <a:p>
            <a:r>
              <a:rPr lang="en-US" dirty="0">
                <a:latin typeface="Cambria" panose="02040503050406030204" pitchFamily="18" charset="0"/>
                <a:ea typeface="Cambria" panose="02040503050406030204" pitchFamily="18" charset="0"/>
              </a:rPr>
              <a:t>Focuses on the role of chatbots in enhancing user experience in web-based systems.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383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E793-E332-C07B-7361-729230DF0E0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p>
        </p:txBody>
      </p:sp>
      <p:sp>
        <p:nvSpPr>
          <p:cNvPr id="3" name="Text Placeholder 2">
            <a:extLst>
              <a:ext uri="{FF2B5EF4-FFF2-40B4-BE49-F238E27FC236}">
                <a16:creationId xmlns:a16="http://schemas.microsoft.com/office/drawing/2014/main" id="{CE8BCA6C-E974-D8E6-8DF0-7F0B5E3916F4}"/>
              </a:ext>
            </a:extLst>
          </p:cNvPr>
          <p:cNvSpPr>
            <a:spLocks noGrp="1"/>
          </p:cNvSpPr>
          <p:nvPr>
            <p:ph type="body" idx="1"/>
          </p:nvPr>
        </p:nvSpPr>
        <p:spPr/>
        <p:txBody>
          <a:bodyPr>
            <a:normAutofit/>
          </a:bodyPr>
          <a:lstStyle/>
          <a:p>
            <a:pPr marL="76200" indent="0">
              <a:buNone/>
            </a:pPr>
            <a:r>
              <a:rPr lang="en-US" b="1" dirty="0">
                <a:latin typeface="Cambria" panose="02040503050406030204" pitchFamily="18" charset="0"/>
                <a:ea typeface="Cambria" panose="02040503050406030204" pitchFamily="18" charset="0"/>
              </a:rPr>
              <a:t>Main Objective</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To develop an </a:t>
            </a:r>
            <a:r>
              <a:rPr lang="en-US" b="1" dirty="0">
                <a:latin typeface="Cambria" panose="02040503050406030204" pitchFamily="18" charset="0"/>
                <a:ea typeface="Cambria" panose="02040503050406030204" pitchFamily="18" charset="0"/>
              </a:rPr>
              <a:t>automated chatbot-based ticketing system</a:t>
            </a:r>
            <a:r>
              <a:rPr lang="en-US" dirty="0">
                <a:latin typeface="Cambria" panose="02040503050406030204" pitchFamily="18" charset="0"/>
                <a:ea typeface="Cambria" panose="02040503050406030204" pitchFamily="18" charset="0"/>
              </a:rPr>
              <a:t> for museums to streamline ticket booking and improve the overall visitor experience.</a:t>
            </a:r>
          </a:p>
          <a:p>
            <a:pPr marL="76200" indent="0">
              <a:buNone/>
            </a:pPr>
            <a:r>
              <a:rPr lang="en-US" b="1" dirty="0">
                <a:latin typeface="Cambria" panose="02040503050406030204" pitchFamily="18" charset="0"/>
                <a:ea typeface="Cambria" panose="02040503050406030204" pitchFamily="18" charset="0"/>
              </a:rPr>
              <a:t>Specific Objectives</a:t>
            </a:r>
          </a:p>
          <a:p>
            <a:pPr>
              <a:buFont typeface="+mj-lt"/>
              <a:buAutoNum type="arabicPeriod"/>
            </a:pPr>
            <a:r>
              <a:rPr lang="en-US" dirty="0">
                <a:latin typeface="Cambria" panose="02040503050406030204" pitchFamily="18" charset="0"/>
                <a:ea typeface="Cambria" panose="02040503050406030204" pitchFamily="18" charset="0"/>
              </a:rPr>
              <a:t>Develop a </a:t>
            </a:r>
            <a:r>
              <a:rPr lang="en-US" b="1" dirty="0">
                <a:latin typeface="Cambria" panose="02040503050406030204" pitchFamily="18" charset="0"/>
                <a:ea typeface="Cambria" panose="02040503050406030204" pitchFamily="18" charset="0"/>
              </a:rPr>
              <a:t>chatbot</a:t>
            </a:r>
            <a:r>
              <a:rPr lang="en-US" dirty="0">
                <a:latin typeface="Cambria" panose="02040503050406030204" pitchFamily="18" charset="0"/>
                <a:ea typeface="Cambria" panose="02040503050406030204" pitchFamily="18" charset="0"/>
              </a:rPr>
              <a:t> capable of handling </a:t>
            </a:r>
            <a:r>
              <a:rPr lang="en-US" b="1" dirty="0">
                <a:latin typeface="Cambria" panose="02040503050406030204" pitchFamily="18" charset="0"/>
                <a:ea typeface="Cambria" panose="02040503050406030204" pitchFamily="18" charset="0"/>
              </a:rPr>
              <a:t>ticket bookings</a:t>
            </a:r>
            <a:r>
              <a:rPr lang="en-US" dirty="0">
                <a:latin typeface="Cambria" panose="02040503050406030204" pitchFamily="18" charset="0"/>
                <a:ea typeface="Cambria" panose="02040503050406030204" pitchFamily="18" charset="0"/>
              </a:rPr>
              <a:t> for museum entry and shows.</a:t>
            </a:r>
          </a:p>
          <a:p>
            <a:pPr>
              <a:buFont typeface="+mj-lt"/>
              <a:buAutoNum type="arabicPeriod"/>
            </a:pPr>
            <a:r>
              <a:rPr lang="en-US" dirty="0">
                <a:latin typeface="Cambria" panose="02040503050406030204" pitchFamily="18" charset="0"/>
                <a:ea typeface="Cambria" panose="02040503050406030204" pitchFamily="18" charset="0"/>
              </a:rPr>
              <a:t>Integrate a </a:t>
            </a:r>
            <a:r>
              <a:rPr lang="en-US" b="1" dirty="0">
                <a:latin typeface="Cambria" panose="02040503050406030204" pitchFamily="18" charset="0"/>
                <a:ea typeface="Cambria" panose="02040503050406030204" pitchFamily="18" charset="0"/>
              </a:rPr>
              <a:t>payment gateway</a:t>
            </a:r>
            <a:r>
              <a:rPr lang="en-US" dirty="0">
                <a:latin typeface="Cambria" panose="02040503050406030204" pitchFamily="18" charset="0"/>
                <a:ea typeface="Cambria" panose="02040503050406030204" pitchFamily="18" charset="0"/>
              </a:rPr>
              <a:t> for </a:t>
            </a:r>
            <a:r>
              <a:rPr lang="en-US" b="1" dirty="0">
                <a:latin typeface="Cambria" panose="02040503050406030204" pitchFamily="18" charset="0"/>
                <a:ea typeface="Cambria" panose="02040503050406030204" pitchFamily="18" charset="0"/>
              </a:rPr>
              <a:t>secure online payments.</a:t>
            </a:r>
            <a:endParaRPr lang="en-US" dirty="0">
              <a:latin typeface="Cambria" panose="02040503050406030204" pitchFamily="18" charset="0"/>
              <a:ea typeface="Cambria" panose="02040503050406030204" pitchFamily="18" charset="0"/>
            </a:endParaRPr>
          </a:p>
          <a:p>
            <a:pPr>
              <a:buFont typeface="+mj-lt"/>
              <a:buAutoNum type="arabicPeriod"/>
            </a:pPr>
            <a:r>
              <a:rPr lang="en-US" dirty="0">
                <a:latin typeface="Cambria" panose="02040503050406030204" pitchFamily="18" charset="0"/>
                <a:ea typeface="Cambria" panose="02040503050406030204" pitchFamily="18" charset="0"/>
              </a:rPr>
              <a:t>Create an </a:t>
            </a:r>
            <a:r>
              <a:rPr lang="en-US" b="1" dirty="0">
                <a:latin typeface="Cambria" panose="02040503050406030204" pitchFamily="18" charset="0"/>
                <a:ea typeface="Cambria" panose="02040503050406030204" pitchFamily="18" charset="0"/>
              </a:rPr>
              <a:t>analytics dashboard</a:t>
            </a:r>
            <a:r>
              <a:rPr lang="en-US" dirty="0">
                <a:latin typeface="Cambria" panose="02040503050406030204" pitchFamily="18" charset="0"/>
                <a:ea typeface="Cambria" panose="02040503050406030204" pitchFamily="18" charset="0"/>
              </a:rPr>
              <a:t> to collect and analyze user data for operational insights.</a:t>
            </a:r>
          </a:p>
          <a:p>
            <a:pPr>
              <a:buFont typeface="+mj-lt"/>
              <a:buAutoNum type="arabicPeriod"/>
            </a:pPr>
            <a:r>
              <a:rPr lang="en-US" dirty="0">
                <a:latin typeface="Cambria" panose="02040503050406030204" pitchFamily="18" charset="0"/>
                <a:ea typeface="Cambria" panose="02040503050406030204" pitchFamily="18" charset="0"/>
              </a:rPr>
              <a:t>Automate the ticketing process to </a:t>
            </a:r>
            <a:r>
              <a:rPr lang="en-US" b="1" dirty="0">
                <a:latin typeface="Cambria" panose="02040503050406030204" pitchFamily="18" charset="0"/>
                <a:ea typeface="Cambria" panose="02040503050406030204" pitchFamily="18" charset="0"/>
              </a:rPr>
              <a:t>reduce human errors</a:t>
            </a:r>
            <a:r>
              <a:rPr lang="en-US" dirty="0">
                <a:latin typeface="Cambria" panose="02040503050406030204" pitchFamily="18" charset="0"/>
                <a:ea typeface="Cambria" panose="02040503050406030204" pitchFamily="18" charset="0"/>
              </a:rPr>
              <a:t> and improve efficiency.</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574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1762-5535-95CD-65A2-0FBC5A3FDD12}"/>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Existing Methods &amp; Drawbacks</a:t>
            </a:r>
          </a:p>
        </p:txBody>
      </p:sp>
      <p:sp>
        <p:nvSpPr>
          <p:cNvPr id="3" name="Text Placeholder 2">
            <a:extLst>
              <a:ext uri="{FF2B5EF4-FFF2-40B4-BE49-F238E27FC236}">
                <a16:creationId xmlns:a16="http://schemas.microsoft.com/office/drawing/2014/main" id="{6BF7175B-1FE6-2B0A-4713-6EF1A715B83B}"/>
              </a:ext>
            </a:extLst>
          </p:cNvPr>
          <p:cNvSpPr>
            <a:spLocks noGrp="1"/>
          </p:cNvSpPr>
          <p:nvPr>
            <p:ph type="body" idx="1"/>
          </p:nvPr>
        </p:nvSpPr>
        <p:spPr/>
        <p:txBody>
          <a:bodyPr>
            <a:normAutofit/>
          </a:bodyPr>
          <a:lstStyle/>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Ticket Counter</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Long queues and human errors.</a:t>
            </a:r>
          </a:p>
          <a:p>
            <a:pPr marL="76200" indent="0">
              <a:buNone/>
            </a:pPr>
            <a:endPar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Mobile Apps</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Require app downloads, device compatibility issues.</a:t>
            </a: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Email or Phone-based Ticketing</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data entry, prone to errors.</a:t>
            </a: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25751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3556-678F-5530-EC39-7127C0EA5464}"/>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Drawbacks of Existing Methods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52F0B4F-AE93-93AD-B03F-F30729F00393}"/>
              </a:ext>
            </a:extLst>
          </p:cNvPr>
          <p:cNvSpPr>
            <a:spLocks noGrp="1"/>
          </p:cNvSpPr>
          <p:nvPr>
            <p:ph type="body" idx="1"/>
          </p:nvPr>
        </p:nvSpPr>
        <p:spPr/>
        <p:txBody>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Inefficiency &amp; Long Wait Times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Human Errors in Ticketing</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Lack of Real-time Data</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Limited Customer Support</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Scalability Issues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Accessibility Problems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High Operational Costs</a:t>
            </a:r>
          </a:p>
        </p:txBody>
      </p:sp>
    </p:spTree>
    <p:extLst>
      <p:ext uri="{BB962C8B-B14F-4D97-AF65-F5344CB8AC3E}">
        <p14:creationId xmlns:p14="http://schemas.microsoft.com/office/powerpoint/2010/main" val="227906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48CF-A70E-BF99-2DA3-4715577E1F4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p>
        </p:txBody>
      </p:sp>
      <p:sp>
        <p:nvSpPr>
          <p:cNvPr id="3" name="Text Placeholder 2">
            <a:extLst>
              <a:ext uri="{FF2B5EF4-FFF2-40B4-BE49-F238E27FC236}">
                <a16:creationId xmlns:a16="http://schemas.microsoft.com/office/drawing/2014/main" id="{073E4291-3034-50C1-6861-2FF6F5BF7A83}"/>
              </a:ext>
            </a:extLst>
          </p:cNvPr>
          <p:cNvSpPr>
            <a:spLocks noGrp="1"/>
          </p:cNvSpPr>
          <p:nvPr>
            <p:ph type="body" idx="1"/>
          </p:nvPr>
        </p:nvSpPr>
        <p:spPr/>
        <p:txBody>
          <a:bodyPr/>
          <a:lstStyle/>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Automation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Chatbot automates booking, reducing wait times and errors.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Multilingual Support</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Visitors can interact with the system in multiple languages.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Payment Integration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Secure, real-time payment processing using </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Stripe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 </a:t>
            </a:r>
            <a:r>
              <a:rPr kumimoji="0" lang="en-US" altLang="en-US" sz="2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Razorpay</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Analytics Dashboard</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Provides data-driven insights for museum management.</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Cost-effective &amp; Scalable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Reduces staff dependency, minimizes errors. </a:t>
            </a:r>
          </a:p>
        </p:txBody>
      </p:sp>
    </p:spTree>
    <p:extLst>
      <p:ext uri="{BB962C8B-B14F-4D97-AF65-F5344CB8AC3E}">
        <p14:creationId xmlns:p14="http://schemas.microsoft.com/office/powerpoint/2010/main" val="9231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8AB-9B89-3E81-7652-F2C8AC289971}"/>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Architecture Diagram</a:t>
            </a:r>
          </a:p>
        </p:txBody>
      </p:sp>
      <p:pic>
        <p:nvPicPr>
          <p:cNvPr id="11" name="Picture 10">
            <a:extLst>
              <a:ext uri="{FF2B5EF4-FFF2-40B4-BE49-F238E27FC236}">
                <a16:creationId xmlns:a16="http://schemas.microsoft.com/office/drawing/2014/main" id="{783065EB-66F7-FD49-8F13-A8C6EFD4A8F1}"/>
              </a:ext>
            </a:extLst>
          </p:cNvPr>
          <p:cNvPicPr>
            <a:picLocks noChangeAspect="1"/>
          </p:cNvPicPr>
          <p:nvPr/>
        </p:nvPicPr>
        <p:blipFill>
          <a:blip r:embed="rId2"/>
          <a:stretch>
            <a:fillRect/>
          </a:stretch>
        </p:blipFill>
        <p:spPr>
          <a:xfrm>
            <a:off x="1660947" y="1023696"/>
            <a:ext cx="8971705" cy="5046583"/>
          </a:xfrm>
          <a:prstGeom prst="rect">
            <a:avLst/>
          </a:prstGeom>
        </p:spPr>
      </p:pic>
    </p:spTree>
    <p:extLst>
      <p:ext uri="{BB962C8B-B14F-4D97-AF65-F5344CB8AC3E}">
        <p14:creationId xmlns:p14="http://schemas.microsoft.com/office/powerpoint/2010/main" val="389788945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1068</Words>
  <Application>Microsoft Office PowerPoint</Application>
  <PresentationFormat>Widescreen</PresentationFormat>
  <Paragraphs>145</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vt:lpstr>
      <vt:lpstr>Verdana</vt:lpstr>
      <vt:lpstr>Wingdings</vt:lpstr>
      <vt:lpstr>Bioinformatics</vt:lpstr>
      <vt:lpstr>Online Chatbot Based Ticketing System</vt:lpstr>
      <vt:lpstr>Content</vt:lpstr>
      <vt:lpstr>Introduction</vt:lpstr>
      <vt:lpstr>Literature Survey </vt:lpstr>
      <vt:lpstr>Objectives</vt:lpstr>
      <vt:lpstr>Existing Methods &amp; Drawbacks</vt:lpstr>
      <vt:lpstr>Drawbacks of Existing Methods</vt:lpstr>
      <vt:lpstr>Proposed Method</vt:lpstr>
      <vt:lpstr>Architecture Diagram</vt:lpstr>
      <vt:lpstr>Modules</vt:lpstr>
      <vt:lpstr>Hardware and Software Details</vt:lpstr>
      <vt:lpstr>Hardware and Software Details</vt:lpstr>
      <vt:lpstr>Timeline of the Project (Gantt Chart)</vt:lpstr>
      <vt:lpstr>Github Link</vt:lpstr>
      <vt:lpstr>References(Referring Research Papers)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PRASHANTH S N</cp:lastModifiedBy>
  <cp:revision>43</cp:revision>
  <dcterms:modified xsi:type="dcterms:W3CDTF">2025-05-16T10:19:14Z</dcterms:modified>
</cp:coreProperties>
</file>