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8"/>
  </p:notesMasterIdLst>
  <p:sldIdLst>
    <p:sldId id="256" r:id="rId2"/>
    <p:sldId id="257" r:id="rId3"/>
    <p:sldId id="290" r:id="rId4"/>
    <p:sldId id="269" r:id="rId5"/>
    <p:sldId id="275" r:id="rId6"/>
    <p:sldId id="296" r:id="rId7"/>
    <p:sldId id="297" r:id="rId8"/>
    <p:sldId id="276" r:id="rId9"/>
    <p:sldId id="283" r:id="rId10"/>
    <p:sldId id="287" r:id="rId11"/>
    <p:sldId id="291" r:id="rId12"/>
    <p:sldId id="278" r:id="rId13"/>
    <p:sldId id="288" r:id="rId14"/>
    <p:sldId id="289" r:id="rId15"/>
    <p:sldId id="285" r:id="rId16"/>
    <p:sldId id="280" r:id="rId17"/>
    <p:sldId id="284" r:id="rId18"/>
    <p:sldId id="282" r:id="rId19"/>
    <p:sldId id="286" r:id="rId20"/>
    <p:sldId id="270" r:id="rId21"/>
    <p:sldId id="268" r:id="rId22"/>
    <p:sldId id="293" r:id="rId23"/>
    <p:sldId id="294" r:id="rId24"/>
    <p:sldId id="295" r:id="rId25"/>
    <p:sldId id="274" r:id="rId26"/>
    <p:sldId id="292" r:id="rId2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DF97EF-DF92-4FD7-9F85-8BFC6FCE5F05}" v="5" dt="2025-04-25T06:23:20.328"/>
  </p1510:revLst>
</p1510:revInfo>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Prashanth0718/ONLINE-CHATBOT-TICKETING-SYSTE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hyperlink" Target="https://www.sciencedirect.com/science/article/pii/S1877050919310966" TargetMode="External"/><Relationship Id="rId3" Type="http://schemas.openxmlformats.org/officeDocument/2006/relationships/hyperlink" Target="https://www.researchgate.net/publication/323908463_TiteleiInhaltsverzeichnis" TargetMode="External"/><Relationship Id="rId7" Type="http://schemas.openxmlformats.org/officeDocument/2006/relationships/hyperlink" Target="https://www.researchgate.net/publication/334425199_Chatbot-driven_Customer_Service_Automation_A_Review" TargetMode="External"/><Relationship Id="rId2" Type="http://schemas.openxmlformats.org/officeDocument/2006/relationships/hyperlink" Target="https://www.sciencedirect.com/science/article/pii/S1877050919310360" TargetMode="External"/><Relationship Id="rId1" Type="http://schemas.openxmlformats.org/officeDocument/2006/relationships/slideLayout" Target="../slideLayouts/slideLayout2.xml"/><Relationship Id="rId6" Type="http://schemas.openxmlformats.org/officeDocument/2006/relationships/hyperlink" Target="https://www.researchgate.net/publication/329366058_Machine_Learning_Based_Automated_Ticketing_System" TargetMode="External"/><Relationship Id="rId5" Type="http://schemas.openxmlformats.org/officeDocument/2006/relationships/hyperlink" Target="https://www.sciencedirect.com/science/article/pii/S187705091930960X" TargetMode="External"/><Relationship Id="rId4" Type="http://schemas.openxmlformats.org/officeDocument/2006/relationships/hyperlink" Target="https://www.researchgate.net/publication/341501101_Natural_Language_Processing_for_Customer_Service_Chatbots" TargetMode="External"/><Relationship Id="rId9" Type="http://schemas.openxmlformats.org/officeDocument/2006/relationships/hyperlink" Target="https://www.researchgate.net/publication/335562545_Improving_User_Experience_in_Web_Applications_Using_Chatbot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ieeexplore.ieee.org/document/9058283" TargetMode="External"/><Relationship Id="rId2" Type="http://schemas.openxmlformats.org/officeDocument/2006/relationships/hyperlink" Target="https://www.mongodb.com/resources/languages/mern-stack" TargetMode="External"/><Relationship Id="rId1" Type="http://schemas.openxmlformats.org/officeDocument/2006/relationships/slideLayout" Target="../slideLayouts/slideLayout2.xml"/><Relationship Id="rId4" Type="http://schemas.openxmlformats.org/officeDocument/2006/relationships/hyperlink" Target="https://www.sciencedirect.com/science/article/pii/S187705092030404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solidFill>
                  <a:schemeClr val="tx1"/>
                </a:solidFill>
                <a:latin typeface="Cambria" panose="02040503050406030204" pitchFamily="18" charset="0"/>
                <a:ea typeface="Cambria" panose="02040503050406030204" pitchFamily="18" charset="0"/>
              </a:rPr>
              <a:t>Online Chatbot Based Ticketing System For </a:t>
            </a:r>
            <a:r>
              <a:rPr lang="en-IN" dirty="0">
                <a:solidFill>
                  <a:schemeClr val="tx1"/>
                </a:solidFill>
                <a:latin typeface="Cambria" panose="02040503050406030204" pitchFamily="18" charset="0"/>
                <a:ea typeface="Cambria" panose="02040503050406030204" pitchFamily="18" charset="0"/>
              </a:rPr>
              <a:t>Museum </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66207"/>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130827153"/>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latin typeface="Cambria" panose="02040503050406030204" pitchFamily="18" charset="0"/>
                          <a:ea typeface="Cambria" panose="02040503050406030204" pitchFamily="18" charset="0"/>
                        </a:rPr>
                        <a:t>Roll Number</a:t>
                      </a:r>
                      <a:endParaRPr sz="1800" b="1" u="none" strike="noStrike" cap="none" dirty="0">
                        <a:solidFill>
                          <a:srgbClr val="17365D"/>
                        </a:solidFill>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latin typeface="Cambria" panose="02040503050406030204" pitchFamily="18" charset="0"/>
                          <a:ea typeface="Cambria" panose="02040503050406030204" pitchFamily="18" charset="0"/>
                        </a:rPr>
                        <a:t>Student Name</a:t>
                      </a:r>
                      <a:endParaRPr sz="1800" b="1" u="none" strike="noStrike" cap="none" dirty="0">
                        <a:solidFill>
                          <a:srgbClr val="17365D"/>
                        </a:solidFill>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IN" sz="1800" u="none" strike="noStrike" cap="none" dirty="0">
                          <a:latin typeface="Cambria" panose="02040503050406030204" pitchFamily="18" charset="0"/>
                          <a:ea typeface="Cambria" panose="02040503050406030204" pitchFamily="18" charset="0"/>
                        </a:rPr>
                        <a:t>20211CSE0631</a:t>
                      </a:r>
                      <a:endParaRPr sz="18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latin typeface="Cambria" panose="02040503050406030204" pitchFamily="18" charset="0"/>
                          <a:ea typeface="Cambria" panose="02040503050406030204" pitchFamily="18" charset="0"/>
                        </a:rPr>
                        <a:t>Prashanth S N</a:t>
                      </a:r>
                      <a:endParaRPr sz="18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41338">
                <a:tc>
                  <a:txBody>
                    <a:bodyPr/>
                    <a:lstStyle/>
                    <a:p>
                      <a:pPr marL="0" marR="0" lvl="0" indent="0" algn="ctr" rtl="0">
                        <a:spcBef>
                          <a:spcPts val="0"/>
                        </a:spcBef>
                        <a:spcAft>
                          <a:spcPts val="0"/>
                        </a:spcAft>
                        <a:buNone/>
                      </a:pPr>
                      <a:r>
                        <a:rPr lang="en-IN" sz="1800" u="none" strike="noStrike" cap="none" dirty="0">
                          <a:latin typeface="Cambria" panose="02040503050406030204" pitchFamily="18" charset="0"/>
                          <a:ea typeface="Cambria" panose="02040503050406030204" pitchFamily="18" charset="0"/>
                        </a:rPr>
                        <a:t>20211CSE0666</a:t>
                      </a:r>
                      <a:endParaRPr sz="18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latin typeface="Cambria" panose="02040503050406030204" pitchFamily="18" charset="0"/>
                          <a:ea typeface="Cambria" panose="02040503050406030204" pitchFamily="18" charset="0"/>
                        </a:rPr>
                        <a:t>Nithin H M</a:t>
                      </a:r>
                      <a:endParaRPr sz="18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IN" sz="1800" u="none" strike="noStrike" cap="none" dirty="0">
                          <a:latin typeface="Cambria" panose="02040503050406030204" pitchFamily="18" charset="0"/>
                          <a:ea typeface="Cambria" panose="02040503050406030204" pitchFamily="18" charset="0"/>
                        </a:rPr>
                        <a:t>20211CSE0889</a:t>
                      </a:r>
                      <a:endParaRPr sz="18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err="1">
                          <a:latin typeface="Cambria" panose="02040503050406030204" pitchFamily="18" charset="0"/>
                          <a:ea typeface="Cambria" panose="02040503050406030204" pitchFamily="18" charset="0"/>
                        </a:rPr>
                        <a:t>Kanala</a:t>
                      </a:r>
                      <a:r>
                        <a:rPr lang="en-IN" sz="1800" u="none" strike="noStrike" cap="none" dirty="0">
                          <a:latin typeface="Cambria" panose="02040503050406030204" pitchFamily="18" charset="0"/>
                          <a:ea typeface="Cambria" panose="02040503050406030204" pitchFamily="18" charset="0"/>
                        </a:rPr>
                        <a:t> Krishna </a:t>
                      </a:r>
                      <a:r>
                        <a:rPr lang="en-IN" sz="1800" u="none" strike="noStrike" cap="none" dirty="0" err="1">
                          <a:latin typeface="Cambria" panose="02040503050406030204" pitchFamily="18" charset="0"/>
                          <a:ea typeface="Cambria" panose="02040503050406030204" pitchFamily="18" charset="0"/>
                        </a:rPr>
                        <a:t>Samhith</a:t>
                      </a:r>
                      <a:endParaRPr sz="18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Mr. Syed Mohsin</a:t>
            </a:r>
          </a:p>
          <a:p>
            <a:pPr marL="0" marR="0" lvl="0" indent="0" algn="ctr"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sz="1800"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sz="18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1894929" y="238986"/>
            <a:ext cx="8154186" cy="552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CSE7301 Capstone Project</a:t>
            </a:r>
            <a:endParaRPr lang="en-GB" sz="17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Review-3</a:t>
            </a: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dirty="0">
                <a:solidFill>
                  <a:schemeClr val="tx1"/>
                </a:solidFill>
                <a:latin typeface="Cambria" panose="02040503050406030204" pitchFamily="18" charset="0"/>
                <a:ea typeface="Cambria" panose="02040503050406030204" pitchFamily="18" charset="0"/>
                <a:cs typeface="Verdana"/>
                <a:sym typeface="Verdana"/>
              </a:rPr>
              <a:t>CSE</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Asif Mohammed H.B</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dirty="0">
                <a:solidFill>
                  <a:schemeClr val="tx1"/>
                </a:solidFill>
                <a:latin typeface="Cambria" panose="02040503050406030204" pitchFamily="18" charset="0"/>
                <a:ea typeface="Cambria" panose="02040503050406030204" pitchFamily="18" charset="0"/>
                <a:cs typeface="Verdana"/>
                <a:sym typeface="Verdana"/>
              </a:rPr>
              <a:t>Mr. Syed Mohsin</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0F062-708D-4C14-6E27-F5BFB63AF108}"/>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Live Existing Chatbot Ticketing System</a:t>
            </a:r>
          </a:p>
        </p:txBody>
      </p:sp>
      <p:sp>
        <p:nvSpPr>
          <p:cNvPr id="3" name="Text Placeholder 2">
            <a:extLst>
              <a:ext uri="{FF2B5EF4-FFF2-40B4-BE49-F238E27FC236}">
                <a16:creationId xmlns:a16="http://schemas.microsoft.com/office/drawing/2014/main" id="{681EDD83-98BE-F2CF-C3B4-8F6591B1EB2B}"/>
              </a:ext>
            </a:extLst>
          </p:cNvPr>
          <p:cNvSpPr>
            <a:spLocks noGrp="1"/>
          </p:cNvSpPr>
          <p:nvPr>
            <p:ph type="body" idx="1"/>
          </p:nvPr>
        </p:nvSpPr>
        <p:spPr/>
        <p:txBody>
          <a:bodyPr/>
          <a:lstStyle/>
          <a:p>
            <a:r>
              <a:rPr lang="en-IN" b="1" dirty="0">
                <a:latin typeface="Cambria" panose="02040503050406030204" pitchFamily="18" charset="0"/>
                <a:ea typeface="Cambria" panose="02040503050406030204" pitchFamily="18" charset="0"/>
                <a:cs typeface="Calibri" panose="020F0502020204030204" pitchFamily="34" charset="0"/>
              </a:rPr>
              <a:t>Ask Disha 2.0 </a:t>
            </a:r>
            <a:r>
              <a:rPr lang="en-IN" dirty="0">
                <a:latin typeface="Cambria" panose="02040503050406030204" pitchFamily="18" charset="0"/>
                <a:ea typeface="Cambria" panose="02040503050406030204" pitchFamily="18" charset="0"/>
                <a:cs typeface="Calibri" panose="020F0502020204030204" pitchFamily="34" charset="0"/>
              </a:rPr>
              <a:t>(IRCTC Ticket Booking Bot)</a:t>
            </a:r>
            <a:br>
              <a:rPr lang="en-IN" dirty="0">
                <a:latin typeface="Cambria" panose="02040503050406030204" pitchFamily="18" charset="0"/>
                <a:ea typeface="Cambria" panose="02040503050406030204" pitchFamily="18" charset="0"/>
                <a:cs typeface="Calibri" panose="020F0502020204030204" pitchFamily="34" charset="0"/>
              </a:rPr>
            </a:br>
            <a:endParaRPr lang="en-IN" dirty="0">
              <a:latin typeface="Cambria" panose="02040503050406030204" pitchFamily="18" charset="0"/>
              <a:ea typeface="Cambria" panose="02040503050406030204" pitchFamily="18" charset="0"/>
              <a:cs typeface="Calibri" panose="020F0502020204030204" pitchFamily="34" charset="0"/>
            </a:endParaRPr>
          </a:p>
          <a:p>
            <a:r>
              <a:rPr lang="en-IN" b="1" dirty="0">
                <a:latin typeface="Cambria" panose="02040503050406030204" pitchFamily="18" charset="0"/>
                <a:ea typeface="Cambria" panose="02040503050406030204" pitchFamily="18" charset="0"/>
                <a:cs typeface="Calibri" panose="020F0502020204030204" pitchFamily="34" charset="0"/>
              </a:rPr>
              <a:t>Red Bus Chatbot </a:t>
            </a:r>
            <a:r>
              <a:rPr lang="en-IN" dirty="0">
                <a:latin typeface="Cambria" panose="02040503050406030204" pitchFamily="18" charset="0"/>
                <a:ea typeface="Cambria" panose="02040503050406030204" pitchFamily="18" charset="0"/>
                <a:cs typeface="Calibri" panose="020F0502020204030204" pitchFamily="34" charset="0"/>
              </a:rPr>
              <a:t>(platform: </a:t>
            </a:r>
            <a:r>
              <a:rPr lang="en-IN" dirty="0" err="1">
                <a:latin typeface="Cambria" panose="02040503050406030204" pitchFamily="18" charset="0"/>
                <a:ea typeface="Cambria" panose="02040503050406030204" pitchFamily="18" charset="0"/>
                <a:cs typeface="Calibri" panose="020F0502020204030204" pitchFamily="34" charset="0"/>
              </a:rPr>
              <a:t>whatsapp</a:t>
            </a:r>
            <a:r>
              <a:rPr lang="en-IN" dirty="0">
                <a:latin typeface="Cambria" panose="02040503050406030204" pitchFamily="18" charset="0"/>
                <a:ea typeface="Cambria" panose="02040503050406030204" pitchFamily="18" charset="0"/>
                <a:cs typeface="Calibri" panose="020F0502020204030204" pitchFamily="34" charset="0"/>
              </a:rPr>
              <a:t>)</a:t>
            </a:r>
            <a:br>
              <a:rPr lang="en-IN" dirty="0">
                <a:latin typeface="Cambria" panose="02040503050406030204" pitchFamily="18" charset="0"/>
                <a:ea typeface="Cambria" panose="02040503050406030204" pitchFamily="18" charset="0"/>
                <a:cs typeface="Calibri" panose="020F0502020204030204" pitchFamily="34" charset="0"/>
              </a:rPr>
            </a:br>
            <a:endParaRPr lang="en-IN" dirty="0">
              <a:latin typeface="Cambria" panose="02040503050406030204" pitchFamily="18" charset="0"/>
              <a:ea typeface="Cambria" panose="02040503050406030204" pitchFamily="18" charset="0"/>
              <a:cs typeface="Calibri" panose="020F0502020204030204" pitchFamily="34" charset="0"/>
            </a:endParaRPr>
          </a:p>
          <a:p>
            <a:r>
              <a:rPr lang="en-IN" b="1" dirty="0" err="1">
                <a:latin typeface="Cambria" panose="02040503050406030204" pitchFamily="18" charset="0"/>
                <a:ea typeface="Cambria" panose="02040503050406030204" pitchFamily="18" charset="0"/>
                <a:cs typeface="Calibri" panose="020F0502020204030204" pitchFamily="34" charset="0"/>
              </a:rPr>
              <a:t>Bookmyshow</a:t>
            </a:r>
            <a:r>
              <a:rPr lang="en-IN" b="1" dirty="0">
                <a:latin typeface="Cambria" panose="02040503050406030204" pitchFamily="18" charset="0"/>
                <a:ea typeface="Cambria" panose="02040503050406030204" pitchFamily="18" charset="0"/>
                <a:cs typeface="Calibri" panose="020F0502020204030204" pitchFamily="34" charset="0"/>
              </a:rPr>
              <a:t> Chatbot</a:t>
            </a:r>
            <a:r>
              <a:rPr lang="en-IN" dirty="0">
                <a:latin typeface="Cambria" panose="02040503050406030204" pitchFamily="18" charset="0"/>
                <a:ea typeface="Cambria" panose="02040503050406030204" pitchFamily="18" charset="0"/>
                <a:cs typeface="Calibri" panose="020F0502020204030204" pitchFamily="34" charset="0"/>
              </a:rPr>
              <a:t> (platform: </a:t>
            </a:r>
            <a:r>
              <a:rPr lang="en-IN" dirty="0" err="1">
                <a:latin typeface="Cambria" panose="02040503050406030204" pitchFamily="18" charset="0"/>
                <a:ea typeface="Cambria" panose="02040503050406030204" pitchFamily="18" charset="0"/>
                <a:cs typeface="Calibri" panose="020F0502020204030204" pitchFamily="34" charset="0"/>
              </a:rPr>
              <a:t>whatsapp</a:t>
            </a:r>
            <a:r>
              <a:rPr lang="en-IN" dirty="0">
                <a:latin typeface="Cambria" panose="02040503050406030204" pitchFamily="18" charset="0"/>
                <a:ea typeface="Cambria" panose="02040503050406030204" pitchFamily="18" charset="0"/>
                <a:cs typeface="Calibri" panose="020F0502020204030204" pitchFamily="34" charset="0"/>
              </a:rPr>
              <a:t>)</a:t>
            </a:r>
            <a:br>
              <a:rPr lang="en-IN" dirty="0">
                <a:latin typeface="Cambria" panose="02040503050406030204" pitchFamily="18" charset="0"/>
                <a:ea typeface="Cambria" panose="02040503050406030204" pitchFamily="18" charset="0"/>
                <a:cs typeface="Calibri" panose="020F0502020204030204" pitchFamily="34" charset="0"/>
              </a:rPr>
            </a:br>
            <a:endParaRPr lang="en-IN" dirty="0">
              <a:latin typeface="Cambria" panose="02040503050406030204" pitchFamily="18" charset="0"/>
              <a:ea typeface="Cambria" panose="02040503050406030204" pitchFamily="18" charset="0"/>
              <a:cs typeface="Calibri" panose="020F0502020204030204" pitchFamily="34" charset="0"/>
            </a:endParaRPr>
          </a:p>
          <a:p>
            <a:r>
              <a:rPr lang="en-IN" b="1" dirty="0">
                <a:latin typeface="Cambria" panose="02040503050406030204" pitchFamily="18" charset="0"/>
                <a:ea typeface="Cambria" panose="02040503050406030204" pitchFamily="18" charset="0"/>
                <a:cs typeface="Calibri" panose="020F0502020204030204" pitchFamily="34" charset="0"/>
              </a:rPr>
              <a:t>KLM Royal Dutch Airways </a:t>
            </a:r>
            <a:r>
              <a:rPr lang="en-IN" dirty="0">
                <a:latin typeface="Cambria" panose="02040503050406030204" pitchFamily="18" charset="0"/>
                <a:ea typeface="Cambria" panose="02040503050406030204" pitchFamily="18" charset="0"/>
                <a:cs typeface="Calibri" panose="020F0502020204030204" pitchFamily="34" charset="0"/>
              </a:rPr>
              <a:t>(</a:t>
            </a:r>
            <a:r>
              <a:rPr lang="en-IN" dirty="0" err="1">
                <a:latin typeface="Cambria" panose="02040503050406030204" pitchFamily="18" charset="0"/>
                <a:ea typeface="Cambria" panose="02040503050406030204" pitchFamily="18" charset="0"/>
                <a:cs typeface="Calibri" panose="020F0502020204030204" pitchFamily="34" charset="0"/>
              </a:rPr>
              <a:t>Bluebot</a:t>
            </a:r>
            <a:r>
              <a:rPr lang="en-IN" dirty="0">
                <a:latin typeface="Cambria" panose="02040503050406030204" pitchFamily="18" charset="0"/>
                <a:ea typeface="Cambria" panose="02040503050406030204" pitchFamily="18" charset="0"/>
                <a:cs typeface="Calibri" panose="020F0502020204030204" pitchFamily="34" charset="0"/>
              </a:rPr>
              <a:t>)</a:t>
            </a:r>
            <a:br>
              <a:rPr lang="en-IN" dirty="0">
                <a:latin typeface="Cambria" panose="02040503050406030204" pitchFamily="18" charset="0"/>
                <a:ea typeface="Cambria" panose="02040503050406030204" pitchFamily="18" charset="0"/>
                <a:cs typeface="Calibri" panose="020F0502020204030204" pitchFamily="34" charset="0"/>
              </a:rPr>
            </a:br>
            <a:endParaRPr lang="en-IN" dirty="0">
              <a:latin typeface="Cambria" panose="02040503050406030204" pitchFamily="18" charset="0"/>
              <a:ea typeface="Cambria" panose="02040503050406030204" pitchFamily="18" charset="0"/>
              <a:cs typeface="Calibri" panose="020F0502020204030204" pitchFamily="34" charset="0"/>
            </a:endParaRPr>
          </a:p>
          <a:p>
            <a:r>
              <a:rPr lang="en-IN" b="1" dirty="0">
                <a:latin typeface="Cambria" panose="02040503050406030204" pitchFamily="18" charset="0"/>
                <a:ea typeface="Cambria" panose="02040503050406030204" pitchFamily="18" charset="0"/>
                <a:cs typeface="Calibri" panose="020F0502020204030204" pitchFamily="34" charset="0"/>
              </a:rPr>
              <a:t>Lufthansa Bot </a:t>
            </a:r>
            <a:r>
              <a:rPr lang="en-IN" dirty="0">
                <a:latin typeface="Cambria" panose="02040503050406030204" pitchFamily="18" charset="0"/>
                <a:ea typeface="Cambria" panose="02040503050406030204" pitchFamily="18" charset="0"/>
                <a:cs typeface="Calibri" panose="020F0502020204030204" pitchFamily="34" charset="0"/>
              </a:rPr>
              <a:t>(Lufthansa Chat Assistant)</a:t>
            </a:r>
          </a:p>
          <a:p>
            <a:endParaRPr lang="en-IN" dirty="0">
              <a:latin typeface="Cambria" panose="02040503050406030204" pitchFamily="18" charset="0"/>
              <a:ea typeface="Cambria" panose="02040503050406030204" pitchFamily="18" charset="0"/>
            </a:endParaRPr>
          </a:p>
          <a:p>
            <a:endParaRPr lang="en-IN" dirty="0"/>
          </a:p>
          <a:p>
            <a:endParaRPr lang="en-IN" dirty="0"/>
          </a:p>
        </p:txBody>
      </p:sp>
    </p:spTree>
    <p:extLst>
      <p:ext uri="{BB962C8B-B14F-4D97-AF65-F5344CB8AC3E}">
        <p14:creationId xmlns:p14="http://schemas.microsoft.com/office/powerpoint/2010/main" val="251179967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DBB97-9B77-3F3A-99B1-6D5D0484A658}"/>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Live Existing Chatbot Ticketing System For Museums </a:t>
            </a:r>
            <a:endParaRPr lang="en-IN" dirty="0"/>
          </a:p>
        </p:txBody>
      </p:sp>
      <p:sp>
        <p:nvSpPr>
          <p:cNvPr id="3" name="Text Placeholder 2">
            <a:extLst>
              <a:ext uri="{FF2B5EF4-FFF2-40B4-BE49-F238E27FC236}">
                <a16:creationId xmlns:a16="http://schemas.microsoft.com/office/drawing/2014/main" id="{9FA0E78E-65EB-D4EF-1732-F54AC07114DF}"/>
              </a:ext>
            </a:extLst>
          </p:cNvPr>
          <p:cNvSpPr>
            <a:spLocks noGrp="1"/>
          </p:cNvSpPr>
          <p:nvPr>
            <p:ph type="body" idx="1"/>
          </p:nvPr>
        </p:nvSpPr>
        <p:spPr/>
        <p:txBody>
          <a:bodyPr/>
          <a:lstStyle/>
          <a:p>
            <a:r>
              <a:rPr lang="en-IN" b="1" dirty="0">
                <a:latin typeface="Cambria" panose="02040503050406030204" pitchFamily="18" charset="0"/>
                <a:ea typeface="Cambria" panose="02040503050406030204" pitchFamily="18" charset="0"/>
                <a:cs typeface="Calibri" panose="020F0502020204030204" pitchFamily="34" charset="0"/>
              </a:rPr>
              <a:t>Louvre Museum, Paris </a:t>
            </a:r>
            <a:r>
              <a:rPr lang="en-IN" dirty="0">
                <a:latin typeface="Cambria" panose="02040503050406030204" pitchFamily="18" charset="0"/>
                <a:ea typeface="Cambria" panose="02040503050406030204" pitchFamily="18" charset="0"/>
                <a:cs typeface="Calibri" panose="020F0502020204030204" pitchFamily="34" charset="0"/>
              </a:rPr>
              <a:t>( platform: Louvre Museum )</a:t>
            </a:r>
            <a:br>
              <a:rPr lang="en-IN" dirty="0">
                <a:latin typeface="Cambria" panose="02040503050406030204" pitchFamily="18" charset="0"/>
                <a:ea typeface="Cambria" panose="02040503050406030204" pitchFamily="18" charset="0"/>
                <a:cs typeface="Calibri" panose="020F0502020204030204" pitchFamily="34" charset="0"/>
              </a:rPr>
            </a:br>
            <a:endParaRPr lang="en-IN" dirty="0">
              <a:latin typeface="Cambria" panose="02040503050406030204" pitchFamily="18" charset="0"/>
              <a:ea typeface="Cambria" panose="02040503050406030204" pitchFamily="18" charset="0"/>
              <a:cs typeface="Calibri" panose="020F0502020204030204" pitchFamily="34" charset="0"/>
            </a:endParaRPr>
          </a:p>
          <a:p>
            <a:r>
              <a:rPr lang="en-IN" b="1" dirty="0">
                <a:latin typeface="Cambria" panose="02040503050406030204" pitchFamily="18" charset="0"/>
                <a:ea typeface="Cambria" panose="02040503050406030204" pitchFamily="18" charset="0"/>
                <a:cs typeface="Calibri" panose="020F0502020204030204" pitchFamily="34" charset="0"/>
              </a:rPr>
              <a:t>Jewish Historical Museum, Amsterdam </a:t>
            </a:r>
            <a:r>
              <a:rPr lang="en-IN" dirty="0">
                <a:latin typeface="Cambria" panose="02040503050406030204" pitchFamily="18" charset="0"/>
                <a:ea typeface="Cambria" panose="02040503050406030204" pitchFamily="18" charset="0"/>
                <a:cs typeface="Calibri" panose="020F0502020204030204" pitchFamily="34" charset="0"/>
              </a:rPr>
              <a:t>( cultural chatbot: a virtual museum tour guide )</a:t>
            </a:r>
            <a:br>
              <a:rPr lang="en-IN" dirty="0">
                <a:latin typeface="Cambria" panose="02040503050406030204" pitchFamily="18" charset="0"/>
                <a:ea typeface="Cambria" panose="02040503050406030204" pitchFamily="18" charset="0"/>
                <a:cs typeface="Calibri" panose="020F0502020204030204" pitchFamily="34" charset="0"/>
              </a:rPr>
            </a:br>
            <a:endParaRPr lang="en-IN" dirty="0">
              <a:latin typeface="Cambria" panose="02040503050406030204" pitchFamily="18" charset="0"/>
              <a:ea typeface="Cambria" panose="02040503050406030204" pitchFamily="18" charset="0"/>
              <a:cs typeface="Calibri" panose="020F0502020204030204" pitchFamily="34" charset="0"/>
            </a:endParaRPr>
          </a:p>
          <a:p>
            <a:r>
              <a:rPr lang="pt-BR" b="1" dirty="0">
                <a:latin typeface="Cambria" panose="02040503050406030204" pitchFamily="18" charset="0"/>
                <a:ea typeface="Cambria" panose="02040503050406030204" pitchFamily="18" charset="0"/>
              </a:rPr>
              <a:t>Museu do Amanhã, Rio de Janeiro </a:t>
            </a:r>
            <a:r>
              <a:rPr lang="en-IN" dirty="0">
                <a:latin typeface="Cambria" panose="02040503050406030204" pitchFamily="18" charset="0"/>
                <a:ea typeface="Cambria" panose="02040503050406030204" pitchFamily="18" charset="0"/>
                <a:cs typeface="Calibri" panose="020F0502020204030204" pitchFamily="34" charset="0"/>
              </a:rPr>
              <a:t>( chatbot: IRIS+)</a:t>
            </a:r>
            <a:br>
              <a:rPr lang="en-IN" dirty="0">
                <a:latin typeface="Cambria" panose="02040503050406030204" pitchFamily="18" charset="0"/>
                <a:ea typeface="Cambria" panose="02040503050406030204" pitchFamily="18" charset="0"/>
                <a:cs typeface="Calibri" panose="020F0502020204030204" pitchFamily="34" charset="0"/>
              </a:rPr>
            </a:br>
            <a:endParaRPr lang="en-IN" dirty="0">
              <a:latin typeface="Cambria" panose="02040503050406030204" pitchFamily="18" charset="0"/>
              <a:ea typeface="Cambria" panose="02040503050406030204" pitchFamily="18" charset="0"/>
              <a:cs typeface="Calibri" panose="020F0502020204030204" pitchFamily="34" charset="0"/>
            </a:endParaRPr>
          </a:p>
          <a:p>
            <a:r>
              <a:rPr lang="en-US" b="1" dirty="0">
                <a:latin typeface="Cambria" panose="02040503050406030204" pitchFamily="18" charset="0"/>
                <a:ea typeface="Cambria" panose="02040503050406030204" pitchFamily="18" charset="0"/>
              </a:rPr>
              <a:t>National Art Museum of the Republic of Belarus, Minsk </a:t>
            </a:r>
            <a:r>
              <a:rPr lang="en-IN" dirty="0">
                <a:latin typeface="Cambria" panose="02040503050406030204" pitchFamily="18" charset="0"/>
                <a:ea typeface="Cambria" panose="02040503050406030204" pitchFamily="18" charset="0"/>
                <a:cs typeface="Calibri" panose="020F0502020204030204" pitchFamily="34" charset="0"/>
              </a:rPr>
              <a:t>( platform: Facebook messenger bot )</a:t>
            </a:r>
            <a:br>
              <a:rPr lang="en-IN" dirty="0">
                <a:latin typeface="Cambria" panose="02040503050406030204" pitchFamily="18" charset="0"/>
                <a:ea typeface="Cambria" panose="02040503050406030204" pitchFamily="18" charset="0"/>
                <a:cs typeface="Calibri" panose="020F0502020204030204" pitchFamily="34" charset="0"/>
              </a:rPr>
            </a:br>
            <a:endParaRPr lang="en-IN" dirty="0">
              <a:latin typeface="Cambria" panose="02040503050406030204" pitchFamily="18" charset="0"/>
              <a:ea typeface="Cambria" panose="02040503050406030204" pitchFamily="18" charset="0"/>
              <a:cs typeface="Calibri" panose="020F0502020204030204" pitchFamily="34" charset="0"/>
            </a:endParaRPr>
          </a:p>
          <a:p>
            <a:endParaRPr lang="en-IN" dirty="0"/>
          </a:p>
        </p:txBody>
      </p:sp>
    </p:spTree>
    <p:extLst>
      <p:ext uri="{BB962C8B-B14F-4D97-AF65-F5344CB8AC3E}">
        <p14:creationId xmlns:p14="http://schemas.microsoft.com/office/powerpoint/2010/main" val="1501539686"/>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D3556-678F-5530-EC39-7127C0EA5464}"/>
              </a:ext>
            </a:extLst>
          </p:cNvPr>
          <p:cNvSpPr>
            <a:spLocks noGrp="1"/>
          </p:cNvSpPr>
          <p:nvPr>
            <p:ph type="title"/>
          </p:nvPr>
        </p:nvSpPr>
        <p:spPr/>
        <p:txBody>
          <a:bodyPr/>
          <a:lstStyle/>
          <a:p>
            <a:r>
              <a:rPr lang="en-US" b="1" dirty="0">
                <a:latin typeface="Cambria" panose="02040503050406030204" pitchFamily="18" charset="0"/>
                <a:ea typeface="Cambria" panose="02040503050406030204" pitchFamily="18" charset="0"/>
              </a:rPr>
              <a:t>Drawbacks </a:t>
            </a:r>
            <a:r>
              <a:rPr lang="en-US" dirty="0">
                <a:latin typeface="Cambria" panose="02040503050406030204" pitchFamily="18" charset="0"/>
                <a:ea typeface="Cambria" panose="02040503050406030204" pitchFamily="18" charset="0"/>
              </a:rPr>
              <a:t>For</a:t>
            </a:r>
            <a:r>
              <a:rPr lang="en-US" b="1" dirty="0">
                <a:latin typeface="Cambria" panose="02040503050406030204" pitchFamily="18" charset="0"/>
                <a:ea typeface="Cambria" panose="02040503050406030204" pitchFamily="18" charset="0"/>
              </a:rPr>
              <a:t> Existing Methods</a:t>
            </a:r>
            <a:endParaRPr lang="en-IN"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652F0B4F-AE93-93AD-B03F-F30729F00393}"/>
              </a:ext>
            </a:extLst>
          </p:cNvPr>
          <p:cNvSpPr>
            <a:spLocks noGrp="1"/>
          </p:cNvSpPr>
          <p:nvPr>
            <p:ph type="body" idx="1"/>
          </p:nvPr>
        </p:nvSpPr>
        <p:spPr/>
        <p:txBody>
          <a:bodyPr/>
          <a:lstStyle/>
          <a:p>
            <a:pPr>
              <a:buFont typeface="Arial" panose="020B0604020202020204" pitchFamily="34" charset="0"/>
              <a:buChar char="•"/>
            </a:pPr>
            <a:r>
              <a:rPr lang="en-US" dirty="0">
                <a:latin typeface="Cambria" panose="02040503050406030204" pitchFamily="18" charset="0"/>
                <a:ea typeface="Cambria" panose="02040503050406030204" pitchFamily="18" charset="0"/>
              </a:rPr>
              <a:t>Inefficiency &amp; Long Wait Times</a:t>
            </a:r>
          </a:p>
          <a:p>
            <a:pPr>
              <a:buFont typeface="Arial" panose="020B0604020202020204" pitchFamily="34" charset="0"/>
              <a:buChar char="•"/>
            </a:pPr>
            <a:r>
              <a:rPr lang="en-US" dirty="0">
                <a:latin typeface="Cambria" panose="02040503050406030204" pitchFamily="18" charset="0"/>
                <a:ea typeface="Cambria" panose="02040503050406030204" pitchFamily="18" charset="0"/>
              </a:rPr>
              <a:t>Human Errors in Ticketing</a:t>
            </a:r>
          </a:p>
          <a:p>
            <a:pPr>
              <a:buFont typeface="Arial" panose="020B0604020202020204" pitchFamily="34" charset="0"/>
              <a:buChar char="•"/>
            </a:pPr>
            <a:r>
              <a:rPr lang="en-US" dirty="0">
                <a:latin typeface="Cambria" panose="02040503050406030204" pitchFamily="18" charset="0"/>
                <a:ea typeface="Cambria" panose="02040503050406030204" pitchFamily="18" charset="0"/>
              </a:rPr>
              <a:t>Lack of Real-time Data</a:t>
            </a:r>
          </a:p>
          <a:p>
            <a:pPr>
              <a:buFont typeface="Arial" panose="020B0604020202020204" pitchFamily="34" charset="0"/>
              <a:buChar char="•"/>
            </a:pPr>
            <a:r>
              <a:rPr lang="en-US" dirty="0">
                <a:latin typeface="Cambria" panose="02040503050406030204" pitchFamily="18" charset="0"/>
                <a:ea typeface="Cambria" panose="02040503050406030204" pitchFamily="18" charset="0"/>
              </a:rPr>
              <a:t>Limited Customer Support</a:t>
            </a:r>
          </a:p>
          <a:p>
            <a:pPr>
              <a:buFont typeface="Arial" panose="020B0604020202020204" pitchFamily="34" charset="0"/>
              <a:buChar char="•"/>
            </a:pPr>
            <a:r>
              <a:rPr lang="en-US" dirty="0">
                <a:latin typeface="Cambria" panose="02040503050406030204" pitchFamily="18" charset="0"/>
                <a:ea typeface="Cambria" panose="02040503050406030204" pitchFamily="18" charset="0"/>
              </a:rPr>
              <a:t>Scalability Issues</a:t>
            </a:r>
          </a:p>
          <a:p>
            <a:pPr>
              <a:buFont typeface="Arial" panose="020B0604020202020204" pitchFamily="34" charset="0"/>
              <a:buChar char="•"/>
            </a:pPr>
            <a:r>
              <a:rPr lang="en-US" dirty="0">
                <a:latin typeface="Cambria" panose="02040503050406030204" pitchFamily="18" charset="0"/>
                <a:ea typeface="Cambria" panose="02040503050406030204" pitchFamily="18" charset="0"/>
              </a:rPr>
              <a:t>Accessibility Problems</a:t>
            </a:r>
          </a:p>
          <a:p>
            <a:pPr>
              <a:buFont typeface="Arial" panose="020B0604020202020204" pitchFamily="34" charset="0"/>
              <a:buChar char="•"/>
            </a:pPr>
            <a:r>
              <a:rPr lang="en-US" dirty="0">
                <a:latin typeface="Cambria" panose="02040503050406030204" pitchFamily="18" charset="0"/>
                <a:ea typeface="Cambria" panose="02040503050406030204" pitchFamily="18" charset="0"/>
              </a:rPr>
              <a:t>High Operational Costs</a:t>
            </a:r>
          </a:p>
        </p:txBody>
      </p:sp>
    </p:spTree>
    <p:extLst>
      <p:ext uri="{BB962C8B-B14F-4D97-AF65-F5344CB8AC3E}">
        <p14:creationId xmlns:p14="http://schemas.microsoft.com/office/powerpoint/2010/main" val="2279066530"/>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467B7-FB4F-5ADC-E08C-7A015B009C74}"/>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Drawbacks In Chatbot Ticketing System</a:t>
            </a:r>
          </a:p>
        </p:txBody>
      </p:sp>
      <p:sp>
        <p:nvSpPr>
          <p:cNvPr id="3" name="Text Placeholder 2">
            <a:extLst>
              <a:ext uri="{FF2B5EF4-FFF2-40B4-BE49-F238E27FC236}">
                <a16:creationId xmlns:a16="http://schemas.microsoft.com/office/drawing/2014/main" id="{8D4C80E7-275A-598D-0192-95D2EDF012B9}"/>
              </a:ext>
            </a:extLst>
          </p:cNvPr>
          <p:cNvSpPr>
            <a:spLocks noGrp="1"/>
          </p:cNvSpPr>
          <p:nvPr>
            <p:ph type="body" idx="1"/>
          </p:nvPr>
        </p:nvSpPr>
        <p:spPr>
          <a:xfrm>
            <a:off x="812800" y="1143000"/>
            <a:ext cx="10668000" cy="5440361"/>
          </a:xfrm>
        </p:spPr>
        <p:txBody>
          <a:bodyPr>
            <a:normAutofit/>
          </a:bodyPr>
          <a:lstStyle/>
          <a:p>
            <a:r>
              <a:rPr lang="en-IN" b="1" dirty="0">
                <a:latin typeface="Cambria" panose="02040503050406030204" pitchFamily="18" charset="0"/>
                <a:ea typeface="Cambria" panose="02040503050406030204" pitchFamily="18" charset="0"/>
              </a:rPr>
              <a:t>Limited understanding of complex queries</a:t>
            </a:r>
            <a:br>
              <a:rPr lang="en-IN" dirty="0">
                <a:latin typeface="Cambria" panose="02040503050406030204" pitchFamily="18" charset="0"/>
                <a:ea typeface="Cambria" panose="02040503050406030204" pitchFamily="18" charset="0"/>
              </a:rPr>
            </a:br>
            <a:r>
              <a:rPr lang="en-IN" dirty="0">
                <a:latin typeface="Cambria" panose="02040503050406030204" pitchFamily="18" charset="0"/>
                <a:ea typeface="Cambria" panose="02040503050406030204" pitchFamily="18" charset="0"/>
              </a:rPr>
              <a:t>- contextual or ambiguous questions leads to incorrect response</a:t>
            </a:r>
            <a:br>
              <a:rPr lang="en-IN" dirty="0">
                <a:latin typeface="Cambria" panose="02040503050406030204" pitchFamily="18" charset="0"/>
                <a:ea typeface="Cambria" panose="02040503050406030204" pitchFamily="18" charset="0"/>
              </a:rPr>
            </a:br>
            <a:r>
              <a:rPr lang="en-IN" dirty="0">
                <a:latin typeface="Cambria" panose="02040503050406030204" pitchFamily="18" charset="0"/>
                <a:ea typeface="Cambria" panose="02040503050406030204" pitchFamily="18" charset="0"/>
              </a:rPr>
              <a:t> </a:t>
            </a:r>
          </a:p>
          <a:p>
            <a:r>
              <a:rPr lang="en-IN" b="1" dirty="0">
                <a:latin typeface="Cambria" panose="02040503050406030204" pitchFamily="18" charset="0"/>
                <a:ea typeface="Cambria" panose="02040503050406030204" pitchFamily="18" charset="0"/>
              </a:rPr>
              <a:t>Technical glitches and errors</a:t>
            </a:r>
            <a:br>
              <a:rPr lang="en-IN" dirty="0">
                <a:latin typeface="Cambria" panose="02040503050406030204" pitchFamily="18" charset="0"/>
                <a:ea typeface="Cambria" panose="02040503050406030204" pitchFamily="18" charset="0"/>
              </a:rPr>
            </a:br>
            <a:r>
              <a:rPr lang="en-IN" dirty="0">
                <a:latin typeface="Cambria" panose="02040503050406030204" pitchFamily="18" charset="0"/>
                <a:ea typeface="Cambria" panose="02040503050406030204" pitchFamily="18" charset="0"/>
              </a:rPr>
              <a:t>- system failure or bugs in NLP leads to incorrect response</a:t>
            </a:r>
            <a:br>
              <a:rPr lang="en-IN" dirty="0">
                <a:latin typeface="Cambria" panose="02040503050406030204" pitchFamily="18" charset="0"/>
                <a:ea typeface="Cambria" panose="02040503050406030204" pitchFamily="18" charset="0"/>
              </a:rPr>
            </a:br>
            <a:endParaRPr lang="en-IN" dirty="0">
              <a:latin typeface="Cambria" panose="02040503050406030204" pitchFamily="18" charset="0"/>
              <a:ea typeface="Cambria" panose="02040503050406030204" pitchFamily="18" charset="0"/>
            </a:endParaRPr>
          </a:p>
          <a:p>
            <a:r>
              <a:rPr lang="en-IN" b="1" dirty="0">
                <a:latin typeface="Cambria" panose="02040503050406030204" pitchFamily="18" charset="0"/>
                <a:ea typeface="Cambria" panose="02040503050406030204" pitchFamily="18" charset="0"/>
              </a:rPr>
              <a:t>Security and privacy concerns</a:t>
            </a:r>
            <a:br>
              <a:rPr lang="en-IN" dirty="0">
                <a:latin typeface="Cambria" panose="02040503050406030204" pitchFamily="18" charset="0"/>
                <a:ea typeface="Cambria" panose="02040503050406030204" pitchFamily="18" charset="0"/>
              </a:rPr>
            </a:br>
            <a:r>
              <a:rPr lang="en-IN" dirty="0">
                <a:latin typeface="Cambria" panose="02040503050406030204" pitchFamily="18" charset="0"/>
                <a:ea typeface="Cambria" panose="02040503050406030204" pitchFamily="18" charset="0"/>
              </a:rPr>
              <a:t>- for handling private transactions </a:t>
            </a:r>
          </a:p>
          <a:p>
            <a:endParaRPr lang="en-IN" dirty="0"/>
          </a:p>
        </p:txBody>
      </p:sp>
    </p:spTree>
    <p:extLst>
      <p:ext uri="{BB962C8B-B14F-4D97-AF65-F5344CB8AC3E}">
        <p14:creationId xmlns:p14="http://schemas.microsoft.com/office/powerpoint/2010/main" val="100132450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DDA62-58D4-A52A-7EDD-E7661FEA45A7}"/>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Drawbacks In Chatbot Ticketing System</a:t>
            </a:r>
          </a:p>
        </p:txBody>
      </p:sp>
      <p:sp>
        <p:nvSpPr>
          <p:cNvPr id="3" name="Text Placeholder 2">
            <a:extLst>
              <a:ext uri="{FF2B5EF4-FFF2-40B4-BE49-F238E27FC236}">
                <a16:creationId xmlns:a16="http://schemas.microsoft.com/office/drawing/2014/main" id="{1D7A8F5C-1A50-B8C8-A013-F3B94708E8DD}"/>
              </a:ext>
            </a:extLst>
          </p:cNvPr>
          <p:cNvSpPr>
            <a:spLocks noGrp="1"/>
          </p:cNvSpPr>
          <p:nvPr>
            <p:ph type="body" idx="1"/>
          </p:nvPr>
        </p:nvSpPr>
        <p:spPr/>
        <p:txBody>
          <a:bodyPr/>
          <a:lstStyle/>
          <a:p>
            <a:r>
              <a:rPr lang="en-IN" b="1" dirty="0">
                <a:latin typeface="Cambria" panose="02040503050406030204" pitchFamily="18" charset="0"/>
                <a:ea typeface="Cambria" panose="02040503050406030204" pitchFamily="18" charset="0"/>
              </a:rPr>
              <a:t>Dependency over internet and technology</a:t>
            </a:r>
            <a:br>
              <a:rPr lang="en-IN" dirty="0">
                <a:latin typeface="Cambria" panose="02040503050406030204" pitchFamily="18" charset="0"/>
                <a:ea typeface="Cambria" panose="02040503050406030204" pitchFamily="18" charset="0"/>
              </a:rPr>
            </a:br>
            <a:r>
              <a:rPr lang="en-IN" dirty="0">
                <a:latin typeface="Cambria" panose="02040503050406030204" pitchFamily="18" charset="0"/>
                <a:ea typeface="Cambria" panose="02040503050406030204" pitchFamily="18" charset="0"/>
              </a:rPr>
              <a:t>- requires stable internet</a:t>
            </a:r>
            <a:br>
              <a:rPr lang="en-IN" dirty="0">
                <a:latin typeface="Cambria" panose="02040503050406030204" pitchFamily="18" charset="0"/>
                <a:ea typeface="Cambria" panose="02040503050406030204" pitchFamily="18" charset="0"/>
              </a:rPr>
            </a:br>
            <a:endParaRPr lang="en-IN" dirty="0">
              <a:latin typeface="Cambria" panose="02040503050406030204" pitchFamily="18" charset="0"/>
              <a:ea typeface="Cambria" panose="02040503050406030204" pitchFamily="18" charset="0"/>
            </a:endParaRPr>
          </a:p>
          <a:p>
            <a:r>
              <a:rPr lang="en-IN" b="1" dirty="0">
                <a:latin typeface="Cambria" panose="02040503050406030204" pitchFamily="18" charset="0"/>
                <a:ea typeface="Cambria" panose="02040503050406030204" pitchFamily="18" charset="0"/>
              </a:rPr>
              <a:t>Limited multilingual support</a:t>
            </a:r>
            <a:br>
              <a:rPr lang="en-IN" dirty="0">
                <a:latin typeface="Cambria" panose="02040503050406030204" pitchFamily="18" charset="0"/>
                <a:ea typeface="Cambria" panose="02040503050406030204" pitchFamily="18" charset="0"/>
              </a:rPr>
            </a:br>
            <a:r>
              <a:rPr lang="en-IN" dirty="0">
                <a:latin typeface="Cambria" panose="02040503050406030204" pitchFamily="18" charset="0"/>
                <a:ea typeface="Cambria" panose="02040503050406030204" pitchFamily="18" charset="0"/>
              </a:rPr>
              <a:t>- fail to accurate translate queries, especially for non-   mainstream languages</a:t>
            </a:r>
            <a:br>
              <a:rPr lang="en-IN" dirty="0">
                <a:latin typeface="Cambria" panose="02040503050406030204" pitchFamily="18" charset="0"/>
                <a:ea typeface="Cambria" panose="02040503050406030204" pitchFamily="18" charset="0"/>
              </a:rPr>
            </a:b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51085685"/>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348CF-A70E-BF99-2DA3-4715577E1F48}"/>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Proposed Method</a:t>
            </a:r>
          </a:p>
        </p:txBody>
      </p:sp>
      <p:sp>
        <p:nvSpPr>
          <p:cNvPr id="3" name="Text Placeholder 2">
            <a:extLst>
              <a:ext uri="{FF2B5EF4-FFF2-40B4-BE49-F238E27FC236}">
                <a16:creationId xmlns:a16="http://schemas.microsoft.com/office/drawing/2014/main" id="{073E4291-3034-50C1-6861-2FF6F5BF7A83}"/>
              </a:ext>
            </a:extLst>
          </p:cNvPr>
          <p:cNvSpPr>
            <a:spLocks noGrp="1"/>
          </p:cNvSpPr>
          <p:nvPr>
            <p:ph type="body" idx="1"/>
          </p:nvPr>
        </p:nvSpPr>
        <p:spPr/>
        <p:txBody>
          <a:bodyPr>
            <a:normAutofit fontScale="92500" lnSpcReduction="10000"/>
          </a:bodyPr>
          <a:lstStyle/>
          <a:p>
            <a:pPr marL="342900" indent="-342900" eaLnBrk="0" fontAlgn="base" hangingPunct="0">
              <a:spcBef>
                <a:spcPct val="0"/>
              </a:spcBef>
              <a:spcAft>
                <a:spcPct val="0"/>
              </a:spcAft>
              <a:buClrTx/>
              <a:buSzTx/>
            </a:pPr>
            <a:r>
              <a:rPr lang="en-IN" dirty="0">
                <a:latin typeface="Cambria" panose="02040503050406030204" pitchFamily="18" charset="0"/>
                <a:ea typeface="Cambria" panose="02040503050406030204" pitchFamily="18" charset="0"/>
              </a:rPr>
              <a:t>Step-by-Step Booking Flow</a:t>
            </a:r>
          </a:p>
          <a:p>
            <a:pPr marL="342900" indent="-342900" eaLnBrk="0" fontAlgn="base" hangingPunct="0">
              <a:spcBef>
                <a:spcPct val="0"/>
              </a:spcBef>
              <a:spcAft>
                <a:spcPct val="0"/>
              </a:spcAft>
              <a:buClrTx/>
              <a:buSzTx/>
            </a:pPr>
            <a:endParaRPr lang="en-IN" b="0" i="0" dirty="0">
              <a:solidFill>
                <a:schemeClr val="tx1"/>
              </a:solidFill>
              <a:effectLst/>
              <a:latin typeface="Cambria" panose="02040503050406030204" pitchFamily="18" charset="0"/>
              <a:ea typeface="Cambria" panose="02040503050406030204" pitchFamily="18" charset="0"/>
              <a:cs typeface="Calibri" panose="020F0502020204030204" pitchFamily="34" charset="0"/>
            </a:endParaRPr>
          </a:p>
          <a:p>
            <a:pPr marL="342900" indent="-342900" eaLnBrk="0" fontAlgn="base" hangingPunct="0">
              <a:spcBef>
                <a:spcPct val="0"/>
              </a:spcBef>
              <a:spcAft>
                <a:spcPct val="0"/>
              </a:spcAft>
              <a:buClrTx/>
              <a:buSzTx/>
            </a:pPr>
            <a:r>
              <a:rPr lang="en-IN" b="0" i="0" dirty="0">
                <a:solidFill>
                  <a:schemeClr val="tx1"/>
                </a:solidFill>
                <a:effectLst/>
                <a:latin typeface="Cambria" panose="02040503050406030204" pitchFamily="18" charset="0"/>
                <a:ea typeface="Cambria" panose="02040503050406030204" pitchFamily="18" charset="0"/>
                <a:cs typeface="Calibri" panose="020F0502020204030204" pitchFamily="34" charset="0"/>
              </a:rPr>
              <a:t>Improved Customer Service</a:t>
            </a:r>
          </a:p>
          <a:p>
            <a:pPr marL="342900" indent="-342900" eaLnBrk="0" fontAlgn="base" hangingPunct="0">
              <a:spcBef>
                <a:spcPct val="0"/>
              </a:spcBef>
              <a:spcAft>
                <a:spcPct val="0"/>
              </a:spcAft>
              <a:buClrTx/>
              <a:buSzTx/>
            </a:pPr>
            <a:endParaRPr lang="en-IN" b="0" i="0" dirty="0">
              <a:solidFill>
                <a:schemeClr val="tx1"/>
              </a:solidFill>
              <a:effectLst/>
              <a:latin typeface="Cambria" panose="02040503050406030204" pitchFamily="18" charset="0"/>
              <a:ea typeface="Cambria" panose="02040503050406030204" pitchFamily="18" charset="0"/>
              <a:cs typeface="Calibri" panose="020F0502020204030204" pitchFamily="34" charset="0"/>
            </a:endParaRPr>
          </a:p>
          <a:p>
            <a:pPr marL="342900" indent="-342900" eaLnBrk="0" fontAlgn="base" hangingPunct="0">
              <a:spcBef>
                <a:spcPct val="0"/>
              </a:spcBef>
              <a:spcAft>
                <a:spcPct val="0"/>
              </a:spcAft>
              <a:buClrTx/>
              <a:buSzTx/>
            </a:pPr>
            <a:r>
              <a:rPr lang="en-US" b="0" i="0" dirty="0">
                <a:solidFill>
                  <a:schemeClr val="tx1"/>
                </a:solidFill>
                <a:effectLst/>
                <a:latin typeface="Cambria" panose="02040503050406030204" pitchFamily="18" charset="0"/>
                <a:ea typeface="Cambria" panose="02040503050406030204" pitchFamily="18" charset="0"/>
                <a:cs typeface="Calibri" panose="020F0502020204030204" pitchFamily="34" charset="0"/>
              </a:rPr>
              <a:t>Efficient Handling of High Volumes </a:t>
            </a:r>
          </a:p>
          <a:p>
            <a:pPr marL="342900" indent="-342900" eaLnBrk="0" fontAlgn="base" hangingPunct="0">
              <a:spcBef>
                <a:spcPct val="0"/>
              </a:spcBef>
              <a:spcAft>
                <a:spcPct val="0"/>
              </a:spcAft>
              <a:buClrTx/>
              <a:buSzTx/>
            </a:pPr>
            <a:endParaRPr lang="en-US" b="0" i="0" dirty="0">
              <a:solidFill>
                <a:schemeClr val="tx1"/>
              </a:solidFill>
              <a:effectLst/>
              <a:latin typeface="Cambria" panose="02040503050406030204" pitchFamily="18" charset="0"/>
              <a:ea typeface="Cambria" panose="02040503050406030204" pitchFamily="18" charset="0"/>
              <a:cs typeface="Calibri" panose="020F0502020204030204" pitchFamily="34" charset="0"/>
            </a:endParaRPr>
          </a:p>
          <a:p>
            <a:pPr marL="342900" indent="-342900" eaLnBrk="0" fontAlgn="base" hangingPunct="0">
              <a:spcBef>
                <a:spcPct val="0"/>
              </a:spcBef>
              <a:spcAft>
                <a:spcPct val="0"/>
              </a:spcAft>
              <a:buClrTx/>
              <a:buSzTx/>
            </a:pPr>
            <a:r>
              <a:rPr lang="en-IN" b="0" i="0" dirty="0">
                <a:solidFill>
                  <a:schemeClr val="tx1"/>
                </a:solidFill>
                <a:effectLst/>
                <a:latin typeface="Cambria" panose="02040503050406030204" pitchFamily="18" charset="0"/>
                <a:ea typeface="Cambria" panose="02040503050406030204" pitchFamily="18" charset="0"/>
                <a:cs typeface="Calibri" panose="020F0502020204030204" pitchFamily="34" charset="0"/>
              </a:rPr>
              <a:t>Cost-Effective Solution </a:t>
            </a:r>
          </a:p>
          <a:p>
            <a:pPr marL="342900" indent="-342900" eaLnBrk="0" fontAlgn="base" hangingPunct="0">
              <a:spcBef>
                <a:spcPct val="0"/>
              </a:spcBef>
              <a:spcAft>
                <a:spcPct val="0"/>
              </a:spcAft>
              <a:buClrTx/>
              <a:buSzTx/>
            </a:pPr>
            <a:endParaRPr lang="en-IN" b="0" i="0" dirty="0">
              <a:solidFill>
                <a:schemeClr val="tx1"/>
              </a:solidFill>
              <a:effectLst/>
              <a:latin typeface="Cambria" panose="02040503050406030204" pitchFamily="18" charset="0"/>
              <a:ea typeface="Cambria" panose="02040503050406030204" pitchFamily="18" charset="0"/>
              <a:cs typeface="Calibri" panose="020F0502020204030204" pitchFamily="34" charset="0"/>
            </a:endParaRPr>
          </a:p>
          <a:p>
            <a:pPr marL="342900" indent="-342900" eaLnBrk="0" fontAlgn="base" hangingPunct="0">
              <a:spcBef>
                <a:spcPct val="0"/>
              </a:spcBef>
              <a:spcAft>
                <a:spcPct val="0"/>
              </a:spcAft>
              <a:buClrTx/>
              <a:buSzTx/>
            </a:pPr>
            <a:r>
              <a:rPr lang="en-IN" b="0" i="0" dirty="0">
                <a:solidFill>
                  <a:schemeClr val="tx1"/>
                </a:solidFill>
                <a:effectLst/>
                <a:latin typeface="Cambria" panose="02040503050406030204" pitchFamily="18" charset="0"/>
                <a:ea typeface="Cambria" panose="02040503050406030204" pitchFamily="18" charset="0"/>
                <a:cs typeface="Calibri" panose="020F0502020204030204" pitchFamily="34" charset="0"/>
              </a:rPr>
              <a:t>Data Collection and Analysis </a:t>
            </a:r>
          </a:p>
          <a:p>
            <a:pPr marL="342900" indent="-342900" eaLnBrk="0" fontAlgn="base" hangingPunct="0">
              <a:spcBef>
                <a:spcPct val="0"/>
              </a:spcBef>
              <a:spcAft>
                <a:spcPct val="0"/>
              </a:spcAft>
              <a:buClrTx/>
              <a:buSzTx/>
            </a:pPr>
            <a:endParaRPr lang="en-IN" b="0" i="0" dirty="0">
              <a:solidFill>
                <a:schemeClr val="tx1"/>
              </a:solidFill>
              <a:effectLst/>
              <a:latin typeface="Cambria" panose="02040503050406030204" pitchFamily="18" charset="0"/>
              <a:ea typeface="Cambria" panose="02040503050406030204" pitchFamily="18" charset="0"/>
              <a:cs typeface="Calibri" panose="020F0502020204030204" pitchFamily="34" charset="0"/>
            </a:endParaRPr>
          </a:p>
          <a:p>
            <a:pPr marL="342900" indent="-342900" eaLnBrk="0" fontAlgn="base" hangingPunct="0">
              <a:spcBef>
                <a:spcPct val="0"/>
              </a:spcBef>
              <a:spcAft>
                <a:spcPct val="0"/>
              </a:spcAft>
              <a:buClrTx/>
              <a:buSzTx/>
            </a:pPr>
            <a:r>
              <a:rPr lang="en-IN" b="0" i="0" dirty="0">
                <a:solidFill>
                  <a:schemeClr val="tx1"/>
                </a:solidFill>
                <a:effectLst/>
                <a:latin typeface="Cambria" panose="02040503050406030204" pitchFamily="18" charset="0"/>
                <a:ea typeface="Cambria" panose="02040503050406030204" pitchFamily="18" charset="0"/>
                <a:cs typeface="Calibri" panose="020F0502020204030204" pitchFamily="34" charset="0"/>
              </a:rPr>
              <a:t>Accessibility and Reduced Human Error </a:t>
            </a:r>
          </a:p>
          <a:p>
            <a:pPr marL="342900" indent="-342900" eaLnBrk="0" fontAlgn="base" hangingPunct="0">
              <a:spcBef>
                <a:spcPct val="0"/>
              </a:spcBef>
              <a:spcAft>
                <a:spcPct val="0"/>
              </a:spcAft>
              <a:buClrTx/>
              <a:buSzTx/>
            </a:pPr>
            <a:endParaRPr lang="en-IN" dirty="0">
              <a:solidFill>
                <a:schemeClr val="tx1"/>
              </a:solidFill>
              <a:latin typeface="Cambria" panose="02040503050406030204" pitchFamily="18" charset="0"/>
              <a:ea typeface="Cambria" panose="02040503050406030204" pitchFamily="18" charset="0"/>
              <a:cs typeface="Calibri" panose="020F0502020204030204" pitchFamily="34" charset="0"/>
            </a:endParaRPr>
          </a:p>
          <a:p>
            <a:pPr marL="342900" indent="-342900" eaLnBrk="0" fontAlgn="base" hangingPunct="0">
              <a:spcBef>
                <a:spcPct val="0"/>
              </a:spcBef>
              <a:spcAft>
                <a:spcPct val="0"/>
              </a:spcAft>
              <a:buClrTx/>
              <a:buSzTx/>
            </a:pPr>
            <a:r>
              <a:rPr lang="en-IN" dirty="0">
                <a:latin typeface="Cambria" panose="02040503050406030204" pitchFamily="18" charset="0"/>
                <a:ea typeface="Cambria" panose="02040503050406030204" pitchFamily="18" charset="0"/>
              </a:rPr>
              <a:t>Secure Payment Gateway(</a:t>
            </a:r>
            <a:r>
              <a:rPr lang="en-IN" dirty="0" err="1">
                <a:latin typeface="Cambria" panose="02040503050406030204" pitchFamily="18" charset="0"/>
                <a:ea typeface="Cambria" panose="02040503050406030204" pitchFamily="18" charset="0"/>
              </a:rPr>
              <a:t>Rasorpay</a:t>
            </a:r>
            <a:r>
              <a:rPr lang="en-IN" dirty="0">
                <a:latin typeface="Cambria" panose="02040503050406030204" pitchFamily="18" charset="0"/>
                <a:ea typeface="Cambria" panose="02040503050406030204" pitchFamily="18" charset="0"/>
              </a:rPr>
              <a:t>)</a:t>
            </a:r>
          </a:p>
          <a:p>
            <a:pPr marL="342900" indent="-342900" eaLnBrk="0" fontAlgn="base" hangingPunct="0">
              <a:spcBef>
                <a:spcPct val="0"/>
              </a:spcBef>
              <a:spcAft>
                <a:spcPct val="0"/>
              </a:spcAft>
              <a:buClrTx/>
              <a:buSzTx/>
            </a:pPr>
            <a:endParaRPr lang="en-US" altLang="en-US" dirty="0">
              <a:solidFill>
                <a:schemeClr val="tx1"/>
              </a:solidFill>
              <a:latin typeface="Cambria" panose="02040503050406030204" pitchFamily="18" charset="0"/>
              <a:ea typeface="Cambria" panose="02040503050406030204" pitchFamily="18" charset="0"/>
              <a:cs typeface="Calibri" panose="020F0502020204030204" pitchFamily="34" charset="0"/>
            </a:endParaRPr>
          </a:p>
          <a:p>
            <a:pPr marL="342900" indent="-342900" eaLnBrk="0" fontAlgn="base" hangingPunct="0">
              <a:spcBef>
                <a:spcPct val="0"/>
              </a:spcBef>
              <a:spcAft>
                <a:spcPct val="0"/>
              </a:spcAft>
              <a:buClrTx/>
              <a:buSzTx/>
            </a:pPr>
            <a:r>
              <a:rPr lang="en-US" b="0" i="0" dirty="0">
                <a:solidFill>
                  <a:schemeClr val="tx1"/>
                </a:solidFill>
                <a:effectLst/>
                <a:latin typeface="Cambria" panose="02040503050406030204" pitchFamily="18" charset="0"/>
                <a:ea typeface="Cambria" panose="02040503050406030204" pitchFamily="18" charset="0"/>
                <a:cs typeface="Calibri" panose="020F0502020204030204" pitchFamily="34" charset="0"/>
              </a:rPr>
              <a:t>Enhanced Marketing </a:t>
            </a:r>
            <a:r>
              <a:rPr lang="en-US" b="0" i="0">
                <a:solidFill>
                  <a:schemeClr val="tx1"/>
                </a:solidFill>
                <a:effectLst/>
                <a:latin typeface="Cambria" panose="02040503050406030204" pitchFamily="18" charset="0"/>
                <a:ea typeface="Cambria" panose="02040503050406030204" pitchFamily="18" charset="0"/>
                <a:cs typeface="Calibri" panose="020F0502020204030204" pitchFamily="34" charset="0"/>
              </a:rPr>
              <a:t>and Promotion</a:t>
            </a:r>
            <a:endPar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cs typeface="Calibri" panose="020F0502020204030204" pitchFamily="34" charset="0"/>
            </a:endParaRPr>
          </a:p>
        </p:txBody>
      </p:sp>
    </p:spTree>
    <p:extLst>
      <p:ext uri="{BB962C8B-B14F-4D97-AF65-F5344CB8AC3E}">
        <p14:creationId xmlns:p14="http://schemas.microsoft.com/office/powerpoint/2010/main" val="923179826"/>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0F8AB-9B89-3E81-7652-F2C8AC289971}"/>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Architecture Diagram</a:t>
            </a:r>
          </a:p>
        </p:txBody>
      </p:sp>
      <p:pic>
        <p:nvPicPr>
          <p:cNvPr id="4" name="Picture 3">
            <a:extLst>
              <a:ext uri="{FF2B5EF4-FFF2-40B4-BE49-F238E27FC236}">
                <a16:creationId xmlns:a16="http://schemas.microsoft.com/office/drawing/2014/main" id="{47CF1DFC-C6B2-235F-B213-C568D9E40888}"/>
              </a:ext>
            </a:extLst>
          </p:cNvPr>
          <p:cNvPicPr>
            <a:picLocks noChangeAspect="1"/>
          </p:cNvPicPr>
          <p:nvPr/>
        </p:nvPicPr>
        <p:blipFill>
          <a:blip r:embed="rId2"/>
          <a:stretch>
            <a:fillRect/>
          </a:stretch>
        </p:blipFill>
        <p:spPr>
          <a:xfrm>
            <a:off x="1610147" y="1008617"/>
            <a:ext cx="8971705" cy="5046583"/>
          </a:xfrm>
          <a:prstGeom prst="rect">
            <a:avLst/>
          </a:prstGeom>
        </p:spPr>
      </p:pic>
    </p:spTree>
    <p:extLst>
      <p:ext uri="{BB962C8B-B14F-4D97-AF65-F5344CB8AC3E}">
        <p14:creationId xmlns:p14="http://schemas.microsoft.com/office/powerpoint/2010/main" val="3897889450"/>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BBB8A-8944-D58F-7B8A-413E37296490}"/>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Modules</a:t>
            </a:r>
          </a:p>
        </p:txBody>
      </p:sp>
      <p:sp>
        <p:nvSpPr>
          <p:cNvPr id="3" name="Text Placeholder 2">
            <a:extLst>
              <a:ext uri="{FF2B5EF4-FFF2-40B4-BE49-F238E27FC236}">
                <a16:creationId xmlns:a16="http://schemas.microsoft.com/office/drawing/2014/main" id="{ECC585F1-2014-BF97-774A-13BD62A9DE85}"/>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Chatbot Module</a:t>
            </a: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Handles user interactions, queries, and booking confirmations.</a:t>
            </a:r>
            <a:b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endPar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Database Module</a:t>
            </a: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Stores visitor data, ticket information, and transaction details.</a:t>
            </a:r>
            <a:b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endPar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Analytics Module/ Admin Panel </a:t>
            </a: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Collects user data and generates insights for museum management(ex</a:t>
            </a:r>
            <a:r>
              <a:rPr lang="en-US" altLang="en-US" dirty="0">
                <a:solidFill>
                  <a:schemeClr val="tx1"/>
                </a:solidFill>
                <a:latin typeface="Cambria" panose="02040503050406030204" pitchFamily="18" charset="0"/>
                <a:ea typeface="Cambria" panose="02040503050406030204" pitchFamily="18" charset="0"/>
              </a:rPr>
              <a:t>: Dashboard, Manage Users, Manage Tickets,</a:t>
            </a: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Manage Payments, Manage Museums)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Payment Module</a:t>
            </a: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Manages transactions through secure gateways.</a:t>
            </a:r>
            <a:endPar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49808988"/>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B6F6B-214F-C09E-5699-EE2C283063BD}"/>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Hardware and Software Details</a:t>
            </a:r>
          </a:p>
        </p:txBody>
      </p:sp>
      <p:sp>
        <p:nvSpPr>
          <p:cNvPr id="3" name="Text Placeholder 2">
            <a:extLst>
              <a:ext uri="{FF2B5EF4-FFF2-40B4-BE49-F238E27FC236}">
                <a16:creationId xmlns:a16="http://schemas.microsoft.com/office/drawing/2014/main" id="{1D139BC8-B5C8-5C03-C2CC-C5E18DB489B9}"/>
              </a:ext>
            </a:extLst>
          </p:cNvPr>
          <p:cNvSpPr>
            <a:spLocks noGrp="1"/>
          </p:cNvSpPr>
          <p:nvPr>
            <p:ph type="body" idx="1"/>
          </p:nvPr>
        </p:nvSpPr>
        <p:spPr>
          <a:xfrm>
            <a:off x="736338" y="762138"/>
            <a:ext cx="10820924" cy="5863471"/>
          </a:xfrm>
        </p:spPr>
        <p:txBody>
          <a:bodyPr>
            <a:normAutofit fontScale="92500"/>
          </a:bodyPr>
          <a:lstStyle/>
          <a:p>
            <a:pPr marL="342900" lvl="0" indent="-190500" algn="just" rtl="0">
              <a:lnSpc>
                <a:spcPct val="200000"/>
              </a:lnSpc>
              <a:spcBef>
                <a:spcPts val="0"/>
              </a:spcBef>
              <a:spcAft>
                <a:spcPts val="0"/>
              </a:spcAft>
              <a:buClr>
                <a:schemeClr val="dk1"/>
              </a:buClr>
              <a:buSzPct val="100000"/>
              <a:buNone/>
            </a:pPr>
            <a:r>
              <a:rPr lang="en-US" sz="2600" b="1" dirty="0">
                <a:latin typeface="Cambria" panose="02040503050406030204" pitchFamily="18" charset="0"/>
                <a:ea typeface="Cambria" panose="02040503050406030204" pitchFamily="18" charset="0"/>
                <a:cs typeface="Arial" panose="020B0604020202020204" pitchFamily="34" charset="0"/>
              </a:rPr>
              <a:t>Software Requirements: </a:t>
            </a:r>
          </a:p>
          <a:p>
            <a:pPr marL="76200" indent="0">
              <a:buNone/>
            </a:pPr>
            <a:r>
              <a:rPr lang="en-US" sz="2600" b="1" dirty="0">
                <a:latin typeface="Cambria" panose="02040503050406030204" pitchFamily="18" charset="0"/>
                <a:ea typeface="Cambria" panose="02040503050406030204" pitchFamily="18" charset="0"/>
                <a:cs typeface="Arial" panose="020B0604020202020204" pitchFamily="34" charset="0"/>
              </a:rPr>
              <a:t>Operating System</a:t>
            </a:r>
          </a:p>
          <a:p>
            <a:r>
              <a:rPr lang="en-US" sz="2600" dirty="0">
                <a:latin typeface="Cambria" panose="02040503050406030204" pitchFamily="18" charset="0"/>
                <a:ea typeface="Cambria" panose="02040503050406030204" pitchFamily="18" charset="0"/>
                <a:cs typeface="Arial" panose="020B0604020202020204" pitchFamily="34" charset="0"/>
              </a:rPr>
              <a:t>Windows, macOS, or Linux: Any modern OS capable of running development environments.</a:t>
            </a:r>
            <a:br>
              <a:rPr lang="en-US" sz="2600" dirty="0">
                <a:latin typeface="Cambria" panose="02040503050406030204" pitchFamily="18" charset="0"/>
                <a:ea typeface="Cambria" panose="02040503050406030204" pitchFamily="18" charset="0"/>
                <a:cs typeface="Arial" panose="020B0604020202020204" pitchFamily="34" charset="0"/>
              </a:rPr>
            </a:br>
            <a:endParaRPr lang="en-US" sz="2600" dirty="0">
              <a:latin typeface="Cambria" panose="02040503050406030204" pitchFamily="18" charset="0"/>
              <a:ea typeface="Cambria" panose="02040503050406030204" pitchFamily="18" charset="0"/>
              <a:cs typeface="Arial" panose="020B0604020202020204" pitchFamily="34" charset="0"/>
            </a:endParaRPr>
          </a:p>
          <a:p>
            <a:pPr marL="76200" indent="0">
              <a:buNone/>
            </a:pPr>
            <a:r>
              <a:rPr lang="en-US" sz="2600" b="1" dirty="0">
                <a:latin typeface="Cambria" panose="02040503050406030204" pitchFamily="18" charset="0"/>
                <a:ea typeface="Cambria" panose="02040503050406030204" pitchFamily="18" charset="0"/>
                <a:cs typeface="Arial" panose="020B0604020202020204" pitchFamily="34" charset="0"/>
              </a:rPr>
              <a:t>Development Environment</a:t>
            </a:r>
          </a:p>
          <a:p>
            <a:r>
              <a:rPr lang="en-US" sz="2600" dirty="0">
                <a:latin typeface="Cambria" panose="02040503050406030204" pitchFamily="18" charset="0"/>
                <a:ea typeface="Cambria" panose="02040503050406030204" pitchFamily="18" charset="0"/>
                <a:cs typeface="Arial" panose="020B0604020202020204" pitchFamily="34" charset="0"/>
              </a:rPr>
              <a:t>Code Editor:  Visual Studio Code.</a:t>
            </a:r>
          </a:p>
          <a:p>
            <a:r>
              <a:rPr lang="en-US" sz="2600" dirty="0">
                <a:latin typeface="Cambria" panose="02040503050406030204" pitchFamily="18" charset="0"/>
                <a:ea typeface="Cambria" panose="02040503050406030204" pitchFamily="18" charset="0"/>
                <a:cs typeface="Arial" panose="020B0604020202020204" pitchFamily="34" charset="0"/>
              </a:rPr>
              <a:t>Node.js: For back-end development and running JavaScript on the server side.</a:t>
            </a:r>
          </a:p>
          <a:p>
            <a:r>
              <a:rPr lang="en-US" sz="2600" dirty="0">
                <a:latin typeface="Cambria" panose="02040503050406030204" pitchFamily="18" charset="0"/>
                <a:ea typeface="Cambria" panose="02040503050406030204" pitchFamily="18" charset="0"/>
                <a:cs typeface="Arial" panose="020B0604020202020204" pitchFamily="34" charset="0"/>
              </a:rPr>
              <a:t>Database Management Tool: MongoDB.</a:t>
            </a:r>
          </a:p>
          <a:p>
            <a:endParaRPr lang="en-US" sz="2600" dirty="0">
              <a:latin typeface="Cambria" panose="02040503050406030204" pitchFamily="18" charset="0"/>
              <a:ea typeface="Cambria" panose="02040503050406030204" pitchFamily="18" charset="0"/>
              <a:cs typeface="Arial" panose="020B0604020202020204" pitchFamily="34" charset="0"/>
            </a:endParaRPr>
          </a:p>
          <a:p>
            <a:pPr marL="76200" indent="0">
              <a:buNone/>
            </a:pPr>
            <a:r>
              <a:rPr lang="en-US" sz="2600" b="1" dirty="0">
                <a:latin typeface="Cambria" panose="02040503050406030204" pitchFamily="18" charset="0"/>
                <a:ea typeface="Cambria" panose="02040503050406030204" pitchFamily="18" charset="0"/>
                <a:cs typeface="Arial" panose="020B0604020202020204" pitchFamily="34" charset="0"/>
              </a:rPr>
              <a:t>Version Control</a:t>
            </a:r>
          </a:p>
          <a:p>
            <a:r>
              <a:rPr lang="en-US" sz="2600" dirty="0">
                <a:latin typeface="Cambria" panose="02040503050406030204" pitchFamily="18" charset="0"/>
                <a:ea typeface="Cambria" panose="02040503050406030204" pitchFamily="18" charset="0"/>
                <a:cs typeface="Arial" panose="020B0604020202020204" pitchFamily="34" charset="0"/>
              </a:rPr>
              <a:t>Git: For managing version control and collaboration.</a:t>
            </a:r>
          </a:p>
          <a:p>
            <a:r>
              <a:rPr lang="en-US" sz="2600" dirty="0">
                <a:latin typeface="Cambria" panose="02040503050406030204" pitchFamily="18" charset="0"/>
                <a:ea typeface="Cambria" panose="02040503050406030204" pitchFamily="18" charset="0"/>
                <a:cs typeface="Arial" panose="020B0604020202020204" pitchFamily="34" charset="0"/>
              </a:rPr>
              <a:t>GitHub: For hosting the repository</a:t>
            </a:r>
            <a:r>
              <a:rPr lang="en-US" sz="2400" dirty="0">
                <a:latin typeface="Cambria" panose="02040503050406030204" pitchFamily="18" charset="0"/>
                <a:ea typeface="Cambria" panose="02040503050406030204" pitchFamily="18" charset="0"/>
                <a:cs typeface="Arial" panose="020B0604020202020204" pitchFamily="34" charset="0"/>
              </a:rPr>
              <a:t>.</a:t>
            </a:r>
          </a:p>
        </p:txBody>
      </p:sp>
    </p:spTree>
    <p:extLst>
      <p:ext uri="{BB962C8B-B14F-4D97-AF65-F5344CB8AC3E}">
        <p14:creationId xmlns:p14="http://schemas.microsoft.com/office/powerpoint/2010/main" val="2264197438"/>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67E92-A4EF-B721-A7CF-5D0CB6A848C9}"/>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Hardware and Software Details</a:t>
            </a:r>
            <a:endParaRPr lang="en-IN" dirty="0"/>
          </a:p>
        </p:txBody>
      </p:sp>
      <p:sp>
        <p:nvSpPr>
          <p:cNvPr id="3" name="Text Placeholder 2">
            <a:extLst>
              <a:ext uri="{FF2B5EF4-FFF2-40B4-BE49-F238E27FC236}">
                <a16:creationId xmlns:a16="http://schemas.microsoft.com/office/drawing/2014/main" id="{82DDF9B8-9F58-FCDB-7685-7DDA4059FDB7}"/>
              </a:ext>
            </a:extLst>
          </p:cNvPr>
          <p:cNvSpPr>
            <a:spLocks noGrp="1"/>
          </p:cNvSpPr>
          <p:nvPr>
            <p:ph type="body" idx="1"/>
          </p:nvPr>
        </p:nvSpPr>
        <p:spPr>
          <a:xfrm>
            <a:off x="762000" y="762138"/>
            <a:ext cx="10668000" cy="4953000"/>
          </a:xfrm>
        </p:spPr>
        <p:txBody>
          <a:bodyPr>
            <a:normAutofit lnSpcReduction="10000"/>
          </a:bodyPr>
          <a:lstStyle/>
          <a:p>
            <a:pPr marL="342900" lvl="0" indent="-190500" algn="just" rtl="0">
              <a:lnSpc>
                <a:spcPct val="200000"/>
              </a:lnSpc>
              <a:spcBef>
                <a:spcPts val="0"/>
              </a:spcBef>
              <a:spcAft>
                <a:spcPts val="0"/>
              </a:spcAft>
              <a:buClr>
                <a:schemeClr val="dk1"/>
              </a:buClr>
              <a:buSzPct val="100000"/>
              <a:buNone/>
            </a:pPr>
            <a:r>
              <a:rPr lang="en-US" sz="2400" b="1" dirty="0">
                <a:latin typeface="Cambria" panose="02040503050406030204" pitchFamily="18" charset="0"/>
                <a:ea typeface="Cambria" panose="02040503050406030204" pitchFamily="18" charset="0"/>
                <a:cs typeface="Arial" panose="020B0604020202020204" pitchFamily="34" charset="0"/>
              </a:rPr>
              <a:t>Hardware Requirements: </a:t>
            </a:r>
          </a:p>
          <a:p>
            <a:pPr marL="76200" indent="0">
              <a:lnSpc>
                <a:spcPct val="150000"/>
              </a:lnSpc>
              <a:buNone/>
            </a:pPr>
            <a:r>
              <a:rPr lang="en-US" sz="2400" b="1" dirty="0">
                <a:latin typeface="Cambria" panose="02040503050406030204" pitchFamily="18" charset="0"/>
                <a:ea typeface="Cambria" panose="02040503050406030204" pitchFamily="18" charset="0"/>
                <a:cs typeface="Arial" panose="020B0604020202020204" pitchFamily="34" charset="0"/>
              </a:rPr>
              <a:t>Development Machine</a:t>
            </a:r>
          </a:p>
          <a:p>
            <a:r>
              <a:rPr lang="en-US" sz="2400" dirty="0">
                <a:latin typeface="Cambria" panose="02040503050406030204" pitchFamily="18" charset="0"/>
                <a:ea typeface="Cambria" panose="02040503050406030204" pitchFamily="18" charset="0"/>
                <a:cs typeface="Arial" panose="020B0604020202020204" pitchFamily="34" charset="0"/>
              </a:rPr>
              <a:t>Processor: Intel i5 (or equivalent AMD) or higher.</a:t>
            </a:r>
          </a:p>
          <a:p>
            <a:r>
              <a:rPr lang="en-US" sz="2400" dirty="0">
                <a:latin typeface="Cambria" panose="02040503050406030204" pitchFamily="18" charset="0"/>
                <a:ea typeface="Cambria" panose="02040503050406030204" pitchFamily="18" charset="0"/>
                <a:cs typeface="Arial" panose="020B0604020202020204" pitchFamily="34" charset="0"/>
              </a:rPr>
              <a:t>RAM: 8GB or more for handling multiple tasks such as running the local server, browser, and development tools simultaneously.</a:t>
            </a:r>
          </a:p>
          <a:p>
            <a:r>
              <a:rPr lang="en-US" sz="2400" dirty="0">
                <a:latin typeface="Cambria" panose="02040503050406030204" pitchFamily="18" charset="0"/>
                <a:ea typeface="Cambria" panose="02040503050406030204" pitchFamily="18" charset="0"/>
                <a:cs typeface="Arial" panose="020B0604020202020204" pitchFamily="34" charset="0"/>
              </a:rPr>
              <a:t>Storage:  256GB SSD or more for faster performance and to handle development tasks quickly.</a:t>
            </a:r>
          </a:p>
          <a:p>
            <a:pPr marL="76200" indent="0">
              <a:buNone/>
            </a:pPr>
            <a:endParaRPr lang="en-US" sz="2400" dirty="0">
              <a:latin typeface="Cambria" panose="02040503050406030204" pitchFamily="18" charset="0"/>
              <a:ea typeface="Cambria" panose="02040503050406030204" pitchFamily="18" charset="0"/>
              <a:cs typeface="Arial" panose="020B0604020202020204" pitchFamily="34" charset="0"/>
            </a:endParaRPr>
          </a:p>
          <a:p>
            <a:pPr marL="76200" indent="0">
              <a:buNone/>
            </a:pPr>
            <a:r>
              <a:rPr lang="en-US" sz="2400" dirty="0">
                <a:latin typeface="Cambria" panose="02040503050406030204" pitchFamily="18" charset="0"/>
                <a:ea typeface="Cambria" panose="02040503050406030204" pitchFamily="18" charset="0"/>
                <a:cs typeface="Arial" panose="020B0604020202020204" pitchFamily="34" charset="0"/>
              </a:rPr>
              <a:t> </a:t>
            </a:r>
            <a:r>
              <a:rPr lang="en-US" sz="2400" b="1" dirty="0">
                <a:latin typeface="Cambria" panose="02040503050406030204" pitchFamily="18" charset="0"/>
                <a:ea typeface="Cambria" panose="02040503050406030204" pitchFamily="18" charset="0"/>
                <a:cs typeface="Arial" panose="020B0604020202020204" pitchFamily="34" charset="0"/>
              </a:rPr>
              <a:t>Internet Connection</a:t>
            </a:r>
          </a:p>
          <a:p>
            <a:r>
              <a:rPr lang="en-US" sz="2400" dirty="0">
                <a:latin typeface="Cambria" panose="02040503050406030204" pitchFamily="18" charset="0"/>
                <a:ea typeface="Cambria" panose="02040503050406030204" pitchFamily="18" charset="0"/>
                <a:cs typeface="Arial" panose="020B0604020202020204" pitchFamily="34" charset="0"/>
              </a:rPr>
              <a:t>Stable broadband connection for accessing APIs, cloud storage, and deploying the application to cloud platforms.</a:t>
            </a:r>
          </a:p>
          <a:p>
            <a:endParaRPr lang="en-IN" sz="24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371009561"/>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069312"/>
            <a:ext cx="11306175" cy="5303208"/>
          </a:xfrm>
          <a:prstGeom prst="rect">
            <a:avLst/>
          </a:prstGeom>
          <a:noFill/>
          <a:ln>
            <a:noFill/>
          </a:ln>
        </p:spPr>
        <p:txBody>
          <a:bodyPr spcFirstLastPara="1" wrap="square" lIns="91425" tIns="45700" rIns="91425" bIns="45700" anchor="t" anchorCtr="0">
            <a:noAutofit/>
          </a:bodyPr>
          <a:lstStyle/>
          <a:p>
            <a:pPr marL="495300" indent="-342900" algn="just">
              <a:lnSpc>
                <a:spcPct val="200000"/>
              </a:lnSpc>
              <a:spcBef>
                <a:spcPts val="0"/>
              </a:spcBef>
              <a:buFont typeface="Wingdings" panose="05000000000000000000" pitchFamily="2" charset="2"/>
              <a:buChar char="Ø"/>
            </a:pPr>
            <a:r>
              <a:rPr lang="en-IN" dirty="0">
                <a:latin typeface="Cambria" panose="02040503050406030204" pitchFamily="18" charset="0"/>
                <a:ea typeface="Cambria" panose="02040503050406030204" pitchFamily="18" charset="0"/>
              </a:rPr>
              <a:t>Introduction </a:t>
            </a:r>
          </a:p>
          <a:p>
            <a:pPr marL="495300" indent="-342900" algn="just">
              <a:lnSpc>
                <a:spcPct val="200000"/>
              </a:lnSpc>
              <a:spcBef>
                <a:spcPts val="0"/>
              </a:spcBef>
              <a:buFont typeface="Wingdings" panose="05000000000000000000" pitchFamily="2" charset="2"/>
              <a:buChar char="Ø"/>
            </a:pPr>
            <a:r>
              <a:rPr lang="en-IN" dirty="0">
                <a:latin typeface="Cambria" panose="02040503050406030204" pitchFamily="18" charset="0"/>
                <a:ea typeface="Cambria" panose="02040503050406030204" pitchFamily="18" charset="0"/>
              </a:rPr>
              <a:t>Literature Survey </a:t>
            </a:r>
          </a:p>
          <a:p>
            <a:pPr marL="495300" indent="-342900" algn="just">
              <a:lnSpc>
                <a:spcPct val="200000"/>
              </a:lnSpc>
              <a:spcBef>
                <a:spcPts val="0"/>
              </a:spcBef>
              <a:buFont typeface="Wingdings" panose="05000000000000000000" pitchFamily="2" charset="2"/>
              <a:buChar char="Ø"/>
            </a:pPr>
            <a:r>
              <a:rPr lang="en-IN" dirty="0">
                <a:latin typeface="Cambria" panose="02040503050406030204" pitchFamily="18" charset="0"/>
                <a:ea typeface="Cambria" panose="02040503050406030204" pitchFamily="18" charset="0"/>
              </a:rPr>
              <a:t>Objectives </a:t>
            </a:r>
          </a:p>
          <a:p>
            <a:pPr marL="495300" indent="-342900" algn="just">
              <a:lnSpc>
                <a:spcPct val="200000"/>
              </a:lnSpc>
              <a:spcBef>
                <a:spcPts val="0"/>
              </a:spcBef>
              <a:buFont typeface="Wingdings" panose="05000000000000000000" pitchFamily="2" charset="2"/>
              <a:buChar char="Ø"/>
            </a:pPr>
            <a:r>
              <a:rPr lang="en-IN" dirty="0">
                <a:latin typeface="Cambria" panose="02040503050406030204" pitchFamily="18" charset="0"/>
                <a:ea typeface="Cambria" panose="02040503050406030204" pitchFamily="18" charset="0"/>
              </a:rPr>
              <a:t>Existing Methods-Drawbacks </a:t>
            </a:r>
          </a:p>
          <a:p>
            <a:pPr marL="495300" indent="-342900" algn="just">
              <a:lnSpc>
                <a:spcPct val="200000"/>
              </a:lnSpc>
              <a:spcBef>
                <a:spcPts val="0"/>
              </a:spcBef>
              <a:buFont typeface="Wingdings" panose="05000000000000000000" pitchFamily="2" charset="2"/>
              <a:buChar char="Ø"/>
            </a:pPr>
            <a:r>
              <a:rPr lang="en-IN" dirty="0">
                <a:latin typeface="Cambria" panose="02040503050406030204" pitchFamily="18" charset="0"/>
                <a:ea typeface="Cambria" panose="02040503050406030204" pitchFamily="18" charset="0"/>
              </a:rPr>
              <a:t>Proposed Method </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Architecture Diagram </a:t>
            </a:r>
          </a:p>
          <a:p>
            <a:pPr marL="152400" indent="0" algn="just">
              <a:lnSpc>
                <a:spcPct val="200000"/>
              </a:lnSpc>
              <a:spcBef>
                <a:spcPts val="0"/>
              </a:spcBef>
              <a:buNone/>
            </a:pPr>
            <a:r>
              <a:rPr lang="en-US" dirty="0">
                <a:latin typeface="Cambria" panose="02040503050406030204" pitchFamily="18" charset="0"/>
                <a:ea typeface="Cambria" panose="02040503050406030204" pitchFamily="18" charset="0"/>
              </a:rPr>
              <a:t> </a:t>
            </a:r>
          </a:p>
        </p:txBody>
      </p:sp>
    </p:spTree>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500"/>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13" name="Picture 12">
            <a:extLst>
              <a:ext uri="{FF2B5EF4-FFF2-40B4-BE49-F238E27FC236}">
                <a16:creationId xmlns:a16="http://schemas.microsoft.com/office/drawing/2014/main" id="{887A1C55-A954-F134-226F-F5E4BA0DCE7A}"/>
              </a:ext>
            </a:extLst>
          </p:cNvPr>
          <p:cNvPicPr>
            <a:picLocks noChangeAspect="1"/>
          </p:cNvPicPr>
          <p:nvPr/>
        </p:nvPicPr>
        <p:blipFill>
          <a:blip r:embed="rId3"/>
          <a:stretch>
            <a:fillRect/>
          </a:stretch>
        </p:blipFill>
        <p:spPr>
          <a:xfrm>
            <a:off x="978766" y="1051220"/>
            <a:ext cx="10336067" cy="5306165"/>
          </a:xfrm>
          <a:prstGeom prst="rect">
            <a:avLst/>
          </a:prstGeom>
        </p:spPr>
      </p:pic>
    </p:spTree>
    <p:extLst>
      <p:ext uri="{BB962C8B-B14F-4D97-AF65-F5344CB8AC3E}">
        <p14:creationId xmlns:p14="http://schemas.microsoft.com/office/powerpoint/2010/main" val="479890276"/>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556181" y="274638"/>
            <a:ext cx="10924619"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a:t>
            </a: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hlinkClick r:id="rId3"/>
              </a:rPr>
              <a:t>https://github.com/Prashanth0718/ONLINE-CHATBOT-TICKETING-SYSTEM</a:t>
            </a: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E0608-BAA1-E1D8-6FA7-385E15D3CC1E}"/>
              </a:ext>
            </a:extLst>
          </p:cNvPr>
          <p:cNvSpPr>
            <a:spLocks noGrp="1"/>
          </p:cNvSpPr>
          <p:nvPr>
            <p:ph type="title"/>
          </p:nvPr>
        </p:nvSpPr>
        <p:spPr/>
        <p:txBody>
          <a:bodyPr/>
          <a:lstStyle/>
          <a:p>
            <a:r>
              <a:rPr lang="en-IN" b="0" dirty="0"/>
              <a:t>Outcomes :</a:t>
            </a:r>
          </a:p>
        </p:txBody>
      </p:sp>
      <p:sp>
        <p:nvSpPr>
          <p:cNvPr id="3" name="Text Placeholder 2">
            <a:extLst>
              <a:ext uri="{FF2B5EF4-FFF2-40B4-BE49-F238E27FC236}">
                <a16:creationId xmlns:a16="http://schemas.microsoft.com/office/drawing/2014/main" id="{656F14F3-E1AC-590C-E6ED-388ECE207E1A}"/>
              </a:ext>
            </a:extLst>
          </p:cNvPr>
          <p:cNvSpPr>
            <a:spLocks noGrp="1"/>
          </p:cNvSpPr>
          <p:nvPr>
            <p:ph type="body" idx="1"/>
          </p:nvPr>
        </p:nvSpPr>
        <p:spPr/>
        <p:txBody>
          <a:bodyPr/>
          <a:lstStyle/>
          <a:p>
            <a:endParaRPr lang="en-IN" dirty="0"/>
          </a:p>
        </p:txBody>
      </p:sp>
      <p:pic>
        <p:nvPicPr>
          <p:cNvPr id="7" name="Picture 6">
            <a:extLst>
              <a:ext uri="{FF2B5EF4-FFF2-40B4-BE49-F238E27FC236}">
                <a16:creationId xmlns:a16="http://schemas.microsoft.com/office/drawing/2014/main" id="{0D56B28A-5488-8733-764A-C258A29279B3}"/>
              </a:ext>
            </a:extLst>
          </p:cNvPr>
          <p:cNvPicPr>
            <a:picLocks noChangeAspect="1"/>
          </p:cNvPicPr>
          <p:nvPr/>
        </p:nvPicPr>
        <p:blipFill>
          <a:blip r:embed="rId2"/>
          <a:stretch>
            <a:fillRect/>
          </a:stretch>
        </p:blipFill>
        <p:spPr>
          <a:xfrm>
            <a:off x="812799" y="998063"/>
            <a:ext cx="10885181" cy="5201401"/>
          </a:xfrm>
          <a:prstGeom prst="rect">
            <a:avLst/>
          </a:prstGeom>
        </p:spPr>
      </p:pic>
    </p:spTree>
    <p:extLst>
      <p:ext uri="{BB962C8B-B14F-4D97-AF65-F5344CB8AC3E}">
        <p14:creationId xmlns:p14="http://schemas.microsoft.com/office/powerpoint/2010/main" val="42872983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882570-FC3C-62D9-8108-EE814CC96D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1CA525-00A6-6900-163A-43BCB6F67779}"/>
              </a:ext>
            </a:extLst>
          </p:cNvPr>
          <p:cNvSpPr>
            <a:spLocks noGrp="1"/>
          </p:cNvSpPr>
          <p:nvPr>
            <p:ph type="title"/>
          </p:nvPr>
        </p:nvSpPr>
        <p:spPr/>
        <p:txBody>
          <a:bodyPr/>
          <a:lstStyle/>
          <a:p>
            <a:r>
              <a:rPr lang="en-IN" b="0" dirty="0"/>
              <a:t>Outcomes :</a:t>
            </a:r>
          </a:p>
        </p:txBody>
      </p:sp>
      <p:sp>
        <p:nvSpPr>
          <p:cNvPr id="3" name="Text Placeholder 2">
            <a:extLst>
              <a:ext uri="{FF2B5EF4-FFF2-40B4-BE49-F238E27FC236}">
                <a16:creationId xmlns:a16="http://schemas.microsoft.com/office/drawing/2014/main" id="{54784D42-F255-B9CC-6E16-D3C44F8459E9}"/>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0AA84B55-3A6C-BC79-C190-AF79F1843C05}"/>
              </a:ext>
            </a:extLst>
          </p:cNvPr>
          <p:cNvPicPr>
            <a:picLocks noChangeAspect="1"/>
          </p:cNvPicPr>
          <p:nvPr/>
        </p:nvPicPr>
        <p:blipFill>
          <a:blip r:embed="rId2"/>
          <a:stretch>
            <a:fillRect/>
          </a:stretch>
        </p:blipFill>
        <p:spPr>
          <a:xfrm>
            <a:off x="800508" y="1048623"/>
            <a:ext cx="11164239" cy="5243455"/>
          </a:xfrm>
          <a:prstGeom prst="rect">
            <a:avLst/>
          </a:prstGeom>
        </p:spPr>
      </p:pic>
    </p:spTree>
    <p:extLst>
      <p:ext uri="{BB962C8B-B14F-4D97-AF65-F5344CB8AC3E}">
        <p14:creationId xmlns:p14="http://schemas.microsoft.com/office/powerpoint/2010/main" val="7917120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56B6B9-A228-8CBE-666C-ABBF356490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E4B2DD-8F12-5390-B213-90DF3FDCE89E}"/>
              </a:ext>
            </a:extLst>
          </p:cNvPr>
          <p:cNvSpPr>
            <a:spLocks noGrp="1"/>
          </p:cNvSpPr>
          <p:nvPr>
            <p:ph type="title"/>
          </p:nvPr>
        </p:nvSpPr>
        <p:spPr/>
        <p:txBody>
          <a:bodyPr/>
          <a:lstStyle/>
          <a:p>
            <a:r>
              <a:rPr lang="en-IN" b="0" dirty="0"/>
              <a:t>Outcomes :</a:t>
            </a:r>
          </a:p>
        </p:txBody>
      </p:sp>
      <p:sp>
        <p:nvSpPr>
          <p:cNvPr id="3" name="Text Placeholder 2">
            <a:extLst>
              <a:ext uri="{FF2B5EF4-FFF2-40B4-BE49-F238E27FC236}">
                <a16:creationId xmlns:a16="http://schemas.microsoft.com/office/drawing/2014/main" id="{F3F36058-00B2-C3F2-8BB8-4C610664450A}"/>
              </a:ext>
            </a:extLst>
          </p:cNvPr>
          <p:cNvSpPr>
            <a:spLocks noGrp="1"/>
          </p:cNvSpPr>
          <p:nvPr>
            <p:ph type="body" idx="1"/>
          </p:nvPr>
        </p:nvSpPr>
        <p:spPr/>
        <p:txBody>
          <a:bodyPr/>
          <a:lstStyle/>
          <a:p>
            <a:endParaRPr lang="en-IN" dirty="0"/>
          </a:p>
        </p:txBody>
      </p:sp>
      <p:pic>
        <p:nvPicPr>
          <p:cNvPr id="6" name="Picture 5">
            <a:extLst>
              <a:ext uri="{FF2B5EF4-FFF2-40B4-BE49-F238E27FC236}">
                <a16:creationId xmlns:a16="http://schemas.microsoft.com/office/drawing/2014/main" id="{C4FD4223-4BCA-FF75-D1D4-EB2F6254114B}"/>
              </a:ext>
            </a:extLst>
          </p:cNvPr>
          <p:cNvPicPr>
            <a:picLocks noChangeAspect="1"/>
          </p:cNvPicPr>
          <p:nvPr/>
        </p:nvPicPr>
        <p:blipFill>
          <a:blip r:embed="rId2"/>
          <a:stretch>
            <a:fillRect/>
          </a:stretch>
        </p:blipFill>
        <p:spPr>
          <a:xfrm>
            <a:off x="812800" y="1143001"/>
            <a:ext cx="10954380" cy="5154330"/>
          </a:xfrm>
          <a:prstGeom prst="rect">
            <a:avLst/>
          </a:prstGeom>
        </p:spPr>
      </p:pic>
    </p:spTree>
    <p:extLst>
      <p:ext uri="{BB962C8B-B14F-4D97-AF65-F5344CB8AC3E}">
        <p14:creationId xmlns:p14="http://schemas.microsoft.com/office/powerpoint/2010/main" val="12558238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33122-C4A9-0CE0-6404-4D9FF2475FB4}"/>
              </a:ext>
            </a:extLst>
          </p:cNvPr>
          <p:cNvSpPr>
            <a:spLocks noGrp="1"/>
          </p:cNvSpPr>
          <p:nvPr>
            <p:ph type="title"/>
          </p:nvPr>
        </p:nvSpPr>
        <p:spPr/>
        <p:txBody>
          <a:bodyPr/>
          <a:lstStyle/>
          <a:p>
            <a:r>
              <a:rPr lang="en-GB" dirty="0">
                <a:latin typeface="Cambria" panose="02040503050406030204" pitchFamily="18" charset="0"/>
                <a:ea typeface="Cambria" panose="02040503050406030204" pitchFamily="18" charset="0"/>
              </a:rPr>
              <a:t>References</a:t>
            </a:r>
            <a:r>
              <a:rPr lang="en-IN" dirty="0">
                <a:latin typeface="Cambria" panose="02040503050406030204" pitchFamily="18" charset="0"/>
                <a:ea typeface="Cambria" panose="02040503050406030204" pitchFamily="18" charset="0"/>
              </a:rPr>
              <a:t>(Referring </a:t>
            </a:r>
            <a:r>
              <a:rPr lang="en-US" dirty="0">
                <a:latin typeface="Cambria" panose="02040503050406030204" pitchFamily="18" charset="0"/>
                <a:ea typeface="Cambria" panose="02040503050406030204" pitchFamily="18" charset="0"/>
              </a:rPr>
              <a:t>Research Papers)</a:t>
            </a:r>
            <a:endParaRPr lang="en-IN" dirty="0">
              <a:latin typeface="Cambria" panose="02040503050406030204" pitchFamily="18" charset="0"/>
              <a:ea typeface="Cambria" panose="02040503050406030204" pitchFamily="18" charset="0"/>
            </a:endParaRPr>
          </a:p>
        </p:txBody>
      </p:sp>
      <p:sp>
        <p:nvSpPr>
          <p:cNvPr id="3" name="Text Placeholder 2">
            <a:extLst>
              <a:ext uri="{FF2B5EF4-FFF2-40B4-BE49-F238E27FC236}">
                <a16:creationId xmlns:a16="http://schemas.microsoft.com/office/drawing/2014/main" id="{A714FF33-BDFF-8F35-9E61-9D3120587534}"/>
              </a:ext>
            </a:extLst>
          </p:cNvPr>
          <p:cNvSpPr>
            <a:spLocks noGrp="1"/>
          </p:cNvSpPr>
          <p:nvPr>
            <p:ph type="body" idx="1"/>
          </p:nvPr>
        </p:nvSpPr>
        <p:spPr/>
        <p:txBody>
          <a:bodyPr>
            <a:normAutofit fontScale="62500" lnSpcReduction="20000"/>
          </a:bodyPr>
          <a:lstStyle/>
          <a:p>
            <a:pPr marL="76200" indent="0">
              <a:buNone/>
            </a:pPr>
            <a:r>
              <a:rPr lang="en-US" dirty="0">
                <a:latin typeface="Cambria" panose="02040503050406030204" pitchFamily="18" charset="0"/>
                <a:ea typeface="Cambria" panose="02040503050406030204" pitchFamily="18" charset="0"/>
              </a:rPr>
              <a:t>[1] Chatbots in Tourism Industry: A Survey </a:t>
            </a:r>
            <a:r>
              <a:rPr lang="en-US" dirty="0">
                <a:latin typeface="Cambria" panose="02040503050406030204" pitchFamily="18" charset="0"/>
                <a:ea typeface="Cambria" panose="02040503050406030204" pitchFamily="18" charset="0"/>
                <a:hlinkClick r:id="rId2"/>
              </a:rPr>
              <a:t>(Link)</a:t>
            </a:r>
            <a:endParaRPr lang="en-US" dirty="0">
              <a:latin typeface="Cambria" panose="02040503050406030204" pitchFamily="18" charset="0"/>
              <a:ea typeface="Cambria" panose="02040503050406030204" pitchFamily="18" charset="0"/>
            </a:endParaRPr>
          </a:p>
          <a:p>
            <a:pPr marL="76200" indent="0">
              <a:buNone/>
            </a:pPr>
            <a:r>
              <a:rPr lang="en-US" dirty="0">
                <a:latin typeface="Cambria" panose="02040503050406030204" pitchFamily="18" charset="0"/>
                <a:ea typeface="Cambria" panose="02040503050406030204" pitchFamily="18" charset="0"/>
                <a:hlinkClick r:id="rId2"/>
              </a:rPr>
              <a:t>https://www.sciencedirect.com/science/article/pii/S1877050919310360</a:t>
            </a:r>
            <a:endParaRPr lang="en-US" dirty="0">
              <a:latin typeface="Cambria" panose="02040503050406030204" pitchFamily="18" charset="0"/>
              <a:ea typeface="Cambria" panose="02040503050406030204" pitchFamily="18" charset="0"/>
            </a:endParaRPr>
          </a:p>
          <a:p>
            <a:pPr marL="76200" indent="0">
              <a:buNone/>
            </a:pPr>
            <a:r>
              <a:rPr lang="en-US" dirty="0">
                <a:latin typeface="Cambria" panose="02040503050406030204" pitchFamily="18" charset="0"/>
                <a:ea typeface="Cambria" panose="02040503050406030204" pitchFamily="18" charset="0"/>
              </a:rPr>
              <a:t>[2] A Study of Ticket Booking Systems in Museums </a:t>
            </a:r>
            <a:r>
              <a:rPr lang="en-US" dirty="0">
                <a:latin typeface="Cambria" panose="02040503050406030204" pitchFamily="18" charset="0"/>
                <a:ea typeface="Cambria" panose="02040503050406030204" pitchFamily="18" charset="0"/>
                <a:hlinkClick r:id="rId3"/>
              </a:rPr>
              <a:t>(Link)</a:t>
            </a:r>
            <a:endParaRPr lang="en-US" dirty="0">
              <a:latin typeface="Cambria" panose="02040503050406030204" pitchFamily="18" charset="0"/>
              <a:ea typeface="Cambria" panose="02040503050406030204" pitchFamily="18" charset="0"/>
            </a:endParaRPr>
          </a:p>
          <a:p>
            <a:pPr marL="76200" indent="0">
              <a:buNone/>
            </a:pPr>
            <a:r>
              <a:rPr lang="en-US" dirty="0">
                <a:latin typeface="Cambria" panose="02040503050406030204" pitchFamily="18" charset="0"/>
                <a:ea typeface="Cambria" panose="02040503050406030204" pitchFamily="18" charset="0"/>
                <a:hlinkClick r:id="rId3"/>
              </a:rPr>
              <a:t>https://www.researchgate.net/publication/323908463_TiteleiInhaltsverzeichnis</a:t>
            </a:r>
            <a:endParaRPr lang="en-US" dirty="0">
              <a:latin typeface="Cambria" panose="02040503050406030204" pitchFamily="18" charset="0"/>
              <a:ea typeface="Cambria" panose="02040503050406030204" pitchFamily="18" charset="0"/>
            </a:endParaRPr>
          </a:p>
          <a:p>
            <a:pPr marL="76200" indent="0">
              <a:buNone/>
            </a:pPr>
            <a:r>
              <a:rPr lang="en-US" dirty="0">
                <a:latin typeface="Cambria" panose="02040503050406030204" pitchFamily="18" charset="0"/>
                <a:ea typeface="Cambria" panose="02040503050406030204" pitchFamily="18" charset="0"/>
              </a:rPr>
              <a:t>[3] Natural Language Processing (NLP) for Customer Service Chatbots </a:t>
            </a:r>
            <a:r>
              <a:rPr lang="en-US" dirty="0">
                <a:latin typeface="Cambria" panose="02040503050406030204" pitchFamily="18" charset="0"/>
                <a:ea typeface="Cambria" panose="02040503050406030204" pitchFamily="18" charset="0"/>
                <a:hlinkClick r:id="rId4"/>
              </a:rPr>
              <a:t>(Link)</a:t>
            </a:r>
            <a:endParaRPr lang="en-US" dirty="0">
              <a:latin typeface="Cambria" panose="02040503050406030204" pitchFamily="18" charset="0"/>
              <a:ea typeface="Cambria" panose="02040503050406030204" pitchFamily="18" charset="0"/>
            </a:endParaRPr>
          </a:p>
          <a:p>
            <a:pPr marL="76200" indent="0">
              <a:buNone/>
            </a:pPr>
            <a:r>
              <a:rPr lang="en-US" dirty="0">
                <a:latin typeface="Cambria" panose="02040503050406030204" pitchFamily="18" charset="0"/>
                <a:ea typeface="Cambria" panose="02040503050406030204" pitchFamily="18" charset="0"/>
                <a:hlinkClick r:id="rId4"/>
              </a:rPr>
              <a:t>https://www.researchgate.net/publication/341501101_Natural_Language_Processing_for_Customer_Service_Chatbots</a:t>
            </a:r>
            <a:endParaRPr lang="en-US" dirty="0">
              <a:latin typeface="Cambria" panose="02040503050406030204" pitchFamily="18" charset="0"/>
              <a:ea typeface="Cambria" panose="02040503050406030204" pitchFamily="18" charset="0"/>
            </a:endParaRPr>
          </a:p>
          <a:p>
            <a:pPr marL="76200" indent="0">
              <a:buNone/>
            </a:pPr>
            <a:r>
              <a:rPr lang="en-US" dirty="0">
                <a:latin typeface="Cambria" panose="02040503050406030204" pitchFamily="18" charset="0"/>
                <a:ea typeface="Cambria" panose="02040503050406030204" pitchFamily="18" charset="0"/>
              </a:rPr>
              <a:t>[4] Exploring Chatbots in the Context of Museums and Cultural Heritage Sites </a:t>
            </a:r>
            <a:r>
              <a:rPr lang="en-US" dirty="0">
                <a:latin typeface="Cambria" panose="02040503050406030204" pitchFamily="18" charset="0"/>
                <a:ea typeface="Cambria" panose="02040503050406030204" pitchFamily="18" charset="0"/>
                <a:hlinkClick r:id="rId5"/>
              </a:rPr>
              <a:t>(Link)</a:t>
            </a:r>
            <a:endParaRPr lang="en-US" dirty="0">
              <a:latin typeface="Cambria" panose="02040503050406030204" pitchFamily="18" charset="0"/>
              <a:ea typeface="Cambria" panose="02040503050406030204" pitchFamily="18" charset="0"/>
            </a:endParaRPr>
          </a:p>
          <a:p>
            <a:pPr marL="76200" indent="0">
              <a:buNone/>
            </a:pPr>
            <a:r>
              <a:rPr lang="en-IN" dirty="0">
                <a:latin typeface="Cambria" panose="02040503050406030204" pitchFamily="18" charset="0"/>
                <a:ea typeface="Cambria" panose="02040503050406030204" pitchFamily="18" charset="0"/>
                <a:hlinkClick r:id="rId5"/>
              </a:rPr>
              <a:t>https://www.sciencedirect.com/science/article/pii/S187705091930960X</a:t>
            </a:r>
            <a:endParaRPr lang="en-US" b="1" dirty="0">
              <a:latin typeface="Cambria" panose="02040503050406030204" pitchFamily="18" charset="0"/>
              <a:ea typeface="Cambria" panose="02040503050406030204" pitchFamily="18" charset="0"/>
            </a:endParaRPr>
          </a:p>
          <a:p>
            <a:pPr marL="76200" indent="0">
              <a:buNone/>
            </a:pPr>
            <a:r>
              <a:rPr lang="en-US" dirty="0">
                <a:latin typeface="Cambria" panose="02040503050406030204" pitchFamily="18" charset="0"/>
                <a:ea typeface="Cambria" panose="02040503050406030204" pitchFamily="18" charset="0"/>
              </a:rPr>
              <a:t>[5] Multilingual Support in Chatbots for Global Customer Engagement </a:t>
            </a:r>
            <a:r>
              <a:rPr lang="en-US" dirty="0">
                <a:latin typeface="Cambria" panose="02040503050406030204" pitchFamily="18" charset="0"/>
                <a:ea typeface="Cambria" panose="02040503050406030204" pitchFamily="18" charset="0"/>
                <a:hlinkClick r:id="rId5"/>
              </a:rPr>
              <a:t>(Link)</a:t>
            </a:r>
            <a:endParaRPr lang="en-US" dirty="0">
              <a:latin typeface="Cambria" panose="02040503050406030204" pitchFamily="18" charset="0"/>
              <a:ea typeface="Cambria" panose="02040503050406030204" pitchFamily="18" charset="0"/>
            </a:endParaRPr>
          </a:p>
          <a:p>
            <a:pPr marL="76200" indent="0">
              <a:buNone/>
            </a:pPr>
            <a:r>
              <a:rPr lang="en-IN" dirty="0">
                <a:latin typeface="Cambria" panose="02040503050406030204" pitchFamily="18" charset="0"/>
                <a:ea typeface="Cambria" panose="02040503050406030204" pitchFamily="18" charset="0"/>
                <a:hlinkClick r:id="rId5"/>
              </a:rPr>
              <a:t>https://www.sciencedirect.com/science/article/pii/S187705091930960X</a:t>
            </a:r>
            <a:endParaRPr lang="en-US" b="1" dirty="0">
              <a:latin typeface="Cambria" panose="02040503050406030204" pitchFamily="18" charset="0"/>
              <a:ea typeface="Cambria" panose="02040503050406030204" pitchFamily="18" charset="0"/>
            </a:endParaRPr>
          </a:p>
          <a:p>
            <a:pPr marL="76200" indent="0">
              <a:buNone/>
            </a:pPr>
            <a:r>
              <a:rPr lang="en-US" dirty="0">
                <a:latin typeface="Cambria" panose="02040503050406030204" pitchFamily="18" charset="0"/>
                <a:ea typeface="Cambria" panose="02040503050406030204" pitchFamily="18" charset="0"/>
              </a:rPr>
              <a:t>[6] Machine Learning-Based Automated Ticketing System </a:t>
            </a:r>
            <a:r>
              <a:rPr lang="en-US" dirty="0">
                <a:latin typeface="Cambria" panose="02040503050406030204" pitchFamily="18" charset="0"/>
                <a:ea typeface="Cambria" panose="02040503050406030204" pitchFamily="18" charset="0"/>
                <a:hlinkClick r:id="rId6"/>
              </a:rPr>
              <a:t>(Link)</a:t>
            </a:r>
            <a:endParaRPr lang="en-US" dirty="0">
              <a:latin typeface="Cambria" panose="02040503050406030204" pitchFamily="18" charset="0"/>
              <a:ea typeface="Cambria" panose="02040503050406030204" pitchFamily="18" charset="0"/>
            </a:endParaRPr>
          </a:p>
          <a:p>
            <a:pPr marL="76200" indent="0">
              <a:buNone/>
            </a:pPr>
            <a:r>
              <a:rPr lang="en-IN" dirty="0">
                <a:latin typeface="Cambria" panose="02040503050406030204" pitchFamily="18" charset="0"/>
                <a:ea typeface="Cambria" panose="02040503050406030204" pitchFamily="18" charset="0"/>
                <a:hlinkClick r:id="rId6"/>
              </a:rPr>
              <a:t>https://www.researchgate.net/publication/329366058_Machine_Learning_Based_Automated_Ticketing_System</a:t>
            </a:r>
            <a:endParaRPr lang="en-US" b="1" dirty="0">
              <a:latin typeface="Cambria" panose="02040503050406030204" pitchFamily="18" charset="0"/>
              <a:ea typeface="Cambria" panose="02040503050406030204" pitchFamily="18" charset="0"/>
            </a:endParaRPr>
          </a:p>
          <a:p>
            <a:pPr marL="76200" indent="0">
              <a:buNone/>
            </a:pPr>
            <a:r>
              <a:rPr lang="en-US" dirty="0">
                <a:latin typeface="Cambria" panose="02040503050406030204" pitchFamily="18" charset="0"/>
                <a:ea typeface="Cambria" panose="02040503050406030204" pitchFamily="18" charset="0"/>
              </a:rPr>
              <a:t>[7] Chatbot-Driven Customer Service Automation: A Review </a:t>
            </a:r>
            <a:r>
              <a:rPr lang="en-US" dirty="0">
                <a:latin typeface="Cambria" panose="02040503050406030204" pitchFamily="18" charset="0"/>
                <a:ea typeface="Cambria" panose="02040503050406030204" pitchFamily="18" charset="0"/>
                <a:hlinkClick r:id="rId7"/>
              </a:rPr>
              <a:t>(Link)</a:t>
            </a:r>
            <a:endParaRPr lang="en-US" dirty="0">
              <a:latin typeface="Cambria" panose="02040503050406030204" pitchFamily="18" charset="0"/>
              <a:ea typeface="Cambria" panose="02040503050406030204" pitchFamily="18" charset="0"/>
            </a:endParaRPr>
          </a:p>
          <a:p>
            <a:pPr marL="76200" indent="0">
              <a:buNone/>
            </a:pPr>
            <a:r>
              <a:rPr lang="en-IN" dirty="0">
                <a:latin typeface="Cambria" panose="02040503050406030204" pitchFamily="18" charset="0"/>
                <a:ea typeface="Cambria" panose="02040503050406030204" pitchFamily="18" charset="0"/>
                <a:hlinkClick r:id="rId7"/>
              </a:rPr>
              <a:t>https://www.researchgate.net/publication/334425199_Chatbot-driven_Customer_Service_Automation_A_Review</a:t>
            </a:r>
            <a:endParaRPr lang="en-US" dirty="0">
              <a:latin typeface="Cambria" panose="02040503050406030204" pitchFamily="18" charset="0"/>
              <a:ea typeface="Cambria" panose="02040503050406030204" pitchFamily="18" charset="0"/>
            </a:endParaRPr>
          </a:p>
          <a:p>
            <a:pPr marL="76200" indent="0">
              <a:buNone/>
            </a:pPr>
            <a:r>
              <a:rPr lang="en-US" dirty="0">
                <a:latin typeface="Cambria" panose="02040503050406030204" pitchFamily="18" charset="0"/>
                <a:ea typeface="Cambria" panose="02040503050406030204" pitchFamily="18" charset="0"/>
              </a:rPr>
              <a:t>[8] A Comparative Analysis of Payment Gateways for E-Commerce </a:t>
            </a:r>
            <a:r>
              <a:rPr lang="en-US" dirty="0">
                <a:latin typeface="Cambria" panose="02040503050406030204" pitchFamily="18" charset="0"/>
                <a:ea typeface="Cambria" panose="02040503050406030204" pitchFamily="18" charset="0"/>
                <a:hlinkClick r:id="rId8"/>
              </a:rPr>
              <a:t>(Link)</a:t>
            </a:r>
            <a:endParaRPr lang="en-US" dirty="0">
              <a:latin typeface="Cambria" panose="02040503050406030204" pitchFamily="18" charset="0"/>
              <a:ea typeface="Cambria" panose="02040503050406030204" pitchFamily="18" charset="0"/>
            </a:endParaRPr>
          </a:p>
          <a:p>
            <a:pPr marL="76200" indent="0">
              <a:buNone/>
            </a:pPr>
            <a:r>
              <a:rPr lang="en-IN" dirty="0">
                <a:latin typeface="Cambria" panose="02040503050406030204" pitchFamily="18" charset="0"/>
                <a:ea typeface="Cambria" panose="02040503050406030204" pitchFamily="18" charset="0"/>
                <a:hlinkClick r:id="rId8"/>
              </a:rPr>
              <a:t>https://www.sciencedirect.com/science/article/pii/S1877050919310966</a:t>
            </a:r>
            <a:endParaRPr lang="en-US" dirty="0">
              <a:latin typeface="Cambria" panose="02040503050406030204" pitchFamily="18" charset="0"/>
              <a:ea typeface="Cambria" panose="02040503050406030204" pitchFamily="18" charset="0"/>
            </a:endParaRPr>
          </a:p>
          <a:p>
            <a:pPr marL="76200" indent="0">
              <a:buNone/>
            </a:pPr>
            <a:r>
              <a:rPr lang="en-US" dirty="0">
                <a:latin typeface="Cambria" panose="02040503050406030204" pitchFamily="18" charset="0"/>
                <a:ea typeface="Cambria" panose="02040503050406030204" pitchFamily="18" charset="0"/>
              </a:rPr>
              <a:t>[9] Improving User Experience in Web Applications Using Chatbots </a:t>
            </a:r>
            <a:r>
              <a:rPr lang="en-US" dirty="0">
                <a:latin typeface="Cambria" panose="02040503050406030204" pitchFamily="18" charset="0"/>
                <a:ea typeface="Cambria" panose="02040503050406030204" pitchFamily="18" charset="0"/>
                <a:hlinkClick r:id="rId9"/>
              </a:rPr>
              <a:t>(Link)</a:t>
            </a:r>
            <a:endParaRPr lang="en-US" dirty="0">
              <a:latin typeface="Cambria" panose="02040503050406030204" pitchFamily="18" charset="0"/>
              <a:ea typeface="Cambria" panose="02040503050406030204" pitchFamily="18" charset="0"/>
            </a:endParaRPr>
          </a:p>
          <a:p>
            <a:pPr marL="76200" indent="0">
              <a:buNone/>
            </a:pPr>
            <a:r>
              <a:rPr lang="en-IN" dirty="0">
                <a:latin typeface="Cambria" panose="02040503050406030204" pitchFamily="18" charset="0"/>
                <a:ea typeface="Cambria" panose="02040503050406030204" pitchFamily="18" charset="0"/>
                <a:hlinkClick r:id="rId9"/>
              </a:rPr>
              <a:t>https://www.researchgate.net/publication/335562545_Improving_User_Experience_in_Web_Applications_Using_Chatbots</a:t>
            </a:r>
            <a:endParaRPr lang="en-US" dirty="0">
              <a:latin typeface="Cambria" panose="02040503050406030204" pitchFamily="18" charset="0"/>
              <a:ea typeface="Cambria" panose="02040503050406030204" pitchFamily="18" charset="0"/>
            </a:endParaRPr>
          </a:p>
          <a:p>
            <a:pPr marL="76200" indent="0">
              <a:buNone/>
            </a:pPr>
            <a:endParaRPr lang="en-US" dirty="0">
              <a:latin typeface="Cambria" panose="02040503050406030204" pitchFamily="18" charset="0"/>
              <a:ea typeface="Cambria" panose="02040503050406030204" pitchFamily="18" charset="0"/>
            </a:endParaRPr>
          </a:p>
          <a:p>
            <a:pPr marL="76200" indent="0">
              <a:buNone/>
            </a:pPr>
            <a:endParaRPr lang="en-US" b="1" dirty="0">
              <a:latin typeface="Cambria" panose="02040503050406030204" pitchFamily="18" charset="0"/>
              <a:ea typeface="Cambria" panose="02040503050406030204" pitchFamily="18" charset="0"/>
            </a:endParaRPr>
          </a:p>
          <a:p>
            <a:pPr marL="76200" indent="0">
              <a:buNone/>
            </a:pPr>
            <a:endParaRPr lang="en-US" dirty="0">
              <a:latin typeface="Cambria" panose="02040503050406030204" pitchFamily="18" charset="0"/>
              <a:ea typeface="Cambria" panose="02040503050406030204" pitchFamily="18" charset="0"/>
            </a:endParaRPr>
          </a:p>
          <a:p>
            <a:pPr marL="76200" indent="0">
              <a:buNone/>
            </a:pPr>
            <a:endParaRPr lang="en-US" dirty="0">
              <a:latin typeface="Cambria" panose="02040503050406030204" pitchFamily="18" charset="0"/>
              <a:ea typeface="Cambria" panose="02040503050406030204" pitchFamily="18" charset="0"/>
            </a:endParaRPr>
          </a:p>
          <a:p>
            <a:pPr marL="76200" indent="0">
              <a:buNone/>
            </a:pP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80628785"/>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BA087-F771-6335-EB25-688A6ED2F43B}"/>
              </a:ext>
            </a:extLst>
          </p:cNvPr>
          <p:cNvSpPr>
            <a:spLocks noGrp="1"/>
          </p:cNvSpPr>
          <p:nvPr>
            <p:ph type="ctrTitle"/>
          </p:nvPr>
        </p:nvSpPr>
        <p:spPr>
          <a:xfrm>
            <a:off x="1050877" y="1322386"/>
            <a:ext cx="10363200" cy="4182868"/>
          </a:xfrm>
        </p:spPr>
        <p:txBody>
          <a:bodyPr/>
          <a:lstStyle/>
          <a:p>
            <a:pPr algn="ctr"/>
            <a:r>
              <a:rPr lang="en-IN" sz="5400" dirty="0">
                <a:latin typeface="Cambria" panose="02040503050406030204" pitchFamily="18" charset="0"/>
                <a:ea typeface="Cambria" panose="02040503050406030204" pitchFamily="18" charset="0"/>
              </a:rPr>
              <a:t>Thank-You</a:t>
            </a:r>
          </a:p>
        </p:txBody>
      </p:sp>
    </p:spTree>
    <p:extLst>
      <p:ext uri="{BB962C8B-B14F-4D97-AF65-F5344CB8AC3E}">
        <p14:creationId xmlns:p14="http://schemas.microsoft.com/office/powerpoint/2010/main" val="4080861263"/>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AC134-2BDE-6703-BCAE-D32E93CFB31E}"/>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Content </a:t>
            </a:r>
          </a:p>
        </p:txBody>
      </p:sp>
      <p:sp>
        <p:nvSpPr>
          <p:cNvPr id="3" name="Text Placeholder 2">
            <a:extLst>
              <a:ext uri="{FF2B5EF4-FFF2-40B4-BE49-F238E27FC236}">
                <a16:creationId xmlns:a16="http://schemas.microsoft.com/office/drawing/2014/main" id="{9C79C82A-4E8E-73FE-585B-D1B6D32B2F68}"/>
              </a:ext>
            </a:extLst>
          </p:cNvPr>
          <p:cNvSpPr>
            <a:spLocks noGrp="1"/>
          </p:cNvSpPr>
          <p:nvPr>
            <p:ph type="body" idx="1"/>
          </p:nvPr>
        </p:nvSpPr>
        <p:spPr>
          <a:xfrm>
            <a:off x="812800" y="1143000"/>
            <a:ext cx="10668000" cy="5714999"/>
          </a:xfrm>
        </p:spPr>
        <p:txBody>
          <a:bodyPr>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Live Chatbots For </a:t>
            </a:r>
            <a:r>
              <a:rPr lang="en-IN" dirty="0">
                <a:latin typeface="Cambria" panose="02040503050406030204" pitchFamily="18" charset="0"/>
                <a:ea typeface="Cambria" panose="02040503050406030204" pitchFamily="18" charset="0"/>
              </a:rPr>
              <a:t>Ticketing</a:t>
            </a:r>
            <a:r>
              <a:rPr lang="en-US" dirty="0">
                <a:latin typeface="Cambria" panose="02040503050406030204" pitchFamily="18" charset="0"/>
                <a:ea typeface="Cambria" panose="02040503050406030204" pitchFamily="18" charset="0"/>
              </a:rPr>
              <a:t> System</a:t>
            </a:r>
          </a:p>
          <a:p>
            <a:pPr marL="495300" indent="-342900" algn="just">
              <a:lnSpc>
                <a:spcPct val="200000"/>
              </a:lnSpc>
              <a:spcBef>
                <a:spcPts val="0"/>
              </a:spcBef>
              <a:buFont typeface="Wingdings" panose="05000000000000000000" pitchFamily="2" charset="2"/>
              <a:buChar char="Ø"/>
            </a:pPr>
            <a:r>
              <a:rPr lang="en-IN" dirty="0">
                <a:latin typeface="Cambria" panose="02040503050406030204" pitchFamily="18" charset="0"/>
                <a:ea typeface="Cambria" panose="02040503050406030204" pitchFamily="18" charset="0"/>
              </a:rPr>
              <a:t>Drawbacks Of Chatbot Ticketing System</a:t>
            </a:r>
            <a:endParaRPr lang="en-US"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dirty="0">
                <a:latin typeface="Cambria" panose="02040503050406030204" pitchFamily="18" charset="0"/>
                <a:ea typeface="Cambria" panose="02040503050406030204" pitchFamily="18" charset="0"/>
              </a:rPr>
              <a:t>Modules </a:t>
            </a:r>
            <a:endParaRPr lang="en-US"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Hardware and Software Details </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Time Line by Gantt Chart </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endParaRPr lang="en-IN" dirty="0"/>
          </a:p>
        </p:txBody>
      </p:sp>
    </p:spTree>
    <p:extLst>
      <p:ext uri="{BB962C8B-B14F-4D97-AF65-F5344CB8AC3E}">
        <p14:creationId xmlns:p14="http://schemas.microsoft.com/office/powerpoint/2010/main" val="370638127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Introduction</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r>
              <a:rPr lang="en-US" dirty="0">
                <a:latin typeface="Cambria" panose="02040503050406030204" pitchFamily="18" charset="0"/>
                <a:ea typeface="Cambria" panose="02040503050406030204" pitchFamily="18" charset="0"/>
              </a:rPr>
              <a:t>Manual ticketing systems in museums often result in long queues, inefficiencies, and errors that negatively impact the visitor experience. During peak hours, weekends, and special events, these issues become more prominent, leading to customer dissatisfaction and operational delays. Inaccurate ticket issuance, double bookings, and lost records further strain the system, damaging both reputation and revenue. </a:t>
            </a:r>
          </a:p>
          <a:p>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To overcome these challenges, this project proposes an AI-powered chatbot-based ticketing system that automates the entire booking process—from gate entries to event passes. The chatbot offers a seamless, conversational interface for users to book, cancel, and manage tickets, while also integrating with secure payment gateways for end-to-end automation.</a:t>
            </a:r>
          </a:p>
        </p:txBody>
      </p:sp>
    </p:spTree>
    <p:extLst>
      <p:ext uri="{BB962C8B-B14F-4D97-AF65-F5344CB8AC3E}">
        <p14:creationId xmlns:p14="http://schemas.microsoft.com/office/powerpoint/2010/main" val="214345183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B1116-B039-B1E1-87DA-FE30DA29E819}"/>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Literature Survey </a:t>
            </a:r>
            <a:endParaRPr lang="en-IN" dirty="0"/>
          </a:p>
        </p:txBody>
      </p:sp>
      <p:sp>
        <p:nvSpPr>
          <p:cNvPr id="3" name="Text Placeholder 2">
            <a:extLst>
              <a:ext uri="{FF2B5EF4-FFF2-40B4-BE49-F238E27FC236}">
                <a16:creationId xmlns:a16="http://schemas.microsoft.com/office/drawing/2014/main" id="{B7B890DF-50E2-407B-C623-F55BA0400099}"/>
              </a:ext>
            </a:extLst>
          </p:cNvPr>
          <p:cNvSpPr>
            <a:spLocks noGrp="1"/>
          </p:cNvSpPr>
          <p:nvPr>
            <p:ph type="body" idx="1"/>
          </p:nvPr>
        </p:nvSpPr>
        <p:spPr/>
        <p:txBody>
          <a:bodyPr/>
          <a:lstStyle/>
          <a:p>
            <a:r>
              <a:rPr lang="en-US" dirty="0">
                <a:latin typeface="Cambria" panose="02040503050406030204" pitchFamily="18" charset="0"/>
                <a:ea typeface="Cambria" panose="02040503050406030204" pitchFamily="18" charset="0"/>
              </a:rPr>
              <a:t>Highlights the use of chatbots in customer service and ticketing systems in travel and tourism.</a:t>
            </a:r>
          </a:p>
          <a:p>
            <a:r>
              <a:rPr lang="en-US" dirty="0">
                <a:latin typeface="Cambria" panose="02040503050406030204" pitchFamily="18" charset="0"/>
                <a:ea typeface="Cambria" panose="02040503050406030204" pitchFamily="18" charset="0"/>
              </a:rPr>
              <a:t>Examines existing ticket booking systems in museums, focusing on manual and online systems.</a:t>
            </a:r>
          </a:p>
          <a:p>
            <a:r>
              <a:rPr lang="en-US" dirty="0">
                <a:latin typeface="Cambria" panose="02040503050406030204" pitchFamily="18" charset="0"/>
                <a:ea typeface="Cambria" panose="02040503050406030204" pitchFamily="18" charset="0"/>
              </a:rPr>
              <a:t>Focuses on how chatbots can enhance user experience and accessibility in cultural institutions.</a:t>
            </a:r>
          </a:p>
          <a:p>
            <a:r>
              <a:rPr lang="en-US" dirty="0">
                <a:latin typeface="Cambria" panose="02040503050406030204" pitchFamily="18" charset="0"/>
                <a:ea typeface="Cambria" panose="02040503050406030204" pitchFamily="18" charset="0"/>
              </a:rPr>
              <a:t>Discusses the role of multilingual capabilities in enhancing chatbot effectiveness for international users.</a:t>
            </a:r>
          </a:p>
          <a:p>
            <a:r>
              <a:rPr lang="en-US" dirty="0">
                <a:latin typeface="Cambria" panose="02040503050406030204" pitchFamily="18" charset="0"/>
                <a:ea typeface="Cambria" panose="02040503050406030204" pitchFamily="18" charset="0"/>
              </a:rPr>
              <a:t>Focuses on the role of chatbots in enhancing user experience in web-based systems.</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44383601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F7DB0-3690-904B-AEFF-62AE5B942D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EAB225-B236-CF5B-C303-BA5BF19A4203}"/>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Literature Survey </a:t>
            </a:r>
            <a:endParaRPr lang="en-IN" dirty="0"/>
          </a:p>
        </p:txBody>
      </p:sp>
      <p:sp>
        <p:nvSpPr>
          <p:cNvPr id="3" name="Text Placeholder 2">
            <a:extLst>
              <a:ext uri="{FF2B5EF4-FFF2-40B4-BE49-F238E27FC236}">
                <a16:creationId xmlns:a16="http://schemas.microsoft.com/office/drawing/2014/main" id="{047B0A3E-90B6-6002-54BD-614ED7F7A90F}"/>
              </a:ext>
            </a:extLst>
          </p:cNvPr>
          <p:cNvSpPr>
            <a:spLocks noGrp="1"/>
          </p:cNvSpPr>
          <p:nvPr>
            <p:ph type="body" idx="1"/>
          </p:nvPr>
        </p:nvSpPr>
        <p:spPr/>
        <p:txBody>
          <a:bodyPr>
            <a:normAutofit/>
          </a:bodyPr>
          <a:lstStyle/>
          <a:p>
            <a:pPr marL="76200" indent="0">
              <a:buNone/>
            </a:pPr>
            <a:r>
              <a:rPr lang="en-IN" b="1" dirty="0">
                <a:latin typeface="Cambria" panose="02040503050406030204" pitchFamily="18" charset="0"/>
                <a:ea typeface="Cambria" panose="02040503050406030204" pitchFamily="18" charset="0"/>
              </a:rPr>
              <a:t>Key Technologies Explored:</a:t>
            </a:r>
            <a:endParaRPr lang="en-US" dirty="0">
              <a:latin typeface="Cambria" panose="02040503050406030204" pitchFamily="18" charset="0"/>
              <a:ea typeface="Cambria" panose="02040503050406030204" pitchFamily="18" charset="0"/>
            </a:endParaRPr>
          </a:p>
          <a:p>
            <a:r>
              <a:rPr lang="en-US" dirty="0">
                <a:latin typeface="Cambria" panose="02040503050406030204" pitchFamily="18" charset="0"/>
                <a:ea typeface="Cambria" panose="02040503050406030204" pitchFamily="18" charset="0"/>
              </a:rPr>
              <a:t>MERN Stack: MongoDB, Express.js, React, Node.js used for full-stack development. </a:t>
            </a:r>
            <a:r>
              <a:rPr lang="en-US" dirty="0">
                <a:latin typeface="Cambria" panose="02040503050406030204" pitchFamily="18" charset="0"/>
                <a:ea typeface="Cambria" panose="02040503050406030204" pitchFamily="18" charset="0"/>
                <a:hlinkClick r:id="rId2"/>
              </a:rPr>
              <a:t>(Link)</a:t>
            </a:r>
            <a:br>
              <a:rPr lang="en-US" dirty="0">
                <a:latin typeface="Cambria" panose="02040503050406030204" pitchFamily="18" charset="0"/>
                <a:ea typeface="Cambria" panose="02040503050406030204" pitchFamily="18" charset="0"/>
              </a:rPr>
            </a:br>
            <a:endParaRPr lang="en-US" dirty="0">
              <a:latin typeface="Cambria" panose="02040503050406030204" pitchFamily="18" charset="0"/>
              <a:ea typeface="Cambria" panose="02040503050406030204" pitchFamily="18" charset="0"/>
            </a:endParaRPr>
          </a:p>
          <a:p>
            <a:pPr>
              <a:buNone/>
            </a:pPr>
            <a:r>
              <a:rPr lang="en-US" b="1" dirty="0">
                <a:latin typeface="Cambria" panose="02040503050406030204" pitchFamily="18" charset="0"/>
                <a:ea typeface="Cambria" panose="02040503050406030204" pitchFamily="18" charset="0"/>
              </a:rPr>
              <a:t>Relevant Works:</a:t>
            </a:r>
            <a:endParaRPr lang="en-US"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dirty="0">
                <a:latin typeface="Cambria" panose="02040503050406030204" pitchFamily="18" charset="0"/>
                <a:ea typeface="Cambria" panose="02040503050406030204" pitchFamily="18" charset="0"/>
              </a:rPr>
              <a:t>Chatbot-based ticketing in airlines:</a:t>
            </a:r>
            <a:br>
              <a:rPr lang="en-US" dirty="0">
                <a:latin typeface="Cambria" panose="02040503050406030204" pitchFamily="18" charset="0"/>
                <a:ea typeface="Cambria" panose="02040503050406030204" pitchFamily="18" charset="0"/>
              </a:rPr>
            </a:br>
            <a:r>
              <a:rPr lang="en-US" i="1" dirty="0">
                <a:latin typeface="Cambria" panose="02040503050406030204" pitchFamily="18" charset="0"/>
                <a:ea typeface="Cambria" panose="02040503050406030204" pitchFamily="18" charset="0"/>
              </a:rPr>
              <a:t>Reference:</a:t>
            </a:r>
            <a:r>
              <a:rPr lang="en-US"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hlinkClick r:id="rId3"/>
              </a:rPr>
              <a:t>https://ieeexplore.ieee.org/document/9058283</a:t>
            </a:r>
            <a:endParaRPr lang="en-US"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dirty="0">
                <a:latin typeface="Cambria" panose="02040503050406030204" pitchFamily="18" charset="0"/>
                <a:ea typeface="Cambria" panose="02040503050406030204" pitchFamily="18" charset="0"/>
              </a:rPr>
              <a:t>Tourism chatbot case studies:</a:t>
            </a:r>
            <a:br>
              <a:rPr lang="en-US" dirty="0">
                <a:latin typeface="Cambria" panose="02040503050406030204" pitchFamily="18" charset="0"/>
                <a:ea typeface="Cambria" panose="02040503050406030204" pitchFamily="18" charset="0"/>
              </a:rPr>
            </a:br>
            <a:r>
              <a:rPr lang="en-US" i="1" dirty="0">
                <a:latin typeface="Cambria" panose="02040503050406030204" pitchFamily="18" charset="0"/>
                <a:ea typeface="Cambria" panose="02040503050406030204" pitchFamily="18" charset="0"/>
              </a:rPr>
              <a:t>Reference:</a:t>
            </a:r>
            <a:r>
              <a:rPr lang="en-US"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hlinkClick r:id="rId4"/>
              </a:rPr>
              <a:t>https://www.sciencedirect.com/science/article/pii/S1877050920304041</a:t>
            </a:r>
            <a:endParaRPr lang="en-US" dirty="0">
              <a:latin typeface="Cambria" panose="02040503050406030204" pitchFamily="18" charset="0"/>
              <a:ea typeface="Cambria" panose="02040503050406030204" pitchFamily="18" charset="0"/>
            </a:endParaRPr>
          </a:p>
          <a:p>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6760861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F7F5DF-FE51-C14C-75A7-1A8F33DD06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680331-2371-5716-6FAB-F773C0D147F8}"/>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Literature Survey </a:t>
            </a:r>
            <a:endParaRPr lang="en-IN" dirty="0"/>
          </a:p>
        </p:txBody>
      </p:sp>
      <p:sp>
        <p:nvSpPr>
          <p:cNvPr id="3" name="Text Placeholder 2">
            <a:extLst>
              <a:ext uri="{FF2B5EF4-FFF2-40B4-BE49-F238E27FC236}">
                <a16:creationId xmlns:a16="http://schemas.microsoft.com/office/drawing/2014/main" id="{4C601E8C-578B-F31F-1081-99E21388C621}"/>
              </a:ext>
            </a:extLst>
          </p:cNvPr>
          <p:cNvSpPr>
            <a:spLocks noGrp="1"/>
          </p:cNvSpPr>
          <p:nvPr>
            <p:ph type="body" idx="1"/>
          </p:nvPr>
        </p:nvSpPr>
        <p:spPr/>
        <p:txBody>
          <a:bodyPr>
            <a:normAutofit/>
          </a:bodyPr>
          <a:lstStyle/>
          <a:p>
            <a:pPr>
              <a:buNone/>
            </a:pPr>
            <a:r>
              <a:rPr lang="en-US" b="1" dirty="0">
                <a:latin typeface="Cambria" panose="02040503050406030204" pitchFamily="18" charset="0"/>
                <a:ea typeface="Cambria" panose="02040503050406030204" pitchFamily="18" charset="0"/>
              </a:rPr>
              <a:t>Key Findings:</a:t>
            </a:r>
            <a:br>
              <a:rPr lang="en-US" b="1" dirty="0">
                <a:latin typeface="Cambria" panose="02040503050406030204" pitchFamily="18" charset="0"/>
                <a:ea typeface="Cambria" panose="02040503050406030204" pitchFamily="18" charset="0"/>
              </a:rPr>
            </a:br>
            <a:endParaRPr lang="en-US"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dirty="0">
                <a:latin typeface="Cambria" panose="02040503050406030204" pitchFamily="18" charset="0"/>
                <a:ea typeface="Cambria" panose="02040503050406030204" pitchFamily="18" charset="0"/>
              </a:rPr>
              <a:t>Existing systems lack in multilingual conversation continuity, especially in regional Indian languages.</a:t>
            </a:r>
            <a:br>
              <a:rPr lang="en-US" dirty="0">
                <a:latin typeface="Cambria" panose="02040503050406030204" pitchFamily="18" charset="0"/>
                <a:ea typeface="Cambria" panose="02040503050406030204" pitchFamily="18" charset="0"/>
              </a:rPr>
            </a:br>
            <a:endParaRPr lang="en-US"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dirty="0">
                <a:latin typeface="Cambria" panose="02040503050406030204" pitchFamily="18" charset="0"/>
                <a:ea typeface="Cambria" panose="02040503050406030204" pitchFamily="18" charset="0"/>
              </a:rPr>
              <a:t>Few ticketing bots integrate </a:t>
            </a:r>
            <a:r>
              <a:rPr lang="en-US" b="1" dirty="0">
                <a:latin typeface="Cambria" panose="02040503050406030204" pitchFamily="18" charset="0"/>
                <a:ea typeface="Cambria" panose="02040503050406030204" pitchFamily="18" charset="0"/>
              </a:rPr>
              <a:t>real-time availability</a:t>
            </a:r>
            <a:r>
              <a:rPr lang="en-US" dirty="0">
                <a:latin typeface="Cambria" panose="02040503050406030204" pitchFamily="18" charset="0"/>
                <a:ea typeface="Cambria" panose="02040503050406030204" pitchFamily="18" charset="0"/>
              </a:rPr>
              <a:t> and </a:t>
            </a:r>
            <a:r>
              <a:rPr lang="en-US" b="1" dirty="0">
                <a:latin typeface="Cambria" panose="02040503050406030204" pitchFamily="18" charset="0"/>
                <a:ea typeface="Cambria" panose="02040503050406030204" pitchFamily="18" charset="0"/>
              </a:rPr>
              <a:t>refund logic</a:t>
            </a:r>
            <a:r>
              <a:rPr lang="en-US" dirty="0">
                <a:latin typeface="Cambria" panose="02040503050406030204" pitchFamily="18" charset="0"/>
                <a:ea typeface="Cambria" panose="02040503050406030204" pitchFamily="18" charset="0"/>
              </a:rPr>
              <a:t>.</a:t>
            </a:r>
            <a:br>
              <a:rPr lang="en-US" dirty="0">
                <a:latin typeface="Cambria" panose="02040503050406030204" pitchFamily="18" charset="0"/>
                <a:ea typeface="Cambria" panose="02040503050406030204" pitchFamily="18" charset="0"/>
              </a:rPr>
            </a:br>
            <a:endParaRPr lang="en-US" dirty="0">
              <a:latin typeface="Cambria" panose="02040503050406030204" pitchFamily="18" charset="0"/>
              <a:ea typeface="Cambria" panose="02040503050406030204" pitchFamily="18" charset="0"/>
            </a:endParaRPr>
          </a:p>
          <a:p>
            <a:pPr>
              <a:buFont typeface="Arial" panose="020B0604020202020204" pitchFamily="34" charset="0"/>
              <a:buChar char="•"/>
            </a:pPr>
            <a:r>
              <a:rPr lang="en-US" dirty="0">
                <a:latin typeface="Cambria" panose="02040503050406030204" pitchFamily="18" charset="0"/>
                <a:ea typeface="Cambria" panose="02040503050406030204" pitchFamily="18" charset="0"/>
              </a:rPr>
              <a:t>Museum/tourism ticketing bots are rare compared to airlines and movies only for user guidance not for booking a ticket.</a:t>
            </a:r>
          </a:p>
        </p:txBody>
      </p:sp>
    </p:spTree>
    <p:extLst>
      <p:ext uri="{BB962C8B-B14F-4D97-AF65-F5344CB8AC3E}">
        <p14:creationId xmlns:p14="http://schemas.microsoft.com/office/powerpoint/2010/main" val="250254571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AE793-E332-C07B-7361-729230DF0E0E}"/>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Objectives</a:t>
            </a:r>
          </a:p>
        </p:txBody>
      </p:sp>
      <p:sp>
        <p:nvSpPr>
          <p:cNvPr id="3" name="Text Placeholder 2">
            <a:extLst>
              <a:ext uri="{FF2B5EF4-FFF2-40B4-BE49-F238E27FC236}">
                <a16:creationId xmlns:a16="http://schemas.microsoft.com/office/drawing/2014/main" id="{CE8BCA6C-E974-D8E6-8DF0-7F0B5E3916F4}"/>
              </a:ext>
            </a:extLst>
          </p:cNvPr>
          <p:cNvSpPr>
            <a:spLocks noGrp="1"/>
          </p:cNvSpPr>
          <p:nvPr>
            <p:ph type="body" idx="1"/>
          </p:nvPr>
        </p:nvSpPr>
        <p:spPr/>
        <p:txBody>
          <a:bodyPr>
            <a:normAutofit/>
          </a:bodyPr>
          <a:lstStyle/>
          <a:p>
            <a:pPr>
              <a:buFont typeface="+mj-lt"/>
              <a:buAutoNum type="arabicPeriod"/>
            </a:pPr>
            <a:r>
              <a:rPr lang="en-US" dirty="0">
                <a:latin typeface="Cambria" panose="02040503050406030204" pitchFamily="18" charset="0"/>
                <a:ea typeface="Cambria" panose="02040503050406030204" pitchFamily="18" charset="0"/>
              </a:rPr>
              <a:t>Develop a </a:t>
            </a:r>
            <a:r>
              <a:rPr lang="en-US" b="1" dirty="0">
                <a:latin typeface="Cambria" panose="02040503050406030204" pitchFamily="18" charset="0"/>
                <a:ea typeface="Cambria" panose="02040503050406030204" pitchFamily="18" charset="0"/>
              </a:rPr>
              <a:t>chatbot</a:t>
            </a:r>
            <a:r>
              <a:rPr lang="en-US" dirty="0">
                <a:latin typeface="Cambria" panose="02040503050406030204" pitchFamily="18" charset="0"/>
                <a:ea typeface="Cambria" panose="02040503050406030204" pitchFamily="18" charset="0"/>
              </a:rPr>
              <a:t> capable of handling </a:t>
            </a:r>
            <a:r>
              <a:rPr lang="en-US" b="1" dirty="0">
                <a:latin typeface="Cambria" panose="02040503050406030204" pitchFamily="18" charset="0"/>
                <a:ea typeface="Cambria" panose="02040503050406030204" pitchFamily="18" charset="0"/>
              </a:rPr>
              <a:t>ticket bookings</a:t>
            </a:r>
            <a:r>
              <a:rPr lang="en-US" dirty="0">
                <a:latin typeface="Cambria" panose="02040503050406030204" pitchFamily="18" charset="0"/>
                <a:ea typeface="Cambria" panose="02040503050406030204" pitchFamily="18" charset="0"/>
              </a:rPr>
              <a:t> for museum entry and shows.</a:t>
            </a:r>
            <a:br>
              <a:rPr lang="en-US" dirty="0">
                <a:latin typeface="Cambria" panose="02040503050406030204" pitchFamily="18" charset="0"/>
                <a:ea typeface="Cambria" panose="02040503050406030204" pitchFamily="18" charset="0"/>
              </a:rPr>
            </a:br>
            <a:endParaRPr lang="en-US" dirty="0">
              <a:latin typeface="Cambria" panose="02040503050406030204" pitchFamily="18" charset="0"/>
              <a:ea typeface="Cambria" panose="02040503050406030204" pitchFamily="18" charset="0"/>
            </a:endParaRPr>
          </a:p>
          <a:p>
            <a:pPr>
              <a:buFont typeface="+mj-lt"/>
              <a:buAutoNum type="arabicPeriod"/>
            </a:pPr>
            <a:r>
              <a:rPr lang="en-US" dirty="0">
                <a:latin typeface="Cambria" panose="02040503050406030204" pitchFamily="18" charset="0"/>
                <a:ea typeface="Cambria" panose="02040503050406030204" pitchFamily="18" charset="0"/>
              </a:rPr>
              <a:t>Implement </a:t>
            </a:r>
            <a:r>
              <a:rPr lang="en-US" b="1" dirty="0">
                <a:latin typeface="Cambria" panose="02040503050406030204" pitchFamily="18" charset="0"/>
                <a:ea typeface="Cambria" panose="02040503050406030204" pitchFamily="18" charset="0"/>
              </a:rPr>
              <a:t>multilingual support</a:t>
            </a:r>
            <a:r>
              <a:rPr lang="en-US" dirty="0">
                <a:latin typeface="Cambria" panose="02040503050406030204" pitchFamily="18" charset="0"/>
                <a:ea typeface="Cambria" panose="02040503050406030204" pitchFamily="18" charset="0"/>
              </a:rPr>
              <a:t> for global visitors.</a:t>
            </a:r>
            <a:br>
              <a:rPr lang="en-US" dirty="0">
                <a:latin typeface="Cambria" panose="02040503050406030204" pitchFamily="18" charset="0"/>
                <a:ea typeface="Cambria" panose="02040503050406030204" pitchFamily="18" charset="0"/>
              </a:rPr>
            </a:br>
            <a:endParaRPr lang="en-US" dirty="0">
              <a:latin typeface="Cambria" panose="02040503050406030204" pitchFamily="18" charset="0"/>
              <a:ea typeface="Cambria" panose="02040503050406030204" pitchFamily="18" charset="0"/>
            </a:endParaRPr>
          </a:p>
          <a:p>
            <a:pPr>
              <a:buFont typeface="+mj-lt"/>
              <a:buAutoNum type="arabicPeriod"/>
            </a:pPr>
            <a:r>
              <a:rPr lang="en-US" dirty="0">
                <a:latin typeface="Cambria" panose="02040503050406030204" pitchFamily="18" charset="0"/>
                <a:ea typeface="Cambria" panose="02040503050406030204" pitchFamily="18" charset="0"/>
              </a:rPr>
              <a:t>Create an </a:t>
            </a:r>
            <a:r>
              <a:rPr lang="en-US" b="1" dirty="0">
                <a:latin typeface="Cambria" panose="02040503050406030204" pitchFamily="18" charset="0"/>
                <a:ea typeface="Cambria" panose="02040503050406030204" pitchFamily="18" charset="0"/>
              </a:rPr>
              <a:t>analytics dashboard</a:t>
            </a:r>
            <a:r>
              <a:rPr lang="en-US" dirty="0">
                <a:latin typeface="Cambria" panose="02040503050406030204" pitchFamily="18" charset="0"/>
                <a:ea typeface="Cambria" panose="02040503050406030204" pitchFamily="18" charset="0"/>
              </a:rPr>
              <a:t> to collect and analyze user data for operational insights.</a:t>
            </a:r>
            <a:br>
              <a:rPr lang="en-US" dirty="0">
                <a:latin typeface="Cambria" panose="02040503050406030204" pitchFamily="18" charset="0"/>
                <a:ea typeface="Cambria" panose="02040503050406030204" pitchFamily="18" charset="0"/>
              </a:rPr>
            </a:br>
            <a:endParaRPr lang="en-US" dirty="0">
              <a:latin typeface="Cambria" panose="02040503050406030204" pitchFamily="18" charset="0"/>
              <a:ea typeface="Cambria" panose="02040503050406030204" pitchFamily="18" charset="0"/>
            </a:endParaRPr>
          </a:p>
          <a:p>
            <a:pPr>
              <a:buFont typeface="+mj-lt"/>
              <a:buAutoNum type="arabicPeriod"/>
            </a:pPr>
            <a:r>
              <a:rPr lang="en-US" dirty="0">
                <a:latin typeface="Cambria" panose="02040503050406030204" pitchFamily="18" charset="0"/>
                <a:ea typeface="Cambria" panose="02040503050406030204" pitchFamily="18" charset="0"/>
              </a:rPr>
              <a:t>Dynamic ticketing process to </a:t>
            </a:r>
            <a:r>
              <a:rPr lang="en-US" b="1" dirty="0">
                <a:latin typeface="Cambria" panose="02040503050406030204" pitchFamily="18" charset="0"/>
                <a:ea typeface="Cambria" panose="02040503050406030204" pitchFamily="18" charset="0"/>
              </a:rPr>
              <a:t>reduce human errors</a:t>
            </a:r>
            <a:r>
              <a:rPr lang="en-US" dirty="0">
                <a:latin typeface="Cambria" panose="02040503050406030204" pitchFamily="18" charset="0"/>
                <a:ea typeface="Cambria" panose="02040503050406030204" pitchFamily="18" charset="0"/>
              </a:rPr>
              <a:t> and improve efficiency.</a:t>
            </a:r>
            <a:br>
              <a:rPr lang="en-US" dirty="0">
                <a:latin typeface="Cambria" panose="02040503050406030204" pitchFamily="18" charset="0"/>
                <a:ea typeface="Cambria" panose="02040503050406030204" pitchFamily="18" charset="0"/>
              </a:rPr>
            </a:br>
            <a:endParaRPr lang="en-US" dirty="0">
              <a:latin typeface="Cambria" panose="02040503050406030204" pitchFamily="18" charset="0"/>
              <a:ea typeface="Cambria" panose="02040503050406030204" pitchFamily="18" charset="0"/>
            </a:endParaRPr>
          </a:p>
          <a:p>
            <a:pPr>
              <a:buFont typeface="+mj-lt"/>
              <a:buAutoNum type="arabicPeriod"/>
            </a:pPr>
            <a:r>
              <a:rPr lang="en-US" dirty="0">
                <a:latin typeface="Cambria" panose="02040503050406030204" pitchFamily="18" charset="0"/>
                <a:ea typeface="Cambria" panose="02040503050406030204" pitchFamily="18" charset="0"/>
              </a:rPr>
              <a:t>Integrate a </a:t>
            </a:r>
            <a:r>
              <a:rPr lang="en-US" b="1" dirty="0">
                <a:latin typeface="Cambria" panose="02040503050406030204" pitchFamily="18" charset="0"/>
                <a:ea typeface="Cambria" panose="02040503050406030204" pitchFamily="18" charset="0"/>
              </a:rPr>
              <a:t>payment gateway</a:t>
            </a:r>
            <a:r>
              <a:rPr lang="en-US" dirty="0">
                <a:latin typeface="Cambria" panose="02040503050406030204" pitchFamily="18" charset="0"/>
                <a:ea typeface="Cambria" panose="02040503050406030204" pitchFamily="18" charset="0"/>
              </a:rPr>
              <a:t> for </a:t>
            </a:r>
            <a:r>
              <a:rPr lang="en-US" b="1" dirty="0">
                <a:latin typeface="Cambria" panose="02040503050406030204" pitchFamily="18" charset="0"/>
                <a:ea typeface="Cambria" panose="02040503050406030204" pitchFamily="18" charset="0"/>
              </a:rPr>
              <a:t>secure online payments</a:t>
            </a:r>
            <a:r>
              <a:rPr lang="en-US" dirty="0">
                <a:latin typeface="Cambria" panose="02040503050406030204" pitchFamily="18" charset="0"/>
                <a:ea typeface="Cambria" panose="02040503050406030204" pitchFamily="18" charset="0"/>
              </a:rPr>
              <a:t>.</a:t>
            </a:r>
          </a:p>
          <a:p>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6574699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11762-5535-95CD-65A2-0FBC5A3FDD12}"/>
              </a:ext>
            </a:extLst>
          </p:cNvPr>
          <p:cNvSpPr>
            <a:spLocks noGrp="1"/>
          </p:cNvSpPr>
          <p:nvPr>
            <p:ph type="title"/>
          </p:nvPr>
        </p:nvSpPr>
        <p:spPr/>
        <p:txBody>
          <a:bodyPr/>
          <a:lstStyle/>
          <a:p>
            <a:r>
              <a:rPr lang="en-IN" dirty="0">
                <a:latin typeface="Cambria" panose="02040503050406030204" pitchFamily="18" charset="0"/>
                <a:ea typeface="Cambria" panose="02040503050406030204" pitchFamily="18" charset="0"/>
              </a:rPr>
              <a:t>Existing Methods</a:t>
            </a:r>
          </a:p>
        </p:txBody>
      </p:sp>
      <p:sp>
        <p:nvSpPr>
          <p:cNvPr id="3" name="Text Placeholder 2">
            <a:extLst>
              <a:ext uri="{FF2B5EF4-FFF2-40B4-BE49-F238E27FC236}">
                <a16:creationId xmlns:a16="http://schemas.microsoft.com/office/drawing/2014/main" id="{6BF7175B-1FE6-2B0A-4713-6EF1A715B83B}"/>
              </a:ext>
            </a:extLst>
          </p:cNvPr>
          <p:cNvSpPr>
            <a:spLocks noGrp="1"/>
          </p:cNvSpPr>
          <p:nvPr>
            <p:ph type="body" idx="1"/>
          </p:nvPr>
        </p:nvSpPr>
        <p:spPr/>
        <p:txBody>
          <a:bodyPr>
            <a:normAutofit/>
          </a:bodyPr>
          <a:lstStyle/>
          <a:p>
            <a:pPr marL="76200" indent="0">
              <a:buNone/>
            </a:pP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Manual Ticket Counter</a:t>
            </a:r>
          </a:p>
          <a:p>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Long queues and human errors.</a:t>
            </a:r>
            <a:b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endPar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76200" indent="0">
              <a:buNone/>
            </a:pP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Mobile Apps</a:t>
            </a:r>
          </a:p>
          <a:p>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Require app downloads, device compatibility issues.</a:t>
            </a:r>
            <a:b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endPar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76200" indent="0">
              <a:buNone/>
            </a:pP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Email or Phone-based Ticketing</a:t>
            </a:r>
          </a:p>
          <a:p>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Manual data entry, prone to errors.</a:t>
            </a:r>
          </a:p>
          <a:p>
            <a:endPar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endPar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endPar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endParaRPr lang="en-IN" dirty="0"/>
          </a:p>
        </p:txBody>
      </p:sp>
    </p:spTree>
    <p:extLst>
      <p:ext uri="{BB962C8B-B14F-4D97-AF65-F5344CB8AC3E}">
        <p14:creationId xmlns:p14="http://schemas.microsoft.com/office/powerpoint/2010/main" val="1257519411"/>
      </p:ext>
    </p:extLst>
  </p:cSld>
  <p:clrMapOvr>
    <a:masterClrMapping/>
  </p:clrMapOvr>
  <p:transition spd="slow">
    <p:wipe/>
  </p:transition>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892</TotalTime>
  <Words>1383</Words>
  <Application>Microsoft Office PowerPoint</Application>
  <PresentationFormat>Widescreen</PresentationFormat>
  <Paragraphs>184</Paragraphs>
  <Slides>26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Cambria</vt:lpstr>
      <vt:lpstr>Verdana</vt:lpstr>
      <vt:lpstr>Wingdings</vt:lpstr>
      <vt:lpstr>Bioinformatics</vt:lpstr>
      <vt:lpstr>Online Chatbot Based Ticketing System For Museum </vt:lpstr>
      <vt:lpstr>Content</vt:lpstr>
      <vt:lpstr>Content </vt:lpstr>
      <vt:lpstr>Introduction</vt:lpstr>
      <vt:lpstr>Literature Survey </vt:lpstr>
      <vt:lpstr>Literature Survey </vt:lpstr>
      <vt:lpstr>Literature Survey </vt:lpstr>
      <vt:lpstr>Objectives</vt:lpstr>
      <vt:lpstr>Existing Methods</vt:lpstr>
      <vt:lpstr>Live Existing Chatbot Ticketing System</vt:lpstr>
      <vt:lpstr>Live Existing Chatbot Ticketing System For Museums </vt:lpstr>
      <vt:lpstr>Drawbacks For Existing Methods</vt:lpstr>
      <vt:lpstr>Drawbacks In Chatbot Ticketing System</vt:lpstr>
      <vt:lpstr>Drawbacks In Chatbot Ticketing System</vt:lpstr>
      <vt:lpstr>Proposed Method</vt:lpstr>
      <vt:lpstr>Architecture Diagram</vt:lpstr>
      <vt:lpstr>Modules</vt:lpstr>
      <vt:lpstr>Hardware and Software Details</vt:lpstr>
      <vt:lpstr>Hardware and Software Details</vt:lpstr>
      <vt:lpstr>Timeline of the Project (Gantt Chart)</vt:lpstr>
      <vt:lpstr>Github Link</vt:lpstr>
      <vt:lpstr>Outcomes :</vt:lpstr>
      <vt:lpstr>Outcomes :</vt:lpstr>
      <vt:lpstr>Outcomes :</vt:lpstr>
      <vt:lpstr>References(Referring Research Papers)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PRASHANTH S N</cp:lastModifiedBy>
  <cp:revision>44</cp:revision>
  <dcterms:modified xsi:type="dcterms:W3CDTF">2025-05-16T10:18:40Z</dcterms:modified>
</cp:coreProperties>
</file>