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86" r:id="rId7"/>
    <p:sldId id="287" r:id="rId8"/>
    <p:sldId id="267" r:id="rId9"/>
    <p:sldId id="269" r:id="rId10"/>
    <p:sldId id="276" r:id="rId11"/>
    <p:sldId id="271" r:id="rId12"/>
    <p:sldId id="283" r:id="rId13"/>
    <p:sldId id="284" r:id="rId14"/>
    <p:sldId id="285" r:id="rId15"/>
    <p:sldId id="282" r:id="rId16"/>
    <p:sldId id="289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3" autoAdjust="0"/>
    <p:restoredTop sz="94862" autoAdjust="0"/>
  </p:normalViewPr>
  <p:slideViewPr>
    <p:cSldViewPr>
      <p:cViewPr>
        <p:scale>
          <a:sx n="110" d="100"/>
          <a:sy n="110" d="100"/>
        </p:scale>
        <p:origin x="804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968AF-EBEC-4F11-B5FF-6679C9489F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9BABD34-12BC-45F0-9A44-E56448370DAA}">
      <dgm:prSet phldrT="[Text]"/>
      <dgm:spPr/>
      <dgm:t>
        <a:bodyPr/>
        <a:lstStyle/>
        <a:p>
          <a:pPr>
            <a:defRPr cap="all"/>
          </a:pPr>
          <a:r>
            <a:rPr lang="en-US" cap="none"/>
            <a:t>Medical Expenses</a:t>
          </a:r>
        </a:p>
      </dgm:t>
    </dgm:pt>
    <dgm:pt modelId="{7E2F56E6-DD2F-419C-9D29-ABB2C661FD1B}" type="parTrans" cxnId="{A6D6DAA3-9DC6-433A-9CF5-C2FD8315ED0F}">
      <dgm:prSet/>
      <dgm:spPr/>
      <dgm:t>
        <a:bodyPr/>
        <a:lstStyle/>
        <a:p>
          <a:endParaRPr lang="en-US"/>
        </a:p>
      </dgm:t>
    </dgm:pt>
    <dgm:pt modelId="{AE23DE2D-4179-4B3E-A1CB-326E9767ACD1}" type="sibTrans" cxnId="{A6D6DAA3-9DC6-433A-9CF5-C2FD8315ED0F}">
      <dgm:prSet/>
      <dgm:spPr/>
      <dgm:t>
        <a:bodyPr/>
        <a:lstStyle/>
        <a:p>
          <a:endParaRPr lang="en-US"/>
        </a:p>
      </dgm:t>
    </dgm:pt>
    <dgm:pt modelId="{E8C1275E-FCD0-4336-A839-42986B408D67}">
      <dgm:prSet phldrT="[Text]"/>
      <dgm:spPr/>
      <dgm:t>
        <a:bodyPr/>
        <a:lstStyle/>
        <a:p>
          <a:pPr>
            <a:defRPr cap="all"/>
          </a:pPr>
          <a:r>
            <a:rPr lang="en-US" cap="none"/>
            <a:t>Age</a:t>
          </a:r>
        </a:p>
      </dgm:t>
    </dgm:pt>
    <dgm:pt modelId="{5D20293B-DD3A-4328-949E-8A5C359DDBB1}" type="parTrans" cxnId="{3481F693-FE72-4F07-8B4D-B8E272DEA1DE}">
      <dgm:prSet/>
      <dgm:spPr/>
      <dgm:t>
        <a:bodyPr/>
        <a:lstStyle/>
        <a:p>
          <a:endParaRPr lang="en-US"/>
        </a:p>
      </dgm:t>
    </dgm:pt>
    <dgm:pt modelId="{68A29AAE-7A9B-4B11-AEF0-6345508A8D9E}" type="sibTrans" cxnId="{3481F693-FE72-4F07-8B4D-B8E272DEA1DE}">
      <dgm:prSet/>
      <dgm:spPr/>
      <dgm:t>
        <a:bodyPr/>
        <a:lstStyle/>
        <a:p>
          <a:endParaRPr lang="en-US"/>
        </a:p>
      </dgm:t>
    </dgm:pt>
    <dgm:pt modelId="{95808DAC-E6C1-42E0-B810-730E767ACA87}">
      <dgm:prSet phldrT="[Text]"/>
      <dgm:spPr/>
      <dgm:t>
        <a:bodyPr/>
        <a:lstStyle/>
        <a:p>
          <a:pPr>
            <a:defRPr cap="all"/>
          </a:pPr>
          <a:r>
            <a:rPr lang="en-US" cap="none"/>
            <a:t>BMI</a:t>
          </a:r>
        </a:p>
      </dgm:t>
    </dgm:pt>
    <dgm:pt modelId="{B2247D81-8F12-4E8A-B76B-D28B462BCAEB}" type="parTrans" cxnId="{987C2E68-56D8-4418-9D70-B26491C27CEC}">
      <dgm:prSet/>
      <dgm:spPr/>
      <dgm:t>
        <a:bodyPr/>
        <a:lstStyle/>
        <a:p>
          <a:endParaRPr lang="en-US"/>
        </a:p>
      </dgm:t>
    </dgm:pt>
    <dgm:pt modelId="{33E363A5-71D3-4B3F-9F89-CF38B4AFE88B}" type="sibTrans" cxnId="{987C2E68-56D8-4418-9D70-B26491C27CEC}">
      <dgm:prSet/>
      <dgm:spPr/>
      <dgm:t>
        <a:bodyPr/>
        <a:lstStyle/>
        <a:p>
          <a:endParaRPr lang="en-US"/>
        </a:p>
      </dgm:t>
    </dgm:pt>
    <dgm:pt modelId="{BC1BE9FF-E96A-4913-95FF-03D799245FC8}">
      <dgm:prSet phldrT="[Text]"/>
      <dgm:spPr/>
      <dgm:t>
        <a:bodyPr/>
        <a:lstStyle/>
        <a:p>
          <a:pPr>
            <a:defRPr cap="all"/>
          </a:pPr>
          <a:r>
            <a:rPr lang="en-US" cap="none"/>
            <a:t>Smoker</a:t>
          </a:r>
        </a:p>
      </dgm:t>
    </dgm:pt>
    <dgm:pt modelId="{6EBF4911-122F-429E-A87F-4CC1A9C785FC}" type="parTrans" cxnId="{FB56713B-5885-4218-97EB-AEF86658F6D1}">
      <dgm:prSet/>
      <dgm:spPr/>
      <dgm:t>
        <a:bodyPr/>
        <a:lstStyle/>
        <a:p>
          <a:endParaRPr lang="en-US"/>
        </a:p>
      </dgm:t>
    </dgm:pt>
    <dgm:pt modelId="{E1B28C9A-9EBA-4A3D-8354-30A5C992C52D}" type="sibTrans" cxnId="{FB56713B-5885-4218-97EB-AEF86658F6D1}">
      <dgm:prSet/>
      <dgm:spPr/>
      <dgm:t>
        <a:bodyPr/>
        <a:lstStyle/>
        <a:p>
          <a:endParaRPr lang="en-US"/>
        </a:p>
      </dgm:t>
    </dgm:pt>
    <dgm:pt modelId="{6CCED659-C112-45A2-A6E5-EF598CA33A05}">
      <dgm:prSet phldrT="[Text]"/>
      <dgm:spPr/>
      <dgm:t>
        <a:bodyPr/>
        <a:lstStyle/>
        <a:p>
          <a:pPr>
            <a:defRPr cap="all"/>
          </a:pPr>
          <a:r>
            <a:rPr lang="en-US" cap="none"/>
            <a:t>Sex</a:t>
          </a:r>
        </a:p>
      </dgm:t>
    </dgm:pt>
    <dgm:pt modelId="{C4810ABB-CA72-4A44-B597-CC193A1627F5}" type="parTrans" cxnId="{2DA4A891-3D50-427D-BACB-992ABA2F50D3}">
      <dgm:prSet/>
      <dgm:spPr/>
      <dgm:t>
        <a:bodyPr/>
        <a:lstStyle/>
        <a:p>
          <a:endParaRPr lang="en-US"/>
        </a:p>
      </dgm:t>
    </dgm:pt>
    <dgm:pt modelId="{B7E98014-1517-40E9-8F96-7A2275F5FAA3}" type="sibTrans" cxnId="{2DA4A891-3D50-427D-BACB-992ABA2F50D3}">
      <dgm:prSet/>
      <dgm:spPr/>
      <dgm:t>
        <a:bodyPr/>
        <a:lstStyle/>
        <a:p>
          <a:endParaRPr lang="en-US"/>
        </a:p>
      </dgm:t>
    </dgm:pt>
    <dgm:pt modelId="{F7B01C3B-8508-4A21-BCD8-C38F732A5F58}" type="pres">
      <dgm:prSet presAssocID="{086968AF-EBEC-4F11-B5FF-6679C9489F69}" presName="root" presStyleCnt="0">
        <dgm:presLayoutVars>
          <dgm:dir/>
          <dgm:resizeHandles val="exact"/>
        </dgm:presLayoutVars>
      </dgm:prSet>
      <dgm:spPr/>
    </dgm:pt>
    <dgm:pt modelId="{A0C37C78-A731-4D88-8381-B872835CE341}" type="pres">
      <dgm:prSet presAssocID="{19BABD34-12BC-45F0-9A44-E56448370DAA}" presName="compNode" presStyleCnt="0"/>
      <dgm:spPr/>
    </dgm:pt>
    <dgm:pt modelId="{0EB89949-4595-42CF-8EEA-567A3F54A57A}" type="pres">
      <dgm:prSet presAssocID="{19BABD34-12BC-45F0-9A44-E56448370DAA}" presName="iconBgRect" presStyleLbl="bgShp" presStyleIdx="0" presStyleCnt="5"/>
      <dgm:spPr/>
    </dgm:pt>
    <dgm:pt modelId="{4AA333C5-79FC-4EE7-9E93-CFE36BDA77B9}" type="pres">
      <dgm:prSet presAssocID="{19BABD34-12BC-45F0-9A44-E56448370D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EDB39DA-710F-43AF-8FC5-D372612C01BA}" type="pres">
      <dgm:prSet presAssocID="{19BABD34-12BC-45F0-9A44-E56448370DAA}" presName="spaceRect" presStyleCnt="0"/>
      <dgm:spPr/>
    </dgm:pt>
    <dgm:pt modelId="{C8049CAE-DF4A-461B-8E2F-B65F2C9DB39C}" type="pres">
      <dgm:prSet presAssocID="{19BABD34-12BC-45F0-9A44-E56448370DAA}" presName="textRect" presStyleLbl="revTx" presStyleIdx="0" presStyleCnt="5">
        <dgm:presLayoutVars>
          <dgm:chMax val="1"/>
          <dgm:chPref val="1"/>
        </dgm:presLayoutVars>
      </dgm:prSet>
      <dgm:spPr/>
    </dgm:pt>
    <dgm:pt modelId="{D16D3AE7-60A5-47C2-A6F0-33307F5F7C06}" type="pres">
      <dgm:prSet presAssocID="{AE23DE2D-4179-4B3E-A1CB-326E9767ACD1}" presName="sibTrans" presStyleCnt="0"/>
      <dgm:spPr/>
    </dgm:pt>
    <dgm:pt modelId="{10BE03AB-FA43-435C-AD54-4D695DAC1AB3}" type="pres">
      <dgm:prSet presAssocID="{E8C1275E-FCD0-4336-A839-42986B408D67}" presName="compNode" presStyleCnt="0"/>
      <dgm:spPr/>
    </dgm:pt>
    <dgm:pt modelId="{E3B3E39D-F32D-4394-AB82-4A851117AF7E}" type="pres">
      <dgm:prSet presAssocID="{E8C1275E-FCD0-4336-A839-42986B408D67}" presName="iconBgRect" presStyleLbl="bgShp" presStyleIdx="1" presStyleCnt="5"/>
      <dgm:spPr/>
    </dgm:pt>
    <dgm:pt modelId="{A3749F8E-4948-4EB7-AD32-6FD5D5E72EB1}" type="pres">
      <dgm:prSet presAssocID="{E8C1275E-FCD0-4336-A839-42986B408D67}" presName="iconRect" presStyleLbl="node1" presStyleIdx="1" presStyleCnt="5" custScaleX="107558"/>
      <dgm:spPr>
        <a:solidFill>
          <a:schemeClr val="bg1">
            <a:lumMod val="95000"/>
          </a:schemeClr>
        </a:solidFill>
        <a:ln>
          <a:noFill/>
        </a:ln>
      </dgm:spPr>
      <dgm:extLst/>
    </dgm:pt>
    <dgm:pt modelId="{C9665805-2CCF-46AF-B8B4-7BDD9FD7DCE2}" type="pres">
      <dgm:prSet presAssocID="{E8C1275E-FCD0-4336-A839-42986B408D67}" presName="spaceRect" presStyleCnt="0"/>
      <dgm:spPr/>
    </dgm:pt>
    <dgm:pt modelId="{2FC5790A-218E-4018-8161-64600FA83533}" type="pres">
      <dgm:prSet presAssocID="{E8C1275E-FCD0-4336-A839-42986B408D67}" presName="textRect" presStyleLbl="revTx" presStyleIdx="1" presStyleCnt="5" custScaleX="109819">
        <dgm:presLayoutVars>
          <dgm:chMax val="1"/>
          <dgm:chPref val="1"/>
        </dgm:presLayoutVars>
      </dgm:prSet>
      <dgm:spPr/>
    </dgm:pt>
    <dgm:pt modelId="{6C7B04DB-1CAD-4DBB-9D91-B9C588794EF0}" type="pres">
      <dgm:prSet presAssocID="{68A29AAE-7A9B-4B11-AEF0-6345508A8D9E}" presName="sibTrans" presStyleCnt="0"/>
      <dgm:spPr/>
    </dgm:pt>
    <dgm:pt modelId="{F83965CF-74A0-4802-90AE-E778DE262AFD}" type="pres">
      <dgm:prSet presAssocID="{95808DAC-E6C1-42E0-B810-730E767ACA87}" presName="compNode" presStyleCnt="0"/>
      <dgm:spPr/>
    </dgm:pt>
    <dgm:pt modelId="{87612338-5632-46C8-9210-D892EBA63421}" type="pres">
      <dgm:prSet presAssocID="{95808DAC-E6C1-42E0-B810-730E767ACA87}" presName="iconBgRect" presStyleLbl="bgShp" presStyleIdx="2" presStyleCnt="5"/>
      <dgm:spPr/>
    </dgm:pt>
    <dgm:pt modelId="{A153C296-9DFF-4D09-81DE-0082FEDB8360}" type="pres">
      <dgm:prSet presAssocID="{95808DAC-E6C1-42E0-B810-730E767ACA8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6368061-ED6B-4F9C-9D05-44D4604A2A53}" type="pres">
      <dgm:prSet presAssocID="{95808DAC-E6C1-42E0-B810-730E767ACA87}" presName="spaceRect" presStyleCnt="0"/>
      <dgm:spPr/>
    </dgm:pt>
    <dgm:pt modelId="{7FFC3C6B-16CB-46CB-9FE4-B8DEF069493E}" type="pres">
      <dgm:prSet presAssocID="{95808DAC-E6C1-42E0-B810-730E767ACA87}" presName="textRect" presStyleLbl="revTx" presStyleIdx="2" presStyleCnt="5">
        <dgm:presLayoutVars>
          <dgm:chMax val="1"/>
          <dgm:chPref val="1"/>
        </dgm:presLayoutVars>
      </dgm:prSet>
      <dgm:spPr/>
    </dgm:pt>
    <dgm:pt modelId="{7D41D088-CB4C-4AF3-90BE-DF7ABD511819}" type="pres">
      <dgm:prSet presAssocID="{33E363A5-71D3-4B3F-9F89-CF38B4AFE88B}" presName="sibTrans" presStyleCnt="0"/>
      <dgm:spPr/>
    </dgm:pt>
    <dgm:pt modelId="{400C3D53-49B6-49CB-A609-B35CFB01DEAA}" type="pres">
      <dgm:prSet presAssocID="{BC1BE9FF-E96A-4913-95FF-03D799245FC8}" presName="compNode" presStyleCnt="0"/>
      <dgm:spPr/>
    </dgm:pt>
    <dgm:pt modelId="{FCE704EA-1F01-41F6-B9D0-45863BDFC4B7}" type="pres">
      <dgm:prSet presAssocID="{BC1BE9FF-E96A-4913-95FF-03D799245FC8}" presName="iconBgRect" presStyleLbl="bgShp" presStyleIdx="3" presStyleCnt="5"/>
      <dgm:spPr/>
    </dgm:pt>
    <dgm:pt modelId="{556B3A54-032A-4111-AA71-F1A4B0F17C7F}" type="pres">
      <dgm:prSet presAssocID="{BC1BE9FF-E96A-4913-95FF-03D799245FC8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73691750-2D63-489B-8374-923DF1740362}" type="pres">
      <dgm:prSet presAssocID="{BC1BE9FF-E96A-4913-95FF-03D799245FC8}" presName="spaceRect" presStyleCnt="0"/>
      <dgm:spPr/>
    </dgm:pt>
    <dgm:pt modelId="{20EC9430-0BE8-43CB-B9A3-F9CE4CFD9121}" type="pres">
      <dgm:prSet presAssocID="{BC1BE9FF-E96A-4913-95FF-03D799245FC8}" presName="textRect" presStyleLbl="revTx" presStyleIdx="3" presStyleCnt="5">
        <dgm:presLayoutVars>
          <dgm:chMax val="1"/>
          <dgm:chPref val="1"/>
        </dgm:presLayoutVars>
      </dgm:prSet>
      <dgm:spPr/>
    </dgm:pt>
    <dgm:pt modelId="{D8175AA1-5ABF-4EFA-840E-B8A9A07E3285}" type="pres">
      <dgm:prSet presAssocID="{E1B28C9A-9EBA-4A3D-8354-30A5C992C52D}" presName="sibTrans" presStyleCnt="0"/>
      <dgm:spPr/>
    </dgm:pt>
    <dgm:pt modelId="{6DB77A2C-E8D8-4FF7-A7DE-B4AEF3504B6D}" type="pres">
      <dgm:prSet presAssocID="{6CCED659-C112-45A2-A6E5-EF598CA33A05}" presName="compNode" presStyleCnt="0"/>
      <dgm:spPr/>
    </dgm:pt>
    <dgm:pt modelId="{850F6EE1-2065-4C6A-9FBA-64F25A1FFA00}" type="pres">
      <dgm:prSet presAssocID="{6CCED659-C112-45A2-A6E5-EF598CA33A05}" presName="iconBgRect" presStyleLbl="bgShp" presStyleIdx="4" presStyleCnt="5"/>
      <dgm:spPr/>
    </dgm:pt>
    <dgm:pt modelId="{1160DBC0-3717-4A46-BE48-CAB9B1B00B7A}" type="pres">
      <dgm:prSet presAssocID="{6CCED659-C112-45A2-A6E5-EF598CA33A05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der"/>
        </a:ext>
      </dgm:extLst>
    </dgm:pt>
    <dgm:pt modelId="{434F049F-9CA7-4A99-8D1C-E0338887FE41}" type="pres">
      <dgm:prSet presAssocID="{6CCED659-C112-45A2-A6E5-EF598CA33A05}" presName="spaceRect" presStyleCnt="0"/>
      <dgm:spPr/>
    </dgm:pt>
    <dgm:pt modelId="{7B79B02D-B487-4552-8D95-DE61F06EAAFF}" type="pres">
      <dgm:prSet presAssocID="{6CCED659-C112-45A2-A6E5-EF598CA33A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C56491A-DE65-4C62-8E4F-CE19CFC4E1E5}" type="presOf" srcId="{BC1BE9FF-E96A-4913-95FF-03D799245FC8}" destId="{20EC9430-0BE8-43CB-B9A3-F9CE4CFD9121}" srcOrd="0" destOrd="0" presId="urn:microsoft.com/office/officeart/2018/5/layout/IconCircleLabelList"/>
    <dgm:cxn modelId="{FB56713B-5885-4218-97EB-AEF86658F6D1}" srcId="{086968AF-EBEC-4F11-B5FF-6679C9489F69}" destId="{BC1BE9FF-E96A-4913-95FF-03D799245FC8}" srcOrd="3" destOrd="0" parTransId="{6EBF4911-122F-429E-A87F-4CC1A9C785FC}" sibTransId="{E1B28C9A-9EBA-4A3D-8354-30A5C992C52D}"/>
    <dgm:cxn modelId="{987C2E68-56D8-4418-9D70-B26491C27CEC}" srcId="{086968AF-EBEC-4F11-B5FF-6679C9489F69}" destId="{95808DAC-E6C1-42E0-B810-730E767ACA87}" srcOrd="2" destOrd="0" parTransId="{B2247D81-8F12-4E8A-B76B-D28B462BCAEB}" sibTransId="{33E363A5-71D3-4B3F-9F89-CF38B4AFE88B}"/>
    <dgm:cxn modelId="{31B6B775-2C67-4259-8B21-68F2CDF94937}" type="presOf" srcId="{95808DAC-E6C1-42E0-B810-730E767ACA87}" destId="{7FFC3C6B-16CB-46CB-9FE4-B8DEF069493E}" srcOrd="0" destOrd="0" presId="urn:microsoft.com/office/officeart/2018/5/layout/IconCircleLabelList"/>
    <dgm:cxn modelId="{2DA4A891-3D50-427D-BACB-992ABA2F50D3}" srcId="{086968AF-EBEC-4F11-B5FF-6679C9489F69}" destId="{6CCED659-C112-45A2-A6E5-EF598CA33A05}" srcOrd="4" destOrd="0" parTransId="{C4810ABB-CA72-4A44-B597-CC193A1627F5}" sibTransId="{B7E98014-1517-40E9-8F96-7A2275F5FAA3}"/>
    <dgm:cxn modelId="{8EB31E92-3980-40E6-808B-8E6D62D18738}" type="presOf" srcId="{E8C1275E-FCD0-4336-A839-42986B408D67}" destId="{2FC5790A-218E-4018-8161-64600FA83533}" srcOrd="0" destOrd="0" presId="urn:microsoft.com/office/officeart/2018/5/layout/IconCircleLabelList"/>
    <dgm:cxn modelId="{3481F693-FE72-4F07-8B4D-B8E272DEA1DE}" srcId="{086968AF-EBEC-4F11-B5FF-6679C9489F69}" destId="{E8C1275E-FCD0-4336-A839-42986B408D67}" srcOrd="1" destOrd="0" parTransId="{5D20293B-DD3A-4328-949E-8A5C359DDBB1}" sibTransId="{68A29AAE-7A9B-4B11-AEF0-6345508A8D9E}"/>
    <dgm:cxn modelId="{A6D6DAA3-9DC6-433A-9CF5-C2FD8315ED0F}" srcId="{086968AF-EBEC-4F11-B5FF-6679C9489F69}" destId="{19BABD34-12BC-45F0-9A44-E56448370DAA}" srcOrd="0" destOrd="0" parTransId="{7E2F56E6-DD2F-419C-9D29-ABB2C661FD1B}" sibTransId="{AE23DE2D-4179-4B3E-A1CB-326E9767ACD1}"/>
    <dgm:cxn modelId="{0F60C0C6-DC24-45A2-A0B2-20483EB946D8}" type="presOf" srcId="{6CCED659-C112-45A2-A6E5-EF598CA33A05}" destId="{7B79B02D-B487-4552-8D95-DE61F06EAAFF}" srcOrd="0" destOrd="0" presId="urn:microsoft.com/office/officeart/2018/5/layout/IconCircleLabelList"/>
    <dgm:cxn modelId="{C5DB8AD8-A2AD-4736-8CDE-B31A5F7E4F95}" type="presOf" srcId="{086968AF-EBEC-4F11-B5FF-6679C9489F69}" destId="{F7B01C3B-8508-4A21-BCD8-C38F732A5F58}" srcOrd="0" destOrd="0" presId="urn:microsoft.com/office/officeart/2018/5/layout/IconCircleLabelList"/>
    <dgm:cxn modelId="{EECABDF0-8C01-410A-B348-87FD5E4105E4}" type="presOf" srcId="{19BABD34-12BC-45F0-9A44-E56448370DAA}" destId="{C8049CAE-DF4A-461B-8E2F-B65F2C9DB39C}" srcOrd="0" destOrd="0" presId="urn:microsoft.com/office/officeart/2018/5/layout/IconCircleLabelList"/>
    <dgm:cxn modelId="{FBA5B91F-3FC5-4AFB-858B-068F678FA50E}" type="presParOf" srcId="{F7B01C3B-8508-4A21-BCD8-C38F732A5F58}" destId="{A0C37C78-A731-4D88-8381-B872835CE341}" srcOrd="0" destOrd="0" presId="urn:microsoft.com/office/officeart/2018/5/layout/IconCircleLabelList"/>
    <dgm:cxn modelId="{379711D3-11E6-430B-B80C-AA96E429DC83}" type="presParOf" srcId="{A0C37C78-A731-4D88-8381-B872835CE341}" destId="{0EB89949-4595-42CF-8EEA-567A3F54A57A}" srcOrd="0" destOrd="0" presId="urn:microsoft.com/office/officeart/2018/5/layout/IconCircleLabelList"/>
    <dgm:cxn modelId="{07136649-2A90-4AEE-8EAF-B03A130EF05E}" type="presParOf" srcId="{A0C37C78-A731-4D88-8381-B872835CE341}" destId="{4AA333C5-79FC-4EE7-9E93-CFE36BDA77B9}" srcOrd="1" destOrd="0" presId="urn:microsoft.com/office/officeart/2018/5/layout/IconCircleLabelList"/>
    <dgm:cxn modelId="{43FB941B-C5D5-4D2D-A6D6-09359C09FD03}" type="presParOf" srcId="{A0C37C78-A731-4D88-8381-B872835CE341}" destId="{1EDB39DA-710F-43AF-8FC5-D372612C01BA}" srcOrd="2" destOrd="0" presId="urn:microsoft.com/office/officeart/2018/5/layout/IconCircleLabelList"/>
    <dgm:cxn modelId="{401C8D28-A1A1-424A-8067-DE36EFB8DA71}" type="presParOf" srcId="{A0C37C78-A731-4D88-8381-B872835CE341}" destId="{C8049CAE-DF4A-461B-8E2F-B65F2C9DB39C}" srcOrd="3" destOrd="0" presId="urn:microsoft.com/office/officeart/2018/5/layout/IconCircleLabelList"/>
    <dgm:cxn modelId="{C0209DDE-6F77-42A1-A444-E8AAE635BAAF}" type="presParOf" srcId="{F7B01C3B-8508-4A21-BCD8-C38F732A5F58}" destId="{D16D3AE7-60A5-47C2-A6F0-33307F5F7C06}" srcOrd="1" destOrd="0" presId="urn:microsoft.com/office/officeart/2018/5/layout/IconCircleLabelList"/>
    <dgm:cxn modelId="{B158AD5B-537A-4A0E-8B51-31149F47C9E0}" type="presParOf" srcId="{F7B01C3B-8508-4A21-BCD8-C38F732A5F58}" destId="{10BE03AB-FA43-435C-AD54-4D695DAC1AB3}" srcOrd="2" destOrd="0" presId="urn:microsoft.com/office/officeart/2018/5/layout/IconCircleLabelList"/>
    <dgm:cxn modelId="{9CDE3D9B-7B3C-4A32-9FC1-7BA399645328}" type="presParOf" srcId="{10BE03AB-FA43-435C-AD54-4D695DAC1AB3}" destId="{E3B3E39D-F32D-4394-AB82-4A851117AF7E}" srcOrd="0" destOrd="0" presId="urn:microsoft.com/office/officeart/2018/5/layout/IconCircleLabelList"/>
    <dgm:cxn modelId="{9D466DBC-DDE6-4A6F-831D-58FA971C4861}" type="presParOf" srcId="{10BE03AB-FA43-435C-AD54-4D695DAC1AB3}" destId="{A3749F8E-4948-4EB7-AD32-6FD5D5E72EB1}" srcOrd="1" destOrd="0" presId="urn:microsoft.com/office/officeart/2018/5/layout/IconCircleLabelList"/>
    <dgm:cxn modelId="{7AE0CA92-DBD0-4CB3-AAF5-05898D273092}" type="presParOf" srcId="{10BE03AB-FA43-435C-AD54-4D695DAC1AB3}" destId="{C9665805-2CCF-46AF-B8B4-7BDD9FD7DCE2}" srcOrd="2" destOrd="0" presId="urn:microsoft.com/office/officeart/2018/5/layout/IconCircleLabelList"/>
    <dgm:cxn modelId="{E339A313-F300-431D-88CA-D0153ED19FBC}" type="presParOf" srcId="{10BE03AB-FA43-435C-AD54-4D695DAC1AB3}" destId="{2FC5790A-218E-4018-8161-64600FA83533}" srcOrd="3" destOrd="0" presId="urn:microsoft.com/office/officeart/2018/5/layout/IconCircleLabelList"/>
    <dgm:cxn modelId="{2B52DCEC-1949-4AC3-BDBC-3D318C5C9149}" type="presParOf" srcId="{F7B01C3B-8508-4A21-BCD8-C38F732A5F58}" destId="{6C7B04DB-1CAD-4DBB-9D91-B9C588794EF0}" srcOrd="3" destOrd="0" presId="urn:microsoft.com/office/officeart/2018/5/layout/IconCircleLabelList"/>
    <dgm:cxn modelId="{C24CA281-2C6E-415D-A404-DE74CDAF9E92}" type="presParOf" srcId="{F7B01C3B-8508-4A21-BCD8-C38F732A5F58}" destId="{F83965CF-74A0-4802-90AE-E778DE262AFD}" srcOrd="4" destOrd="0" presId="urn:microsoft.com/office/officeart/2018/5/layout/IconCircleLabelList"/>
    <dgm:cxn modelId="{3970F47B-A3B9-4806-9531-71BFE8297AEA}" type="presParOf" srcId="{F83965CF-74A0-4802-90AE-E778DE262AFD}" destId="{87612338-5632-46C8-9210-D892EBA63421}" srcOrd="0" destOrd="0" presId="urn:microsoft.com/office/officeart/2018/5/layout/IconCircleLabelList"/>
    <dgm:cxn modelId="{2BD92CBA-77B9-4068-9188-03BC15CE2611}" type="presParOf" srcId="{F83965CF-74A0-4802-90AE-E778DE262AFD}" destId="{A153C296-9DFF-4D09-81DE-0082FEDB8360}" srcOrd="1" destOrd="0" presId="urn:microsoft.com/office/officeart/2018/5/layout/IconCircleLabelList"/>
    <dgm:cxn modelId="{16A8008E-2901-4E0F-B931-E13B86547A49}" type="presParOf" srcId="{F83965CF-74A0-4802-90AE-E778DE262AFD}" destId="{A6368061-ED6B-4F9C-9D05-44D4604A2A53}" srcOrd="2" destOrd="0" presId="urn:microsoft.com/office/officeart/2018/5/layout/IconCircleLabelList"/>
    <dgm:cxn modelId="{A1DD9899-EB21-46B0-996F-9991E3E4E115}" type="presParOf" srcId="{F83965CF-74A0-4802-90AE-E778DE262AFD}" destId="{7FFC3C6B-16CB-46CB-9FE4-B8DEF069493E}" srcOrd="3" destOrd="0" presId="urn:microsoft.com/office/officeart/2018/5/layout/IconCircleLabelList"/>
    <dgm:cxn modelId="{E70AEAA8-2C54-4711-AE73-B76A3E9FCE47}" type="presParOf" srcId="{F7B01C3B-8508-4A21-BCD8-C38F732A5F58}" destId="{7D41D088-CB4C-4AF3-90BE-DF7ABD511819}" srcOrd="5" destOrd="0" presId="urn:microsoft.com/office/officeart/2018/5/layout/IconCircleLabelList"/>
    <dgm:cxn modelId="{4B3148A4-B9B0-4F1B-8E2A-62A8CA1FA0C5}" type="presParOf" srcId="{F7B01C3B-8508-4A21-BCD8-C38F732A5F58}" destId="{400C3D53-49B6-49CB-A609-B35CFB01DEAA}" srcOrd="6" destOrd="0" presId="urn:microsoft.com/office/officeart/2018/5/layout/IconCircleLabelList"/>
    <dgm:cxn modelId="{8B1E7AA6-F33D-47F1-A664-23D4A64690A4}" type="presParOf" srcId="{400C3D53-49B6-49CB-A609-B35CFB01DEAA}" destId="{FCE704EA-1F01-41F6-B9D0-45863BDFC4B7}" srcOrd="0" destOrd="0" presId="urn:microsoft.com/office/officeart/2018/5/layout/IconCircleLabelList"/>
    <dgm:cxn modelId="{091F1D7D-D797-4323-BDBF-834130B52531}" type="presParOf" srcId="{400C3D53-49B6-49CB-A609-B35CFB01DEAA}" destId="{556B3A54-032A-4111-AA71-F1A4B0F17C7F}" srcOrd="1" destOrd="0" presId="urn:microsoft.com/office/officeart/2018/5/layout/IconCircleLabelList"/>
    <dgm:cxn modelId="{78EF61A5-1D58-4883-BA55-01001C8FCED4}" type="presParOf" srcId="{400C3D53-49B6-49CB-A609-B35CFB01DEAA}" destId="{73691750-2D63-489B-8374-923DF1740362}" srcOrd="2" destOrd="0" presId="urn:microsoft.com/office/officeart/2018/5/layout/IconCircleLabelList"/>
    <dgm:cxn modelId="{4593E63E-26F2-44E3-B53B-D820232E876B}" type="presParOf" srcId="{400C3D53-49B6-49CB-A609-B35CFB01DEAA}" destId="{20EC9430-0BE8-43CB-B9A3-F9CE4CFD9121}" srcOrd="3" destOrd="0" presId="urn:microsoft.com/office/officeart/2018/5/layout/IconCircleLabelList"/>
    <dgm:cxn modelId="{9B67786B-EC37-4B15-8275-5C1C3EB4D28A}" type="presParOf" srcId="{F7B01C3B-8508-4A21-BCD8-C38F732A5F58}" destId="{D8175AA1-5ABF-4EFA-840E-B8A9A07E3285}" srcOrd="7" destOrd="0" presId="urn:microsoft.com/office/officeart/2018/5/layout/IconCircleLabelList"/>
    <dgm:cxn modelId="{8372D3F3-8EFA-41C3-9E03-110D2B93C556}" type="presParOf" srcId="{F7B01C3B-8508-4A21-BCD8-C38F732A5F58}" destId="{6DB77A2C-E8D8-4FF7-A7DE-B4AEF3504B6D}" srcOrd="8" destOrd="0" presId="urn:microsoft.com/office/officeart/2018/5/layout/IconCircleLabelList"/>
    <dgm:cxn modelId="{E3B82124-4403-4608-A579-28B88345B62B}" type="presParOf" srcId="{6DB77A2C-E8D8-4FF7-A7DE-B4AEF3504B6D}" destId="{850F6EE1-2065-4C6A-9FBA-64F25A1FFA00}" srcOrd="0" destOrd="0" presId="urn:microsoft.com/office/officeart/2018/5/layout/IconCircleLabelList"/>
    <dgm:cxn modelId="{DB5F0306-71ED-429D-BE0A-8AE4B3F6E8F4}" type="presParOf" srcId="{6DB77A2C-E8D8-4FF7-A7DE-B4AEF3504B6D}" destId="{1160DBC0-3717-4A46-BE48-CAB9B1B00B7A}" srcOrd="1" destOrd="0" presId="urn:microsoft.com/office/officeart/2018/5/layout/IconCircleLabelList"/>
    <dgm:cxn modelId="{9CDEB41D-C3E7-49AA-B7FD-8F80E84C5024}" type="presParOf" srcId="{6DB77A2C-E8D8-4FF7-A7DE-B4AEF3504B6D}" destId="{434F049F-9CA7-4A99-8D1C-E0338887FE41}" srcOrd="2" destOrd="0" presId="urn:microsoft.com/office/officeart/2018/5/layout/IconCircleLabelList"/>
    <dgm:cxn modelId="{17E0205B-70F2-4973-9B1F-A27D2A91E0DF}" type="presParOf" srcId="{6DB77A2C-E8D8-4FF7-A7DE-B4AEF3504B6D}" destId="{7B79B02D-B487-4552-8D95-DE61F06EAA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89949-4595-42CF-8EEA-567A3F54A57A}">
      <dsp:nvSpPr>
        <dsp:cNvPr id="0" name=""/>
        <dsp:cNvSpPr/>
      </dsp:nvSpPr>
      <dsp:spPr>
        <a:xfrm>
          <a:off x="331765" y="541092"/>
          <a:ext cx="1024013" cy="10240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333C5-79FC-4EE7-9E93-CFE36BDA77B9}">
      <dsp:nvSpPr>
        <dsp:cNvPr id="0" name=""/>
        <dsp:cNvSpPr/>
      </dsp:nvSpPr>
      <dsp:spPr>
        <a:xfrm>
          <a:off x="549998" y="759324"/>
          <a:ext cx="587548" cy="587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49CAE-DF4A-461B-8E2F-B65F2C9DB39C}">
      <dsp:nvSpPr>
        <dsp:cNvPr id="0" name=""/>
        <dsp:cNvSpPr/>
      </dsp:nvSpPr>
      <dsp:spPr>
        <a:xfrm>
          <a:off x="4417" y="188406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Medical Expenses</a:t>
          </a:r>
        </a:p>
      </dsp:txBody>
      <dsp:txXfrm>
        <a:off x="4417" y="1884061"/>
        <a:ext cx="1678710" cy="671484"/>
      </dsp:txXfrm>
    </dsp:sp>
    <dsp:sp modelId="{E3B3E39D-F32D-4394-AB82-4A851117AF7E}">
      <dsp:nvSpPr>
        <dsp:cNvPr id="0" name=""/>
        <dsp:cNvSpPr/>
      </dsp:nvSpPr>
      <dsp:spPr>
        <a:xfrm>
          <a:off x="2386667" y="541092"/>
          <a:ext cx="1024013" cy="10240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49F8E-4948-4EB7-AD32-6FD5D5E72EB1}">
      <dsp:nvSpPr>
        <dsp:cNvPr id="0" name=""/>
        <dsp:cNvSpPr/>
      </dsp:nvSpPr>
      <dsp:spPr>
        <a:xfrm>
          <a:off x="2582696" y="759324"/>
          <a:ext cx="631955" cy="587548"/>
        </a:xfrm>
        <a:prstGeom prst="rect">
          <a:avLst/>
        </a:prstGeom>
        <a:solidFill>
          <a:schemeClr val="bg1">
            <a:lumMod val="95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5790A-218E-4018-8161-64600FA83533}">
      <dsp:nvSpPr>
        <dsp:cNvPr id="0" name=""/>
        <dsp:cNvSpPr/>
      </dsp:nvSpPr>
      <dsp:spPr>
        <a:xfrm>
          <a:off x="1976902" y="1884061"/>
          <a:ext cx="1843543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Age</a:t>
          </a:r>
        </a:p>
      </dsp:txBody>
      <dsp:txXfrm>
        <a:off x="1976902" y="1884061"/>
        <a:ext cx="1843543" cy="671484"/>
      </dsp:txXfrm>
    </dsp:sp>
    <dsp:sp modelId="{87612338-5632-46C8-9210-D892EBA63421}">
      <dsp:nvSpPr>
        <dsp:cNvPr id="0" name=""/>
        <dsp:cNvSpPr/>
      </dsp:nvSpPr>
      <dsp:spPr>
        <a:xfrm>
          <a:off x="4441568" y="541092"/>
          <a:ext cx="1024013" cy="10240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3C296-9DFF-4D09-81DE-0082FEDB8360}">
      <dsp:nvSpPr>
        <dsp:cNvPr id="0" name=""/>
        <dsp:cNvSpPr/>
      </dsp:nvSpPr>
      <dsp:spPr>
        <a:xfrm>
          <a:off x="4659801" y="759324"/>
          <a:ext cx="587548" cy="587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3C6B-16CB-46CB-9FE4-B8DEF069493E}">
      <dsp:nvSpPr>
        <dsp:cNvPr id="0" name=""/>
        <dsp:cNvSpPr/>
      </dsp:nvSpPr>
      <dsp:spPr>
        <a:xfrm>
          <a:off x="4114220" y="188406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BMI</a:t>
          </a:r>
        </a:p>
      </dsp:txBody>
      <dsp:txXfrm>
        <a:off x="4114220" y="1884061"/>
        <a:ext cx="1678710" cy="671484"/>
      </dsp:txXfrm>
    </dsp:sp>
    <dsp:sp modelId="{FCE704EA-1F01-41F6-B9D0-45863BDFC4B7}">
      <dsp:nvSpPr>
        <dsp:cNvPr id="0" name=""/>
        <dsp:cNvSpPr/>
      </dsp:nvSpPr>
      <dsp:spPr>
        <a:xfrm>
          <a:off x="6414054" y="541092"/>
          <a:ext cx="1024013" cy="10240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B3A54-032A-4111-AA71-F1A4B0F17C7F}">
      <dsp:nvSpPr>
        <dsp:cNvPr id="0" name=""/>
        <dsp:cNvSpPr/>
      </dsp:nvSpPr>
      <dsp:spPr>
        <a:xfrm>
          <a:off x="6632286" y="759324"/>
          <a:ext cx="587548" cy="587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9430-0BE8-43CB-B9A3-F9CE4CFD9121}">
      <dsp:nvSpPr>
        <dsp:cNvPr id="0" name=""/>
        <dsp:cNvSpPr/>
      </dsp:nvSpPr>
      <dsp:spPr>
        <a:xfrm>
          <a:off x="6086705" y="188406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Smoker</a:t>
          </a:r>
        </a:p>
      </dsp:txBody>
      <dsp:txXfrm>
        <a:off x="6086705" y="1884061"/>
        <a:ext cx="1678710" cy="671484"/>
      </dsp:txXfrm>
    </dsp:sp>
    <dsp:sp modelId="{850F6EE1-2065-4C6A-9FBA-64F25A1FFA00}">
      <dsp:nvSpPr>
        <dsp:cNvPr id="0" name=""/>
        <dsp:cNvSpPr/>
      </dsp:nvSpPr>
      <dsp:spPr>
        <a:xfrm>
          <a:off x="8386539" y="541092"/>
          <a:ext cx="1024013" cy="10240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0DBC0-3717-4A46-BE48-CAB9B1B00B7A}">
      <dsp:nvSpPr>
        <dsp:cNvPr id="0" name=""/>
        <dsp:cNvSpPr/>
      </dsp:nvSpPr>
      <dsp:spPr>
        <a:xfrm>
          <a:off x="8604772" y="759324"/>
          <a:ext cx="587548" cy="587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B02D-B487-4552-8D95-DE61F06EAAFF}">
      <dsp:nvSpPr>
        <dsp:cNvPr id="0" name=""/>
        <dsp:cNvSpPr/>
      </dsp:nvSpPr>
      <dsp:spPr>
        <a:xfrm>
          <a:off x="8059191" y="188406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Sex</a:t>
          </a:r>
        </a:p>
      </dsp:txBody>
      <dsp:txXfrm>
        <a:off x="8059191" y="1884061"/>
        <a:ext cx="1678710" cy="67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extracted data is a transaction level data of Google Analytics belonging to the E-Commerce Domain. The data contains 903653 transactions and 55 </a:t>
            </a:r>
            <a:r>
              <a:rPr lang="en-US" dirty="0" err="1"/>
              <a:t>Features.Out</a:t>
            </a:r>
            <a:r>
              <a:rPr lang="en-US" dirty="0"/>
              <a:t> of these 55 features, 12 are numerical and 43 are categorical(including binary).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D7996-0E39-42A6-80A0-E7DB4107AB22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1410A5-1B6E-4DCA-9753-4DC7A4278214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1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3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D631026B-9A77-44AC-B9F9-3CF2E6126578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79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kpfu.ru/pluginfile.php/278552/mod_resource/content/1/MachineLearningR__Brett_Lantz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mirichoi0218/insura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kpfu.ru/pluginfile.php/278552/mod_resource/content/1/MachineLearningR__Brett_Lantz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mirichoi0218/insura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Exploring factors affecting Medical Expenses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Barathwaaj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Bhavna, Pravin, Prashanth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Fitted Values v/s BMI with Age Categories</a:t>
            </a:r>
          </a:p>
        </p:txBody>
      </p:sp>
      <p:sp>
        <p:nvSpPr>
          <p:cNvPr id="8" name="AutoShape 6" descr="http://127.0.0.1:47289/chunk_output/s/9C688E7B/cyvtfdad0kiib/000005.png">
            <a:extLst>
              <a:ext uri="{FF2B5EF4-FFF2-40B4-BE49-F238E27FC236}">
                <a16:creationId xmlns:a16="http://schemas.microsoft.com/office/drawing/2014/main" id="{0EE82DCB-D6B9-47BD-8221-BB6563EE8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3276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0E538-F8D1-4154-AD08-E61D0F83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64562"/>
            <a:ext cx="7010400" cy="43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8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-107003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Fitted Values v/s BMI and Age Categories</a:t>
            </a:r>
          </a:p>
        </p:txBody>
      </p:sp>
      <p:sp>
        <p:nvSpPr>
          <p:cNvPr id="8" name="AutoShape 6" descr="http://127.0.0.1:47289/chunk_output/s/9C688E7B/cyvtfdad0kiib/000005.png">
            <a:extLst>
              <a:ext uri="{FF2B5EF4-FFF2-40B4-BE49-F238E27FC236}">
                <a16:creationId xmlns:a16="http://schemas.microsoft.com/office/drawing/2014/main" id="{0EE82DCB-D6B9-47BD-8221-BB6563EE8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3276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BA51B-3039-44A4-8A82-EBE1E85E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6"/>
            <a:ext cx="8438734" cy="5207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0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E1609-2E39-4900-B205-6F7D5773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2819179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Conclusion and Future Work</a:t>
            </a: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5417A70-854F-4331-9D26-AFAD3166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685801"/>
            <a:ext cx="6959007" cy="5105400"/>
          </a:xfrm>
        </p:spPr>
        <p:txBody>
          <a:bodyPr>
            <a:normAutofit/>
          </a:bodyPr>
          <a:lstStyle/>
          <a:p>
            <a:r>
              <a:rPr lang="en-US" sz="2000" dirty="0"/>
              <a:t>Clear and direct impact on medical charges with Age and BMI</a:t>
            </a:r>
          </a:p>
          <a:p>
            <a:r>
              <a:rPr lang="en-US" sz="2000" dirty="0"/>
              <a:t>Smoking habits elevates medical charges significantly</a:t>
            </a:r>
          </a:p>
          <a:p>
            <a:r>
              <a:rPr lang="en-US" sz="2000" dirty="0"/>
              <a:t>Could consider “Size of family” and it’s interactions</a:t>
            </a:r>
          </a:p>
        </p:txBody>
      </p:sp>
    </p:spTree>
    <p:extLst>
      <p:ext uri="{BB962C8B-B14F-4D97-AF65-F5344CB8AC3E}">
        <p14:creationId xmlns:p14="http://schemas.microsoft.com/office/powerpoint/2010/main" val="373830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5A35B-FF17-41EE-9B7F-D45616FB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117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B9B-C6AB-4AE5-9359-BA7955E6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412"/>
            <a:ext cx="10018713" cy="1752599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A2D0D-FBD5-4641-BAED-6FE146AB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76400"/>
            <a:ext cx="7315200" cy="4514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05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and Research Question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CF271F0-0B44-4DBD-A5F4-95080C5A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Occurrence of expensive health conditions that account towards high medical costs are seldom and hard to predict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Premiums set by insurance companies has a direct dependence on a person’s age, fitness, habits, history of illness etc.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will try to explore and identify the relationship between BMI and Medical charges for people of different age groups and smoking habits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8B7FC-5058-4240-8718-6206C2EC35C4}"/>
              </a:ext>
            </a:extLst>
          </p:cNvPr>
          <p:cNvSpPr txBox="1"/>
          <p:nvPr/>
        </p:nvSpPr>
        <p:spPr>
          <a:xfrm>
            <a:off x="13607" y="6581001"/>
            <a:ext cx="7105278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https://edu.kpfu.ru/pluginfile.php/278552/mod_resource/content/1/MachineLearningR__Brett_Lantz.pdf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158980-F0DE-4C0C-8E07-14A626C2CB20}"/>
              </a:ext>
            </a:extLst>
          </p:cNvPr>
          <p:cNvSpPr txBox="1"/>
          <p:nvPr/>
        </p:nvSpPr>
        <p:spPr>
          <a:xfrm>
            <a:off x="7132492" y="6581000"/>
            <a:ext cx="506781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761AA-1B6E-4085-8109-7B4079F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Data Description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CE05835-7E8D-42BC-9B51-134E4458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764" y="1143000"/>
            <a:ext cx="6385918" cy="51054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This dataset, simulated using U.S. Census Bureau, approximates to real-world conditions thus helping us understand the research question.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file contains 1,338 examples of beneficiaries’ medical charges and their details for the calendar year.</a:t>
            </a:r>
            <a:endParaRPr lang="en-IN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u="sng" dirty="0"/>
              <a:t>Features: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Age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Sex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BMI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No of Children/Dependents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Smoker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u="sng" dirty="0"/>
              <a:t>Target: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Medical Charges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96CE1-A72E-4E99-B281-82BCE478E525}"/>
              </a:ext>
            </a:extLst>
          </p:cNvPr>
          <p:cNvSpPr txBox="1"/>
          <p:nvPr/>
        </p:nvSpPr>
        <p:spPr>
          <a:xfrm>
            <a:off x="0" y="6581001"/>
            <a:ext cx="7105278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https://edu.kpfu.ru/pluginfile.php/278552/mod_resource/content/1/MachineLearningR__Brett_Lantz.pdf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54E6B-3BE5-467A-B706-9F50E263897E}"/>
              </a:ext>
            </a:extLst>
          </p:cNvPr>
          <p:cNvSpPr txBox="1"/>
          <p:nvPr/>
        </p:nvSpPr>
        <p:spPr>
          <a:xfrm>
            <a:off x="7124188" y="6572435"/>
            <a:ext cx="506781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30225-8187-486E-B87F-D4D87E6C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541" y="974724"/>
            <a:ext cx="7933645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4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0" y="221201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Charges vs Age/BMI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D902-4768-4089-BBA2-49519472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28" y="1828800"/>
            <a:ext cx="7026275" cy="444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81000"/>
            <a:ext cx="8373405" cy="1600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Charges v/s BMI-Age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DA054-AAE2-4316-B508-D9D2F4A19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50" y="1993036"/>
            <a:ext cx="5398152" cy="357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C58F11-26D1-41C3-87AF-277507DF2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993036"/>
            <a:ext cx="5788460" cy="3572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Charges v/s BMI with Age and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4D96F-0C5F-492A-868E-366AF1414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525" y="1863177"/>
            <a:ext cx="7254876" cy="4385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3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Loess Model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59A544-B492-4472-B420-90BD8DEC9D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600253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Baby crawling">
            <a:extLst>
              <a:ext uri="{FF2B5EF4-FFF2-40B4-BE49-F238E27FC236}">
                <a16:creationId xmlns:a16="http://schemas.microsoft.com/office/drawing/2014/main" id="{B603BF7B-7E07-4AA1-A738-8AFA6A559E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1000" y="3581400"/>
            <a:ext cx="381000" cy="381000"/>
          </a:xfrm>
          <a:prstGeom prst="rect">
            <a:avLst/>
          </a:prstGeom>
        </p:spPr>
      </p:pic>
      <p:grpSp>
        <p:nvGrpSpPr>
          <p:cNvPr id="23" name="Graphic 19" descr="Man">
            <a:extLst>
              <a:ext uri="{FF2B5EF4-FFF2-40B4-BE49-F238E27FC236}">
                <a16:creationId xmlns:a16="http://schemas.microsoft.com/office/drawing/2014/main" id="{04AED3F3-57E5-4F76-9016-BE29D815AF33}"/>
              </a:ext>
            </a:extLst>
          </p:cNvPr>
          <p:cNvGrpSpPr/>
          <p:nvPr/>
        </p:nvGrpSpPr>
        <p:grpSpPr>
          <a:xfrm>
            <a:off x="4419768" y="3519129"/>
            <a:ext cx="533400" cy="443271"/>
            <a:chOff x="4362875" y="3276600"/>
            <a:chExt cx="764400" cy="764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48155B-446B-41CB-8794-D0FF510978BF}"/>
                </a:ext>
              </a:extLst>
            </p:cNvPr>
            <p:cNvSpPr/>
            <p:nvPr/>
          </p:nvSpPr>
          <p:spPr>
            <a:xfrm>
              <a:off x="4681375" y="3300488"/>
              <a:ext cx="127400" cy="127400"/>
            </a:xfrm>
            <a:custGeom>
              <a:avLst/>
              <a:gdLst>
                <a:gd name="connsiteX0" fmla="*/ 127400 w 127400"/>
                <a:gd name="connsiteY0" fmla="*/ 63700 h 127400"/>
                <a:gd name="connsiteX1" fmla="*/ 63700 w 127400"/>
                <a:gd name="connsiteY1" fmla="*/ 127400 h 127400"/>
                <a:gd name="connsiteX2" fmla="*/ 0 w 127400"/>
                <a:gd name="connsiteY2" fmla="*/ 63700 h 127400"/>
                <a:gd name="connsiteX3" fmla="*/ 63700 w 127400"/>
                <a:gd name="connsiteY3" fmla="*/ 0 h 127400"/>
                <a:gd name="connsiteX4" fmla="*/ 127400 w 127400"/>
                <a:gd name="connsiteY4" fmla="*/ 63700 h 12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00" h="127400">
                  <a:moveTo>
                    <a:pt x="127400" y="63700"/>
                  </a:moveTo>
                  <a:cubicBezTo>
                    <a:pt x="127400" y="98881"/>
                    <a:pt x="98881" y="127400"/>
                    <a:pt x="63700" y="127400"/>
                  </a:cubicBezTo>
                  <a:cubicBezTo>
                    <a:pt x="28519" y="127400"/>
                    <a:pt x="0" y="98881"/>
                    <a:pt x="0" y="63700"/>
                  </a:cubicBezTo>
                  <a:cubicBezTo>
                    <a:pt x="0" y="28519"/>
                    <a:pt x="28519" y="0"/>
                    <a:pt x="63700" y="0"/>
                  </a:cubicBezTo>
                  <a:cubicBezTo>
                    <a:pt x="98881" y="0"/>
                    <a:pt x="127400" y="28519"/>
                    <a:pt x="127400" y="63700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3616F1-B846-44D1-9F81-361770D8ACA5}"/>
                </a:ext>
              </a:extLst>
            </p:cNvPr>
            <p:cNvSpPr/>
            <p:nvPr/>
          </p:nvSpPr>
          <p:spPr>
            <a:xfrm>
              <a:off x="4569900" y="3443813"/>
              <a:ext cx="350350" cy="573300"/>
            </a:xfrm>
            <a:custGeom>
              <a:avLst/>
              <a:gdLst>
                <a:gd name="connsiteX0" fmla="*/ 348758 w 350350"/>
                <a:gd name="connsiteY0" fmla="*/ 248430 h 573300"/>
                <a:gd name="connsiteX1" fmla="*/ 304167 w 350350"/>
                <a:gd name="connsiteY1" fmla="*/ 58922 h 573300"/>
                <a:gd name="connsiteX2" fmla="*/ 294613 w 350350"/>
                <a:gd name="connsiteY2" fmla="*/ 41405 h 573300"/>
                <a:gd name="connsiteX3" fmla="*/ 227727 w 350350"/>
                <a:gd name="connsiteY3" fmla="*/ 6370 h 573300"/>
                <a:gd name="connsiteX4" fmla="*/ 175175 w 350350"/>
                <a:gd name="connsiteY4" fmla="*/ 0 h 573300"/>
                <a:gd name="connsiteX5" fmla="*/ 122623 w 350350"/>
                <a:gd name="connsiteY5" fmla="*/ 7963 h 573300"/>
                <a:gd name="connsiteX6" fmla="*/ 55738 w 350350"/>
                <a:gd name="connsiteY6" fmla="*/ 42997 h 573300"/>
                <a:gd name="connsiteX7" fmla="*/ 46182 w 350350"/>
                <a:gd name="connsiteY7" fmla="*/ 60515 h 573300"/>
                <a:gd name="connsiteX8" fmla="*/ 1593 w 350350"/>
                <a:gd name="connsiteY8" fmla="*/ 250023 h 573300"/>
                <a:gd name="connsiteX9" fmla="*/ 0 w 350350"/>
                <a:gd name="connsiteY9" fmla="*/ 257985 h 573300"/>
                <a:gd name="connsiteX10" fmla="*/ 31850 w 350350"/>
                <a:gd name="connsiteY10" fmla="*/ 289835 h 573300"/>
                <a:gd name="connsiteX11" fmla="*/ 62107 w 350350"/>
                <a:gd name="connsiteY11" fmla="*/ 265948 h 573300"/>
                <a:gd name="connsiteX12" fmla="*/ 95550 w 350350"/>
                <a:gd name="connsiteY12" fmla="*/ 127400 h 573300"/>
                <a:gd name="connsiteX13" fmla="*/ 95550 w 350350"/>
                <a:gd name="connsiteY13" fmla="*/ 573300 h 573300"/>
                <a:gd name="connsiteX14" fmla="*/ 159250 w 350350"/>
                <a:gd name="connsiteY14" fmla="*/ 573300 h 573300"/>
                <a:gd name="connsiteX15" fmla="*/ 159250 w 350350"/>
                <a:gd name="connsiteY15" fmla="*/ 286650 h 573300"/>
                <a:gd name="connsiteX16" fmla="*/ 191100 w 350350"/>
                <a:gd name="connsiteY16" fmla="*/ 286650 h 573300"/>
                <a:gd name="connsiteX17" fmla="*/ 191100 w 350350"/>
                <a:gd name="connsiteY17" fmla="*/ 573300 h 573300"/>
                <a:gd name="connsiteX18" fmla="*/ 254800 w 350350"/>
                <a:gd name="connsiteY18" fmla="*/ 573300 h 573300"/>
                <a:gd name="connsiteX19" fmla="*/ 254800 w 350350"/>
                <a:gd name="connsiteY19" fmla="*/ 125807 h 573300"/>
                <a:gd name="connsiteX20" fmla="*/ 288243 w 350350"/>
                <a:gd name="connsiteY20" fmla="*/ 264355 h 573300"/>
                <a:gd name="connsiteX21" fmla="*/ 318500 w 350350"/>
                <a:gd name="connsiteY21" fmla="*/ 288243 h 573300"/>
                <a:gd name="connsiteX22" fmla="*/ 350350 w 350350"/>
                <a:gd name="connsiteY22" fmla="*/ 256393 h 573300"/>
                <a:gd name="connsiteX23" fmla="*/ 348758 w 350350"/>
                <a:gd name="connsiteY23" fmla="*/ 248430 h 57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0350" h="573300">
                  <a:moveTo>
                    <a:pt x="348758" y="248430"/>
                  </a:moveTo>
                  <a:lnTo>
                    <a:pt x="304167" y="58922"/>
                  </a:lnTo>
                  <a:cubicBezTo>
                    <a:pt x="302575" y="52553"/>
                    <a:pt x="299390" y="46182"/>
                    <a:pt x="294613" y="41405"/>
                  </a:cubicBezTo>
                  <a:cubicBezTo>
                    <a:pt x="275503" y="25480"/>
                    <a:pt x="253208" y="14332"/>
                    <a:pt x="227727" y="6370"/>
                  </a:cubicBezTo>
                  <a:cubicBezTo>
                    <a:pt x="210210" y="3185"/>
                    <a:pt x="192693" y="0"/>
                    <a:pt x="175175" y="0"/>
                  </a:cubicBezTo>
                  <a:cubicBezTo>
                    <a:pt x="157658" y="0"/>
                    <a:pt x="140140" y="3185"/>
                    <a:pt x="122623" y="7963"/>
                  </a:cubicBezTo>
                  <a:cubicBezTo>
                    <a:pt x="97143" y="14332"/>
                    <a:pt x="74848" y="27072"/>
                    <a:pt x="55738" y="42997"/>
                  </a:cubicBezTo>
                  <a:cubicBezTo>
                    <a:pt x="50960" y="47775"/>
                    <a:pt x="47775" y="54145"/>
                    <a:pt x="46182" y="60515"/>
                  </a:cubicBezTo>
                  <a:lnTo>
                    <a:pt x="1593" y="250023"/>
                  </a:lnTo>
                  <a:cubicBezTo>
                    <a:pt x="1593" y="251615"/>
                    <a:pt x="0" y="254800"/>
                    <a:pt x="0" y="257985"/>
                  </a:cubicBezTo>
                  <a:cubicBezTo>
                    <a:pt x="0" y="275503"/>
                    <a:pt x="14332" y="289835"/>
                    <a:pt x="31850" y="289835"/>
                  </a:cubicBezTo>
                  <a:cubicBezTo>
                    <a:pt x="46182" y="289835"/>
                    <a:pt x="58923" y="278688"/>
                    <a:pt x="62107" y="265948"/>
                  </a:cubicBezTo>
                  <a:lnTo>
                    <a:pt x="95550" y="127400"/>
                  </a:lnTo>
                  <a:lnTo>
                    <a:pt x="95550" y="573300"/>
                  </a:lnTo>
                  <a:lnTo>
                    <a:pt x="159250" y="573300"/>
                  </a:lnTo>
                  <a:lnTo>
                    <a:pt x="159250" y="286650"/>
                  </a:lnTo>
                  <a:lnTo>
                    <a:pt x="191100" y="286650"/>
                  </a:lnTo>
                  <a:lnTo>
                    <a:pt x="191100" y="573300"/>
                  </a:lnTo>
                  <a:lnTo>
                    <a:pt x="254800" y="573300"/>
                  </a:lnTo>
                  <a:lnTo>
                    <a:pt x="254800" y="125807"/>
                  </a:lnTo>
                  <a:lnTo>
                    <a:pt x="288243" y="264355"/>
                  </a:lnTo>
                  <a:cubicBezTo>
                    <a:pt x="291428" y="277095"/>
                    <a:pt x="304167" y="288243"/>
                    <a:pt x="318500" y="288243"/>
                  </a:cubicBezTo>
                  <a:cubicBezTo>
                    <a:pt x="336017" y="288243"/>
                    <a:pt x="350350" y="273910"/>
                    <a:pt x="350350" y="256393"/>
                  </a:cubicBezTo>
                  <a:cubicBezTo>
                    <a:pt x="350350" y="253208"/>
                    <a:pt x="348758" y="250023"/>
                    <a:pt x="348758" y="248430"/>
                  </a:cubicBezTo>
                  <a:close/>
                </a:path>
              </a:pathLst>
            </a:custGeom>
            <a:solidFill>
              <a:srgbClr val="000000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29" descr="Man with cane">
            <a:extLst>
              <a:ext uri="{FF2B5EF4-FFF2-40B4-BE49-F238E27FC236}">
                <a16:creationId xmlns:a16="http://schemas.microsoft.com/office/drawing/2014/main" id="{A14D8AAD-D9CF-469E-857C-DB8ADDBF89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4568" y="3522664"/>
            <a:ext cx="457200" cy="457200"/>
          </a:xfrm>
          <a:prstGeom prst="rect">
            <a:avLst/>
          </a:prstGeom>
        </p:spPr>
      </p:pic>
      <p:sp>
        <p:nvSpPr>
          <p:cNvPr id="33" name="Equals 32">
            <a:extLst>
              <a:ext uri="{FF2B5EF4-FFF2-40B4-BE49-F238E27FC236}">
                <a16:creationId xmlns:a16="http://schemas.microsoft.com/office/drawing/2014/main" id="{370B09A2-3F74-4414-87A9-0C303E1CE05D}"/>
              </a:ext>
            </a:extLst>
          </p:cNvPr>
          <p:cNvSpPr/>
          <p:nvPr/>
        </p:nvSpPr>
        <p:spPr>
          <a:xfrm>
            <a:off x="3429000" y="3581400"/>
            <a:ext cx="311150" cy="3048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71CE51C2-E520-47A0-8A4F-A06C6DEF2E73}"/>
              </a:ext>
            </a:extLst>
          </p:cNvPr>
          <p:cNvSpPr/>
          <p:nvPr/>
        </p:nvSpPr>
        <p:spPr>
          <a:xfrm>
            <a:off x="5551908" y="3569921"/>
            <a:ext cx="317332" cy="32226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A83AB796-B598-4E92-8EB1-A8489F781A4E}"/>
              </a:ext>
            </a:extLst>
          </p:cNvPr>
          <p:cNvSpPr/>
          <p:nvPr/>
        </p:nvSpPr>
        <p:spPr>
          <a:xfrm>
            <a:off x="7535863" y="3566657"/>
            <a:ext cx="317332" cy="322264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535B37D1-299F-4A7A-B7B0-5F77775D2F74}"/>
              </a:ext>
            </a:extLst>
          </p:cNvPr>
          <p:cNvSpPr/>
          <p:nvPr/>
        </p:nvSpPr>
        <p:spPr>
          <a:xfrm>
            <a:off x="9519818" y="3532982"/>
            <a:ext cx="317332" cy="35321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Fitted Values v/s Age with BMI Categories</a:t>
            </a:r>
          </a:p>
        </p:txBody>
      </p:sp>
      <p:sp>
        <p:nvSpPr>
          <p:cNvPr id="8" name="AutoShape 6" descr="http://127.0.0.1:47289/chunk_output/s/9C688E7B/cyvtfdad0kiib/000005.png">
            <a:extLst>
              <a:ext uri="{FF2B5EF4-FFF2-40B4-BE49-F238E27FC236}">
                <a16:creationId xmlns:a16="http://schemas.microsoft.com/office/drawing/2014/main" id="{0EE82DCB-D6B9-47BD-8221-BB6563EE8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3276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5327AB-C3DA-4617-AFA1-E38A01AF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752600"/>
            <a:ext cx="7086600" cy="437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13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352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Parallax</vt:lpstr>
      <vt:lpstr>Exploring factors affecting Medical Expenses</vt:lpstr>
      <vt:lpstr>Objective and Research Question</vt:lpstr>
      <vt:lpstr>Data Description</vt:lpstr>
      <vt:lpstr>PowerPoint Presentation</vt:lpstr>
      <vt:lpstr>Charges vs Age/BMI</vt:lpstr>
      <vt:lpstr>Charges v/s BMI-Age Categories</vt:lpstr>
      <vt:lpstr>Charges v/s BMI with Age and Region</vt:lpstr>
      <vt:lpstr>Loess Model</vt:lpstr>
      <vt:lpstr>Fitted Values v/s Age with BMI Categories</vt:lpstr>
      <vt:lpstr>Fitted Values v/s BMI with Age Categories</vt:lpstr>
      <vt:lpstr>Fitted Values v/s BMI and Age Categories</vt:lpstr>
      <vt:lpstr>Conclusion and Future Work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factors affecting Medical Expenses</dc:title>
  <dc:creator>Prashanth Sekar</dc:creator>
  <cp:lastModifiedBy>Prashanth Sekar</cp:lastModifiedBy>
  <cp:revision>2</cp:revision>
  <dcterms:created xsi:type="dcterms:W3CDTF">2019-04-19T20:17:30Z</dcterms:created>
  <dcterms:modified xsi:type="dcterms:W3CDTF">2019-04-23T03:30:54Z</dcterms:modified>
</cp:coreProperties>
</file>