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25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24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2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6" autoAdjust="0"/>
    <p:restoredTop sz="95882" autoAdjust="0"/>
  </p:normalViewPr>
  <p:slideViewPr>
    <p:cSldViewPr>
      <p:cViewPr varScale="1">
        <p:scale>
          <a:sx n="111" d="100"/>
          <a:sy n="111" d="100"/>
        </p:scale>
        <p:origin x="1206" y="-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0605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500" indent="-289808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231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2923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5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307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4000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692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384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756ce4d0_2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756ce4d0_2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70fd3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70fd3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43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1a58ea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1a58ea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1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1a58e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1a58ea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2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1a58e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1a58e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7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71a58ea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71a58ea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b779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b779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56ce4d0_2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56ce4d0_2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0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1a58e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71a58e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49777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6123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08369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04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35246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7366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92112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32818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48776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79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24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016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7" r:id="rId12"/>
  </p:sldLayoutIdLst>
  <p:transition>
    <p:wipe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6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8760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483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33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CpSc</a:t>
            </a:r>
            <a:r>
              <a:rPr lang="en-US" altLang="en-US" sz="2800" dirty="0"/>
              <a:t> 8430: Deep Learning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/>
              <a:t>Homework 1</a:t>
            </a:r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7400" y="3855425"/>
            <a:ext cx="6500874" cy="2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800" y="1236375"/>
            <a:ext cx="6349475" cy="27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5"/>
          <p:cNvSpPr txBox="1"/>
          <p:nvPr/>
        </p:nvSpPr>
        <p:spPr>
          <a:xfrm>
            <a:off x="311700" y="1608300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152;p25"/>
          <p:cNvSpPr txBox="1"/>
          <p:nvPr/>
        </p:nvSpPr>
        <p:spPr>
          <a:xfrm>
            <a:off x="311700" y="4106875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8886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10" name="Google Shape;151;p25"/>
          <p:cNvSpPr txBox="1"/>
          <p:nvPr/>
        </p:nvSpPr>
        <p:spPr>
          <a:xfrm>
            <a:off x="152400" y="1608300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1" name="Google Shape;152;p25"/>
          <p:cNvSpPr txBox="1"/>
          <p:nvPr/>
        </p:nvSpPr>
        <p:spPr>
          <a:xfrm>
            <a:off x="152400" y="4106875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2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8400" y="1256637"/>
            <a:ext cx="5412799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400" y="3723687"/>
            <a:ext cx="5311800" cy="24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4835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sz="1600" dirty="0"/>
              <a:t>Describe the models you use, including the number of parameters (at least two models) and the function you use.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graph, plot the predicted function curve of all models and the ground-truth function curve.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(bonus)</a:t>
            </a:r>
          </a:p>
          <a:p>
            <a:pPr lvl="1"/>
            <a:r>
              <a:rPr lang="en-US" altLang="zh-TW" sz="1800" dirty="0"/>
              <a:t>Use more than one function. (bonus)</a:t>
            </a:r>
          </a:p>
          <a:p>
            <a:r>
              <a:rPr lang="en-US" altLang="zh-TW" dirty="0"/>
              <a:t>Train on Actual Tasks:</a:t>
            </a:r>
          </a:p>
          <a:p>
            <a:pPr lvl="1"/>
            <a:r>
              <a:rPr lang="en-US" altLang="zh-TW" sz="1600" dirty="0"/>
              <a:t>Describe the models you use and the task you chose.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chart, plot the training accuracy.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 )</a:t>
            </a:r>
          </a:p>
          <a:p>
            <a:pPr lvl="1"/>
            <a:r>
              <a:rPr lang="en-US" altLang="zh-TW" sz="1800" dirty="0"/>
              <a:t>Train on more than one task. (</a:t>
            </a:r>
            <a:r>
              <a:rPr lang="en-US" altLang="zh-TW" sz="1800"/>
              <a:t>bonus 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252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altLang="zh-TW" dirty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What happens when gradient is almost zero?</a:t>
            </a:r>
            <a:endParaRPr lang="en-US" altLang="zh-TW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TW" dirty="0"/>
              <a:t>Train on designed function,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4481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sz="2400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Collect weights of the model every n epochs.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Also collect the weights of the model of different training events.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Record the accuracy (loss) corresponding to the collected parameters.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Plot the above results on a figure.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38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4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/>
          </a:p>
        </p:txBody>
      </p:sp>
      <p:sp>
        <p:nvSpPr>
          <p:cNvPr id="5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6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7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8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9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0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4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5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8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9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20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1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22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23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/>
          </a:p>
        </p:txBody>
      </p:sp>
      <p:sp>
        <p:nvSpPr>
          <p:cNvPr id="24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/>
          </a:p>
        </p:txBody>
      </p:sp>
      <p:sp>
        <p:nvSpPr>
          <p:cNvPr id="25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8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9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0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1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33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4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5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6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9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0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1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3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4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45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6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7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8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9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50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1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3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54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55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/>
          </a:p>
        </p:txBody>
      </p:sp>
      <p:sp>
        <p:nvSpPr>
          <p:cNvPr id="57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8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9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0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3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6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7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8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9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0422113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1447800"/>
          </a:xfrm>
        </p:spPr>
        <p:txBody>
          <a:bodyPr/>
          <a:lstStyle/>
          <a:p>
            <a:r>
              <a:rPr lang="en-US" altLang="zh-TW" sz="2800" dirty="0"/>
              <a:t>DNN train on MNIST</a:t>
            </a:r>
          </a:p>
          <a:p>
            <a:r>
              <a:rPr lang="en-US" altLang="zh-TW" sz="2800" dirty="0"/>
              <a:t>Collect the </a:t>
            </a:r>
            <a:r>
              <a:rPr lang="en-US" altLang="zh-TW" dirty="0"/>
              <a:t>weight</a:t>
            </a:r>
            <a:r>
              <a:rPr lang="en-US" altLang="zh-TW" sz="2800" dirty="0"/>
              <a:t>s every 3 epochs, and train 8 times. </a:t>
            </a:r>
            <a:r>
              <a:rPr lang="en-US" altLang="zh-TW" dirty="0"/>
              <a:t>Reduce</a:t>
            </a:r>
            <a:r>
              <a:rPr lang="en-US" altLang="zh-TW" sz="2800" dirty="0"/>
              <a:t> the</a:t>
            </a:r>
            <a:r>
              <a:rPr lang="en-US" altLang="zh-TW" dirty="0"/>
              <a:t> dimension of </a:t>
            </a:r>
            <a:r>
              <a:rPr lang="en-US" altLang="zh-TW" sz="2800" dirty="0"/>
              <a:t> </a:t>
            </a:r>
            <a:r>
              <a:rPr lang="en-US" altLang="zh-TW" dirty="0"/>
              <a:t>weight</a:t>
            </a:r>
            <a:r>
              <a:rPr lang="en-US" altLang="zh-TW" sz="2800" dirty="0"/>
              <a:t>s </a:t>
            </a:r>
            <a:r>
              <a:rPr lang="en-US" altLang="zh-TW" dirty="0"/>
              <a:t>to </a:t>
            </a:r>
            <a:r>
              <a:rPr lang="en-US" altLang="zh-TW" sz="2800" dirty="0"/>
              <a:t>2 by PCA.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185;p22"/>
          <p:cNvSpPr txBox="1"/>
          <p:nvPr/>
        </p:nvSpPr>
        <p:spPr>
          <a:xfrm>
            <a:off x="1524000" y="6329175"/>
            <a:ext cx="6503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/>
          </a:p>
        </p:txBody>
      </p:sp>
      <p:pic>
        <p:nvPicPr>
          <p:cNvPr id="5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910356"/>
            <a:ext cx="4107850" cy="318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99" y="2944363"/>
            <a:ext cx="4134509" cy="322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7587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sz="1600" dirty="0"/>
              <a:t>Record the gradient norm and the loss during training.</a:t>
            </a:r>
          </a:p>
          <a:p>
            <a:pPr lvl="1"/>
            <a:r>
              <a:rPr lang="en-US" altLang="zh-TW" sz="1800" dirty="0"/>
              <a:t>Plot them on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figure.</a:t>
            </a:r>
          </a:p>
          <a:p>
            <a:r>
              <a:rPr lang="en-US" altLang="zh-TW" dirty="0"/>
              <a:t>p-norm</a:t>
            </a:r>
          </a:p>
          <a:p>
            <a:endParaRPr lang="en-US" altLang="zh-TW" sz="1800" dirty="0"/>
          </a:p>
          <a:p>
            <a:pPr lvl="1"/>
            <a:r>
              <a:rPr lang="en-US" altLang="zh-TW" sz="1600" dirty="0"/>
              <a:t>In </a:t>
            </a:r>
            <a:r>
              <a:rPr lang="en-US" altLang="zh-TW" sz="1600" dirty="0" err="1"/>
              <a:t>PyTorch</a:t>
            </a:r>
            <a:r>
              <a:rPr lang="en-US" altLang="zh-TW" sz="1600" dirty="0"/>
              <a:t>: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800" dirty="0"/>
              <a:t>Other packages: The similar code can be applied.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Google Shape;1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2438400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505200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13494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pic>
        <p:nvPicPr>
          <p:cNvPr id="4" name="Google Shape;2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/>
          </a:p>
        </p:txBody>
      </p:sp>
      <p:pic>
        <p:nvPicPr>
          <p:cNvPr id="7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2291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Try to find the weights of the model when the gradient norm is zero (as small as possible).</a:t>
            </a:r>
          </a:p>
          <a:p>
            <a:pPr lvl="1"/>
            <a:r>
              <a:rPr lang="en-US" altLang="zh-TW" dirty="0"/>
              <a:t>Compute the "minimal ratio" of the weights: how likely the weights to be a minima.</a:t>
            </a:r>
          </a:p>
          <a:p>
            <a:pPr lvl="1"/>
            <a:r>
              <a:rPr lang="en-US" altLang="zh-TW" dirty="0"/>
              <a:t>Plot the figure between minimal ratio and the loss when the gradient is almost zero.</a:t>
            </a:r>
          </a:p>
          <a:p>
            <a:r>
              <a:rPr lang="en-US" altLang="zh-TW" dirty="0"/>
              <a:t>Tips</a:t>
            </a:r>
          </a:p>
          <a:p>
            <a:pPr lvl="1"/>
            <a:r>
              <a:rPr lang="en-US" altLang="zh-TW" dirty="0"/>
              <a:t>Train on a small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93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Right Notice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/>
              <a:t>Most slides in this presentation are adopted from slides of text book and various sources. The Copyright belong to the original authors. Thanks!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reach the point where the gradient norm is zero?</a:t>
            </a:r>
          </a:p>
          <a:p>
            <a:pPr lvl="1"/>
            <a:r>
              <a:rPr lang="en-US" altLang="zh-TW" dirty="0"/>
              <a:t>First, train the network with original loss function.</a:t>
            </a:r>
          </a:p>
          <a:p>
            <a:pPr lvl="2"/>
            <a:r>
              <a:rPr lang="en-US" altLang="zh-TW" sz="1800" dirty="0"/>
              <a:t>Change the objective function to gradient norm and keep training.</a:t>
            </a:r>
          </a:p>
          <a:p>
            <a:pPr lvl="2"/>
            <a:r>
              <a:rPr lang="en-US" altLang="zh-TW" sz="1800" dirty="0"/>
              <a:t>Or use second order optimization method, such as Newton’s method or </a:t>
            </a:r>
            <a:r>
              <a:rPr lang="en-US" altLang="zh-TW" sz="1800" dirty="0" err="1"/>
              <a:t>Levenberg</a:t>
            </a:r>
            <a:r>
              <a:rPr lang="en-US" altLang="zh-TW" sz="1800" dirty="0"/>
              <a:t>-Marquardt algorithm (more stable)</a:t>
            </a:r>
          </a:p>
          <a:p>
            <a:r>
              <a:rPr lang="en-US" altLang="zh-TW" sz="3000" dirty="0"/>
              <a:t>How to compute minimal ratio? </a:t>
            </a:r>
          </a:p>
          <a:p>
            <a:pPr lvl="1"/>
            <a:r>
              <a:rPr lang="en-US" altLang="zh-TW" sz="1600" dirty="0"/>
              <a:t>Compute ()                              </a:t>
            </a:r>
            <a:r>
              <a:rPr lang="en-US" altLang="zh-TW" sz="1600" dirty="0">
                <a:solidFill>
                  <a:srgbClr val="695D46"/>
                </a:solidFill>
              </a:rPr>
              <a:t>(hessian matrix)</a:t>
            </a:r>
            <a:r>
              <a:rPr lang="en-US" altLang="zh-TW" sz="1600" dirty="0"/>
              <a:t>, and then find its eigenvalues. The proportion of the eigenvalues which are greater than zero is the minimal ratio.</a:t>
            </a:r>
          </a:p>
          <a:p>
            <a:pPr lvl="1"/>
            <a:r>
              <a:rPr lang="en-US" altLang="zh-TW" sz="1800" dirty="0"/>
              <a:t>Sample lots of weights around               , and compute                  . The minimal ratio is the proportion that                                       .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3657600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419100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825" y="419100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340" y="4484048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0633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pic>
        <p:nvPicPr>
          <p:cNvPr id="4" name="Google Shape;22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26" y="2667000"/>
            <a:ext cx="5856674" cy="4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27"/>
          <p:cNvSpPr txBox="1">
            <a:spLocks/>
          </p:cNvSpPr>
          <p:nvPr/>
        </p:nvSpPr>
        <p:spPr bwMode="auto">
          <a:xfrm>
            <a:off x="311700" y="1490827"/>
            <a:ext cx="8520600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Font typeface="Monotype Sorts" pitchFamily="2" charset="2"/>
              <a:buBlip>
                <a:blip r:embed="rId3"/>
              </a:buBlip>
              <a:defRPr sz="2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0070C8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endParaRPr lang="en-US" sz="1400" kern="0" dirty="0"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-US" altLang="zh-TW" sz="1400" kern="0" dirty="0"/>
              <a:t>Train 100 times</a:t>
            </a:r>
            <a:r>
              <a:rPr lang="en-US" altLang="zh-TW" kern="0" dirty="0"/>
              <a:t>.</a:t>
            </a:r>
            <a:endParaRPr lang="en-US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Find gradient norm equal to zero by change objective function.</a:t>
            </a:r>
            <a:endParaRPr lang="en-US" sz="1400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Minimal ratio is defined as the proportion of eigenvalues  greater than zero.</a:t>
            </a:r>
            <a:endParaRPr lang="en-US" sz="140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kern="0" dirty="0"/>
          </a:p>
        </p:txBody>
      </p:sp>
      <p:pic>
        <p:nvPicPr>
          <p:cNvPr id="6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54418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Describe your experiment settings. (The cycle you record the model parameters, optimizer, dimension reduction method, 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Train the model for 8 times, selecting the parameters of any one layer and whole model and plot them on the figures separately.</a:t>
            </a:r>
          </a:p>
          <a:p>
            <a:pPr lvl="1"/>
            <a:r>
              <a:rPr lang="en-US" altLang="zh-TW" dirty="0"/>
              <a:t>Comment on your result.</a:t>
            </a:r>
          </a:p>
          <a:p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Plot one figure which contain gradient norm to iterations and the loss to iterations.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What happens when gradient is almost zero?</a:t>
            </a:r>
          </a:p>
          <a:p>
            <a:pPr lvl="1"/>
            <a:r>
              <a:rPr lang="en-US" altLang="zh-TW" dirty="0"/>
              <a:t>State how you get the weight which gradient norm is zero and how you define the minimal ratio. </a:t>
            </a:r>
          </a:p>
          <a:p>
            <a:pPr lvl="1"/>
            <a:r>
              <a:rPr lang="en-US" altLang="zh-TW" dirty="0"/>
              <a:t>Train the model for 100 times. Plot the figure of minimal ratio to the loss.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Bonus 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Use any method to visualize the error surface.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Concretely describe your method and comment your result.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9077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Generalization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sz="1800" dirty="0"/>
              <a:t>Can network fit random labels?</a:t>
            </a:r>
          </a:p>
          <a:p>
            <a:pPr lvl="1"/>
            <a:r>
              <a:rPr lang="en-US" altLang="zh-TW" sz="2000" dirty="0"/>
              <a:t>Number of parameters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</a:p>
          <a:p>
            <a:pPr lvl="1"/>
            <a:r>
              <a:rPr lang="en-US" altLang="zh-TW" sz="2000" dirty="0"/>
              <a:t>Flatness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  <a:endParaRPr lang="en-US" altLang="zh-TW" dirty="0"/>
          </a:p>
          <a:p>
            <a:r>
              <a:rPr lang="en-US" altLang="zh-TW" dirty="0"/>
              <a:t>Train on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4379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Randomly shuffle the label before training. </a:t>
            </a:r>
          </a:p>
          <a:p>
            <a:pPr lvl="1"/>
            <a:r>
              <a:rPr lang="en-US" altLang="zh-TW" dirty="0"/>
              <a:t>Try to fit the network with these random labels.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97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pic>
        <p:nvPicPr>
          <p:cNvPr id="4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975" y="4516391"/>
            <a:ext cx="3257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258850"/>
            <a:ext cx="3257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1"/>
          <p:cNvSpPr txBox="1"/>
          <p:nvPr/>
        </p:nvSpPr>
        <p:spPr>
          <a:xfrm>
            <a:off x="4088600" y="1258850"/>
            <a:ext cx="4978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MNIST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3 hidden layers with 256 nodes.</a:t>
            </a:r>
            <a:endParaRPr sz="1800"/>
          </a:p>
        </p:txBody>
      </p:sp>
      <p:pic>
        <p:nvPicPr>
          <p:cNvPr id="7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325" y="2700350"/>
            <a:ext cx="5203675" cy="390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30901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At least 10 similar-structured models with different amount of parameters</a:t>
            </a:r>
          </a:p>
          <a:p>
            <a:pPr lvl="1"/>
            <a:r>
              <a:rPr lang="en-US" altLang="zh-TW" dirty="0"/>
              <a:t>Record both training and testing, loss and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1367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CIFAR-10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950" y="1950425"/>
            <a:ext cx="4607275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50" y="1950425"/>
            <a:ext cx="4201350" cy="31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5913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Visualize the line between two trained models</a:t>
            </a:r>
          </a:p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two models (m1 and m2) with different training approach. (e.g. batch size 64 and 1024)</a:t>
            </a:r>
          </a:p>
          <a:p>
            <a:pPr lvl="1"/>
            <a:r>
              <a:rPr lang="en-US" altLang="zh-TW" dirty="0"/>
              <a:t>Record the loss and accuracy of the model which is linear interpolation between m1 and m2.</a:t>
            </a:r>
          </a:p>
          <a:p>
            <a:pPr lvl="1"/>
            <a:r>
              <a:rPr lang="en-US" altLang="zh-TW" dirty="0"/>
              <a:t>                                   , where     is the interpolation ratio,      is the parameter of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oogle Shape;13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3660121"/>
            <a:ext cx="2790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3745845"/>
            <a:ext cx="2762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658" y="3718951"/>
            <a:ext cx="27622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806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MNIST (The </a:t>
            </a:r>
            <a:r>
              <a:rPr lang="en-US" altLang="zh-TW" sz="2400" dirty="0" err="1"/>
              <a:t>cross_entropy</a:t>
            </a:r>
            <a:r>
              <a:rPr lang="en-US" altLang="zh-TW" sz="2400" dirty="0"/>
              <a:t> is log scale)</a:t>
            </a:r>
          </a:p>
          <a:p>
            <a:pPr lvl="1"/>
            <a:r>
              <a:rPr lang="en-US" altLang="zh-TW" sz="1600" dirty="0"/>
              <a:t>batch size 64 vs. batch size 1024</a:t>
            </a:r>
          </a:p>
          <a:p>
            <a:pPr lvl="1"/>
            <a:r>
              <a:rPr lang="en-US" altLang="zh-TW" sz="1800" dirty="0"/>
              <a:t>learning rate 1e-3 vs. 1e-2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1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958" y="2362200"/>
            <a:ext cx="4765026" cy="3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68" y="2362200"/>
            <a:ext cx="4765026" cy="3573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840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Parts in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(1-1) Deep vs Shallow:</a:t>
            </a:r>
          </a:p>
          <a:p>
            <a:pPr lvl="1"/>
            <a:r>
              <a:rPr lang="en-US" altLang="zh-TW" sz="1800" dirty="0"/>
              <a:t>Simulate a function.</a:t>
            </a:r>
          </a:p>
          <a:p>
            <a:pPr lvl="1"/>
            <a:r>
              <a:rPr lang="en-US" altLang="zh-TW" sz="2000" dirty="0"/>
              <a:t>Train on actual task using shallow and deep models.</a:t>
            </a:r>
          </a:p>
          <a:p>
            <a:r>
              <a:rPr lang="en-US" altLang="zh-TW" dirty="0"/>
              <a:t>(1-2) Optimization</a:t>
            </a:r>
          </a:p>
          <a:p>
            <a:r>
              <a:rPr lang="en-US" altLang="zh-TW" sz="2400" dirty="0"/>
              <a:t>(1-3) Generalization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403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at least 5 models with different training approach.</a:t>
            </a:r>
          </a:p>
          <a:p>
            <a:pPr lvl="1"/>
            <a:r>
              <a:rPr lang="en-US" altLang="zh-TW" dirty="0"/>
              <a:t>Record the loss and accuracy of all models.</a:t>
            </a:r>
          </a:p>
          <a:p>
            <a:pPr lvl="1"/>
            <a:r>
              <a:rPr lang="en-US" altLang="zh-TW" dirty="0"/>
              <a:t>Record the sensitivity of all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055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What is sensitivity: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u="sng" dirty="0">
                <a:solidFill>
                  <a:schemeClr val="hlink"/>
                </a:solidFill>
                <a:hlinkClick r:id="rId2"/>
              </a:rPr>
              <a:t>https://arxiv.org/pdf/1802.08760.pdf</a:t>
            </a:r>
            <a:endParaRPr lang="en-US" altLang="zh-TW" dirty="0"/>
          </a:p>
          <a:p>
            <a:pPr lvl="1"/>
            <a:r>
              <a:rPr lang="en-US" altLang="zh-TW" dirty="0"/>
              <a:t>Original definition:</a:t>
            </a:r>
          </a:p>
          <a:p>
            <a:pPr lvl="2"/>
            <a:r>
              <a:rPr lang="en-US" altLang="zh-TW" sz="2400" dirty="0" err="1"/>
              <a:t>Frobenius</a:t>
            </a:r>
            <a:r>
              <a:rPr lang="en-US" altLang="zh-TW" sz="2400" dirty="0"/>
              <a:t> norm of Jacobian matrix of model output (class probability) to input</a:t>
            </a:r>
          </a:p>
          <a:p>
            <a:pPr lvl="2"/>
            <a:r>
              <a:rPr lang="en-US" altLang="zh-TW" sz="2400" dirty="0"/>
              <a:t>Computationally expensive for us</a:t>
            </a:r>
          </a:p>
          <a:p>
            <a:pPr lvl="1"/>
            <a:r>
              <a:rPr lang="en-US" altLang="zh-TW" dirty="0"/>
              <a:t>Our definition:</a:t>
            </a:r>
          </a:p>
          <a:p>
            <a:pPr lvl="2"/>
            <a:r>
              <a:rPr lang="en-US" altLang="zh-TW" dirty="0" err="1"/>
              <a:t>Frobenius</a:t>
            </a:r>
            <a:r>
              <a:rPr lang="en-US" altLang="zh-TW" dirty="0"/>
              <a:t> norm of gradients of loss to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423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pic>
        <p:nvPicPr>
          <p:cNvPr id="4" name="Google Shape;1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5575" y="3868200"/>
            <a:ext cx="3534850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3868200"/>
            <a:ext cx="3534850" cy="26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825" y="1422400"/>
            <a:ext cx="3491950" cy="26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75" y="1385812"/>
            <a:ext cx="3589550" cy="26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2133600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MNIST 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50" y="486984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CIFAR10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135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HW1-3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Can network fit random labels?</a:t>
            </a:r>
          </a:p>
          <a:p>
            <a:pPr lvl="1"/>
            <a:r>
              <a:rPr lang="en-US" altLang="zh-TW" dirty="0"/>
              <a:t>Describe your settings of the experiments. (e.g. which task, learning rate, optimizer) </a:t>
            </a:r>
          </a:p>
          <a:p>
            <a:pPr lvl="1"/>
            <a:r>
              <a:rPr lang="en-US" altLang="zh-TW" dirty="0"/>
              <a:t>Plot the figure of the relationship between training and testing, loss and epochs. </a:t>
            </a:r>
          </a:p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</a:p>
          <a:p>
            <a:pPr lvl="1"/>
            <a:r>
              <a:rPr lang="en-US" altLang="zh-TW" dirty="0"/>
              <a:t>Describe your settings of the experiments. (e.g. which task, the 10 or more structures you choose) </a:t>
            </a:r>
          </a:p>
          <a:p>
            <a:pPr lvl="1"/>
            <a:r>
              <a:rPr lang="en-US" altLang="zh-TW" dirty="0"/>
              <a:t>Plot the figures of both training and testing, loss and accuracy to the number of parameters.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1: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 to the number of interpolation ratio.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2 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accuracy, sensitivity to your chosen variable.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Bonus : Use other metrics or methods to evaluate a model's ability to generalize and concretely describe it and comment your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236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Feb. 11</a:t>
            </a:r>
            <a:r>
              <a:rPr lang="en-US" baseline="30000" dirty="0"/>
              <a:t>th</a:t>
            </a:r>
            <a:r>
              <a:rPr lang="en-US" dirty="0"/>
              <a:t> 23:59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zh-TW" sz="2400" dirty="0"/>
              <a:t>Allow package</a:t>
            </a:r>
            <a:r>
              <a:rPr lang="zh-TW" altLang="en-US" sz="2400" dirty="0"/>
              <a:t>：</a:t>
            </a:r>
            <a:endParaRPr lang="en-US" sz="24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sz="1800" dirty="0"/>
              <a:t>python 3</a:t>
            </a:r>
            <a:endParaRPr lang="en-US"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b="1" dirty="0">
                <a:solidFill>
                  <a:srgbClr val="FF0000"/>
                </a:solidFill>
              </a:rPr>
              <a:t>TensorFlow/</a:t>
            </a:r>
            <a:r>
              <a:rPr lang="en-US" altLang="zh-TW" sz="1800" b="1" dirty="0" err="1">
                <a:solidFill>
                  <a:srgbClr val="FF0000"/>
                </a:solidFill>
              </a:rPr>
              <a:t>pytorch</a:t>
            </a:r>
            <a:r>
              <a:rPr lang="en-US" altLang="zh-TW" sz="1800" b="1" dirty="0">
                <a:solidFill>
                  <a:srgbClr val="FF0000"/>
                </a:solidFill>
              </a:rPr>
              <a:t> ONLY</a:t>
            </a:r>
            <a:r>
              <a:rPr lang="en-US" altLang="zh-TW" sz="1800" dirty="0">
                <a:solidFill>
                  <a:srgbClr val="000000"/>
                </a:solidFill>
              </a:rPr>
              <a:t> for CS and ECE student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For non-CS/ECE students, </a:t>
            </a:r>
            <a:r>
              <a:rPr lang="en-US" altLang="zh-TW" sz="1800" dirty="0" err="1">
                <a:solidFill>
                  <a:srgbClr val="000000"/>
                </a:solidFill>
              </a:rPr>
              <a:t>Keras</a:t>
            </a:r>
            <a:r>
              <a:rPr lang="en-US" altLang="zh-TW" sz="1800" dirty="0">
                <a:solidFill>
                  <a:srgbClr val="000000"/>
                </a:solidFill>
              </a:rPr>
              <a:t> is allowed.</a:t>
            </a:r>
          </a:p>
          <a:p>
            <a:r>
              <a:rPr lang="en-US" dirty="0"/>
              <a:t>Write one report</a:t>
            </a:r>
          </a:p>
          <a:p>
            <a:r>
              <a:rPr lang="en-US" dirty="0"/>
              <a:t>Share your </a:t>
            </a:r>
            <a:r>
              <a:rPr lang="en-US" dirty="0" err="1"/>
              <a:t>github</a:t>
            </a:r>
            <a:r>
              <a:rPr lang="en-US" dirty="0"/>
              <a:t> with TA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In your Readme, state clearly how to run your program to generate the results in your report.</a:t>
            </a:r>
          </a:p>
          <a:p>
            <a:pPr lvl="1"/>
            <a:r>
              <a:rPr lang="en-US" altLang="zh-TW" dirty="0"/>
              <a:t>Files for training is required.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902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025"/>
            <a:ext cx="8520600" cy="4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 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https://arxiv.org/pdf/1609.04836.pdf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Requirement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 or CIFAR-10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Use at least ten different approaches to train the same model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Calculate the sharpness of trained models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Tips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with different batch size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8086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219200" y="26894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4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There is a generalization gap when using large-batch (LB) methods (instead of small-batch (SB) methods) for training deep learning models.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reasons (maybe more than these):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LB methods lack the explorative properties of SB methods and tend to zoom-in on the minimizer closest to the initial point.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SB and LB methods converge to qualitatively different minimizers with differing generalization properties (i.e. SB converges to flat minimizer, LB converges to sharp minimizer)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We will focus on the second reason.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322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143000" y="2021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Visually, it means that 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measure sharpness (or flatness) ?</a:t>
            </a:r>
            <a:endParaRPr sz="2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" y="2195275"/>
            <a:ext cx="7776450" cy="3148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37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1109725" y="6422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Many methods can measure sharpness, but we will only utilize one in this assignment.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: vector of all parameters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: loss of the model given the paramters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       : a Euclidean ball centers at     with radius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Sharpness: 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00" y="3073500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25" y="3446600"/>
            <a:ext cx="718028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25" y="3871125"/>
            <a:ext cx="1081448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00" y="3871125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225" y="3948825"/>
            <a:ext cx="244662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600" y="4707950"/>
            <a:ext cx="4388974" cy="11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8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066800" y="10167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How to calculate this 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Original paper : Use L-BFGS-B to maximize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Around a critical point 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Then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Since 2-norm of a matrix is defined as :</a:t>
            </a:r>
            <a:endParaRPr sz="2400"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75" y="3970375"/>
            <a:ext cx="3270250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0" y="3006613"/>
            <a:ext cx="7620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858" y="3777067"/>
            <a:ext cx="2977124" cy="12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4243917" y="4454413"/>
            <a:ext cx="94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75" y="1688425"/>
            <a:ext cx="2272526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6">
            <a:alphaModFix/>
          </a:blip>
          <a:srcRect t="37902" b="38080"/>
          <a:stretch/>
        </p:blipFill>
        <p:spPr>
          <a:xfrm>
            <a:off x="255480" y="5741525"/>
            <a:ext cx="632099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2875" y="5659800"/>
            <a:ext cx="21434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0916" y="2240433"/>
            <a:ext cx="672550" cy="35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98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HW1-1: Deep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dirty="0"/>
              <a:t>function need to be single-input, single-output</a:t>
            </a:r>
          </a:p>
          <a:p>
            <a:pPr lvl="1"/>
            <a:r>
              <a:rPr lang="en-US" altLang="zh-TW" dirty="0"/>
              <a:t>function need to be non-linear</a:t>
            </a:r>
          </a:p>
          <a:p>
            <a:r>
              <a:rPr lang="en-US" altLang="zh-TW" dirty="0"/>
              <a:t>Train on actual task:</a:t>
            </a:r>
          </a:p>
          <a:p>
            <a:pPr lvl="1"/>
            <a:r>
              <a:rPr lang="en-US" altLang="zh-TW" dirty="0"/>
              <a:t>MNIST or CIFAR-10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1946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90600" y="896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calculate Hessian matrices efficiently: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Use GPU : tf.hessians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Calculate only 500 out of 60000 examples in MNIST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But tf.hessians only return block-diagonal part: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vector of all paramters 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Hessian matrix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7" name="Google Shape;227;p35"/>
          <p:cNvSpPr/>
          <p:nvPr/>
        </p:nvSpPr>
        <p:spPr>
          <a:xfrm>
            <a:off x="1769525" y="4186600"/>
            <a:ext cx="1915500" cy="19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769525" y="397212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5400000">
            <a:off x="1157675" y="4561325"/>
            <a:ext cx="984300" cy="226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753825" y="397212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 rot="5400000">
            <a:off x="1182025" y="5516675"/>
            <a:ext cx="931200" cy="231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1793325" y="4215575"/>
            <a:ext cx="960600" cy="93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2753825" y="5146775"/>
            <a:ext cx="902100" cy="931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850850" y="320537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W1</a:t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5835150" y="320537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W2</a:t>
            </a:r>
            <a:endParaRPr/>
          </a:p>
        </p:txBody>
      </p:sp>
      <p:cxnSp>
        <p:nvCxnSpPr>
          <p:cNvPr id="236" name="Google Shape;236;p35"/>
          <p:cNvCxnSpPr>
            <a:stCxn id="232" idx="3"/>
          </p:cNvCxnSpPr>
          <p:nvPr/>
        </p:nvCxnSpPr>
        <p:spPr>
          <a:xfrm rot="10800000" flipH="1">
            <a:off x="2753925" y="4680575"/>
            <a:ext cx="17133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 rot="10800000" flipH="1">
            <a:off x="3691275" y="5623625"/>
            <a:ext cx="7569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5"/>
          <p:cNvSpPr txBox="1"/>
          <p:nvPr/>
        </p:nvSpPr>
        <p:spPr>
          <a:xfrm>
            <a:off x="4456642" y="4487308"/>
            <a:ext cx="306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 = tf.hessians(loss, [w1, w2])[0]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496767" y="5434475"/>
            <a:ext cx="2826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h1= tf.hessians(loss, [w1, w2])[1]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219200" y="358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If we assume off-block-diagonal elements is negligable: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Square of block-diagonal matrix is also block-diagonal.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Eigenvalues of a block-diagonal matrix is the list of all eigenvalues of each block submatrix.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Since we only want the largest eigenvalue, we can conclude that the 2-norm of a block-diagonal matrix is the 2-norm of block submatrix that contains the largest eigenvalue itself.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tensorflow : tf.norm(A, 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numpy : np.linalg.norm(A, 2)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96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08450"/>
            <a:ext cx="61125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MNIST 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20000~30000 parameters (in order to calculate hessian matrices while maintaining enough model capacity)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Calculate hessian matrices as mentioned in previous slide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epsilon : 1e-4</a:t>
            </a:r>
            <a:endParaRPr sz="18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0" y="1180950"/>
            <a:ext cx="2413000" cy="54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25" y="3659250"/>
            <a:ext cx="3481925" cy="2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9225"/>
            <a:ext cx="3481925" cy="28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186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1219200" y="8965"/>
            <a:ext cx="859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more possible bonus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https://arxiv.org/pdf/1703.04933.pdf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This paper shows that several metrics (including sharpness) do not indicates ability of generalization for any RELU-based deep models.</a:t>
            </a:r>
            <a:endParaRPr sz="24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Reparametrize:</a:t>
            </a:r>
            <a:endParaRPr sz="2400" dirty="0"/>
          </a:p>
          <a:p>
            <a:pPr marL="91440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 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if </a:t>
            </a:r>
            <a:endParaRPr sz="2400" dirty="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5315625"/>
            <a:ext cx="7620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6155625"/>
            <a:ext cx="1273422" cy="46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train at least two different DNN models with the </a:t>
            </a:r>
            <a:r>
              <a:rPr lang="en-US" altLang="zh-TW" dirty="0">
                <a:solidFill>
                  <a:srgbClr val="FF0000"/>
                </a:solidFill>
              </a:rPr>
              <a:t>same amount</a:t>
            </a:r>
            <a:r>
              <a:rPr lang="en-US" altLang="zh-TW" dirty="0"/>
              <a:t> of parameters until convergence</a:t>
            </a:r>
          </a:p>
          <a:p>
            <a:pPr lvl="1"/>
            <a:r>
              <a:rPr lang="en-US" altLang="zh-TW" dirty="0"/>
              <a:t>compare the training process of models by showing the loss in each epoch in a chart</a:t>
            </a:r>
          </a:p>
          <a:p>
            <a:pPr lvl="1"/>
            <a:r>
              <a:rPr lang="en-US" altLang="zh-TW" dirty="0"/>
              <a:t>visualize the ground-truth and predictions by models in a graph</a:t>
            </a:r>
          </a:p>
          <a:p>
            <a:r>
              <a:rPr lang="en-US" altLang="zh-TW" dirty="0"/>
              <a:t>Tips: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constrain the input domain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hyper-parameters are important (i.e. tune all models to the best)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01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762000"/>
          </a:xfrm>
        </p:spPr>
        <p:txBody>
          <a:bodyPr/>
          <a:lstStyle/>
          <a:p>
            <a:r>
              <a:rPr lang="en-US" altLang="zh-TW" sz="2800" dirty="0"/>
              <a:t>Example models: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575" y="2133600"/>
            <a:ext cx="2428425" cy="399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0" y="2870300"/>
            <a:ext cx="2428425" cy="2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50" y="3623089"/>
            <a:ext cx="2310875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21"/>
          <p:cNvSpPr txBox="1"/>
          <p:nvPr/>
        </p:nvSpPr>
        <p:spPr>
          <a:xfrm>
            <a:off x="727638" y="62020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model0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  <p:sp>
        <p:nvSpPr>
          <p:cNvPr id="8" name="Google Shape;118;p21"/>
          <p:cNvSpPr txBox="1"/>
          <p:nvPr/>
        </p:nvSpPr>
        <p:spPr>
          <a:xfrm>
            <a:off x="3482300" y="54353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model1 </a:t>
            </a:r>
            <a:r>
              <a:rPr lang="en-US" altLang="zh-TW" dirty="0"/>
              <a:t>parameters</a:t>
            </a:r>
            <a:r>
              <a:rPr lang="zh-TW" dirty="0"/>
              <a:t>：572                   </a:t>
            </a:r>
            <a:endParaRPr dirty="0"/>
          </a:p>
        </p:txBody>
      </p:sp>
      <p:sp>
        <p:nvSpPr>
          <p:cNvPr id="9" name="Google Shape;119;p21"/>
          <p:cNvSpPr txBox="1"/>
          <p:nvPr/>
        </p:nvSpPr>
        <p:spPr>
          <a:xfrm>
            <a:off x="6231338" y="47898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model2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953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pic>
        <p:nvPicPr>
          <p:cNvPr id="4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59275"/>
            <a:ext cx="4578550" cy="2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50" y="2416090"/>
            <a:ext cx="4665350" cy="247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5" y="1612183"/>
            <a:ext cx="97155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2"/>
          <p:cNvSpPr txBox="1"/>
          <p:nvPr/>
        </p:nvSpPr>
        <p:spPr>
          <a:xfrm>
            <a:off x="15845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52068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4" name="Google Shape;134;p23"/>
          <p:cNvSpPr txBox="1"/>
          <p:nvPr/>
        </p:nvSpPr>
        <p:spPr>
          <a:xfrm>
            <a:off x="23622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  <p:pic>
        <p:nvPicPr>
          <p:cNvPr id="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700" y="1707416"/>
            <a:ext cx="17240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476"/>
            <a:ext cx="4774402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00" y="2446475"/>
            <a:ext cx="4596101" cy="24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75294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use MNIST or CIFAR-10</a:t>
            </a:r>
          </a:p>
          <a:p>
            <a:pPr lvl="1"/>
            <a:r>
              <a:rPr lang="en-US" altLang="zh-TW" dirty="0"/>
              <a:t>use CNN or DNN</a:t>
            </a:r>
          </a:p>
          <a:p>
            <a:pPr lvl="1"/>
            <a:r>
              <a:rPr lang="en-US" altLang="zh-TW" dirty="0"/>
              <a:t>visualize the training process by showing both loss and accuracy on two charts</a:t>
            </a:r>
          </a:p>
          <a:p>
            <a:r>
              <a:rPr lang="en-US" altLang="zh-TW" dirty="0"/>
              <a:t>Tips:</a:t>
            </a:r>
          </a:p>
          <a:p>
            <a:pPr lvl="1"/>
            <a:r>
              <a:rPr lang="en-US" altLang="zh-TW" dirty="0"/>
              <a:t>CNN is easier to see the difference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19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27551</TotalTime>
  <Words>4222</Words>
  <Application>Microsoft Office PowerPoint</Application>
  <PresentationFormat>On-screen Show (4:3)</PresentationFormat>
  <Paragraphs>335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Monotype Sorts</vt:lpstr>
      <vt:lpstr>Arial</vt:lpstr>
      <vt:lpstr>Open Sans</vt:lpstr>
      <vt:lpstr>PT Sans Narrow</vt:lpstr>
      <vt:lpstr>presentation</vt:lpstr>
      <vt:lpstr>CpSc 8430: Deep Learning</vt:lpstr>
      <vt:lpstr>Copy Right Notice</vt:lpstr>
      <vt:lpstr>Three Parts in HW1</vt:lpstr>
      <vt:lpstr>HW1-1: Deep vs Shallow</vt:lpstr>
      <vt:lpstr>HW1-1 Simulate a Function</vt:lpstr>
      <vt:lpstr>HW1-1 Simulate a Function</vt:lpstr>
      <vt:lpstr>HW1-1 Simulate a Function</vt:lpstr>
      <vt:lpstr>HW1-1 Simulate a Function</vt:lpstr>
      <vt:lpstr>HW1-1 Train on Actual Tasks</vt:lpstr>
      <vt:lpstr>HW1-1 Train on Actual Tasks</vt:lpstr>
      <vt:lpstr>HW1-1 Train on Actual Tasks</vt:lpstr>
      <vt:lpstr>HW1-1 Report Questions</vt:lpstr>
      <vt:lpstr>HW1-2: Optimization</vt:lpstr>
      <vt:lpstr>Visualize the Optimization Process</vt:lpstr>
      <vt:lpstr>Visualize the Optimization Process</vt:lpstr>
      <vt:lpstr>Visualize the Optimization Process</vt:lpstr>
      <vt:lpstr>Observe Gradient Norm During Training</vt:lpstr>
      <vt:lpstr>Observe Gradient Norm During Training</vt:lpstr>
      <vt:lpstr>What Happened When Gradient is Almost Zero</vt:lpstr>
      <vt:lpstr>What Happened When Gradient is Almost Zero</vt:lpstr>
      <vt:lpstr>What Happened When Gradient is Almost Zero</vt:lpstr>
      <vt:lpstr>HW1-2 Report Questions</vt:lpstr>
      <vt:lpstr>HW1-3: Generalization</vt:lpstr>
      <vt:lpstr>Can network fit random labels?</vt:lpstr>
      <vt:lpstr>Can network fit random labels?</vt:lpstr>
      <vt:lpstr>Number of parameters v.s. Generalization</vt:lpstr>
      <vt:lpstr>Number of parameters v.s. Generalization</vt:lpstr>
      <vt:lpstr>Flatness v.s. Generalization - part1</vt:lpstr>
      <vt:lpstr>Flatness v.s. Generalization - part1</vt:lpstr>
      <vt:lpstr>Flatness v.s. Generalization - part2</vt:lpstr>
      <vt:lpstr>Flatness v.s. Generalization - part2</vt:lpstr>
      <vt:lpstr>Flatness v.s. Generalization - part2</vt:lpstr>
      <vt:lpstr>HW1-3 Report Questions</vt:lpstr>
      <vt:lpstr>Submission</vt:lpstr>
      <vt:lpstr>Flatness v.s. Generalization - bonus example</vt:lpstr>
      <vt:lpstr>Flatness v.s. Generalization - bonus example </vt:lpstr>
      <vt:lpstr>Flatness v.s. Generalization - bonus example </vt:lpstr>
      <vt:lpstr>Flatness v.s. Generalization - bonus example </vt:lpstr>
      <vt:lpstr>Flatness v.s. Generalization - bonus example</vt:lpstr>
      <vt:lpstr>Flatness v.s. Generalization - bonus example </vt:lpstr>
      <vt:lpstr>Flatness v.s. Generalization - bonus example</vt:lpstr>
      <vt:lpstr>Flatness v.s. Generalization - bonus example</vt:lpstr>
      <vt:lpstr>Flatness v.s. Generalization - more possible bonus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subject>Machine Learning</dc:subject>
  <dc:creator>Feng Luo</dc:creator>
  <cp:lastModifiedBy>Feng Luo</cp:lastModifiedBy>
  <cp:revision>871</cp:revision>
  <cp:lastPrinted>2019-02-18T18:00:25Z</cp:lastPrinted>
  <dcterms:created xsi:type="dcterms:W3CDTF">2002-09-11T15:09:58Z</dcterms:created>
  <dcterms:modified xsi:type="dcterms:W3CDTF">2022-01-04T21:58:27Z</dcterms:modified>
</cp:coreProperties>
</file>