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59"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p:cViewPr varScale="1">
        <p:scale>
          <a:sx n="14" d="100"/>
          <a:sy n="14" d="100"/>
        </p:scale>
        <p:origin x="2080" y="56"/>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2.png"/><Relationship Id="rId7" Type="http://schemas.openxmlformats.org/officeDocument/2006/relationships/image" Target="../media/image5.emf"/><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8034" y="163006"/>
            <a:ext cx="32004000" cy="36360098"/>
            <a:chOff x="0" y="1"/>
            <a:chExt cx="32004000"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9022999" y="939934"/>
              <a:ext cx="12743925" cy="2028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spcBef>
                  <a:spcPts val="0"/>
                </a:spcBef>
              </a:pPr>
              <a:r>
                <a:rPr lang="en-US" altLang="zh-CN" sz="4400" baseline="0" dirty="0">
                  <a:latin typeface="Poppins" panose="00000500000000000000" pitchFamily="2" charset="0"/>
                  <a:ea typeface="SimSun" pitchFamily="2" charset="-122"/>
                  <a:cs typeface="Poppins" panose="00000500000000000000" pitchFamily="2" charset="0"/>
                </a:rPr>
                <a:t>Sign Language Recognition Model based on Multimodal Inputs</a:t>
              </a:r>
            </a:p>
            <a:p>
              <a:pPr algn="ctr" eaLnBrk="1" hangingPunct="1">
                <a:spcBef>
                  <a:spcPts val="0"/>
                </a:spcBef>
              </a:pPr>
              <a:endParaRPr lang="en-US" altLang="zh-CN" sz="3600" baseline="0" dirty="0">
                <a:latin typeface="Poppins" panose="00000500000000000000" pitchFamily="2" charset="0"/>
                <a:ea typeface="SimSun" pitchFamily="2" charset="-122"/>
                <a:cs typeface="Poppins" panose="00000500000000000000" pitchFamily="2" charset="0"/>
              </a:endParaRP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763791" y="30316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2196036" y="3873287"/>
              <a:ext cx="27241501" cy="53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dirty="0">
                  <a:latin typeface="Poppins" panose="00000500000000000000" pitchFamily="2" charset="0"/>
                  <a:ea typeface="SimSun" pitchFamily="2" charset="-122"/>
                  <a:cs typeface="Poppins" panose="00000500000000000000" pitchFamily="2" charset="0"/>
                </a:rPr>
                <a:t>SUPERVISOR: DR.CHINTOO KUMAR, DR.AVISHEK CHAKRABROTHY</a:t>
              </a:r>
            </a:p>
          </p:txBody>
        </p:sp>
        <p:pic>
          <p:nvPicPr>
            <p:cNvPr id="9" name="Picture 8">
              <a:extLst>
                <a:ext uri="{FF2B5EF4-FFF2-40B4-BE49-F238E27FC236}">
                  <a16:creationId xmlns:a16="http://schemas.microsoft.com/office/drawing/2014/main" id="{CB6A3E1D-AD94-7507-6722-766540D985C6}"/>
                </a:ext>
              </a:extLst>
            </p:cNvPr>
            <p:cNvPicPr>
              <a:picLocks noChangeAspect="1"/>
            </p:cNvPicPr>
            <p:nvPr/>
          </p:nvPicPr>
          <p:blipFill>
            <a:blip r:embed="rId2"/>
            <a:stretch>
              <a:fillRect/>
            </a:stretch>
          </p:blipFill>
          <p:spPr>
            <a:xfrm>
              <a:off x="200785" y="513691"/>
              <a:ext cx="4169868" cy="1845973"/>
            </a:xfrm>
            <a:prstGeom prst="rect">
              <a:avLst/>
            </a:prstGeom>
          </p:spPr>
        </p:pic>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89851"/>
              <a:ext cx="10391013" cy="1315469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17951449"/>
              <a:ext cx="10391013" cy="1808830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639936"/>
              <a:ext cx="9857616" cy="20443052"/>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1059018" y="4507363"/>
              <a:ext cx="10515597" cy="10603558"/>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58912" y="25465307"/>
              <a:ext cx="20678015" cy="496491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20851161" y="15215719"/>
              <a:ext cx="10820399" cy="9867269"/>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 Box 18">
              <a:extLst>
                <a:ext uri="{FF2B5EF4-FFF2-40B4-BE49-F238E27FC236}">
                  <a16:creationId xmlns:a16="http://schemas.microsoft.com/office/drawing/2014/main" id="{29D071B0-8C1C-D71C-5C5D-1B2ABBC08C97}"/>
                </a:ext>
              </a:extLst>
            </p:cNvPr>
            <p:cNvSpPr txBox="1">
              <a:spLocks noChangeArrowheads="1"/>
            </p:cNvSpPr>
            <p:nvPr/>
          </p:nvSpPr>
          <p:spPr bwMode="auto">
            <a:xfrm>
              <a:off x="2916191" y="31840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21" name="TextBox 20">
              <a:extLst>
                <a:ext uri="{FF2B5EF4-FFF2-40B4-BE49-F238E27FC236}">
                  <a16:creationId xmlns:a16="http://schemas.microsoft.com/office/drawing/2014/main" id="{D759992F-D3CE-1ADE-F378-14B9B5E09BDA}"/>
                </a:ext>
              </a:extLst>
            </p:cNvPr>
            <p:cNvSpPr txBox="1"/>
            <p:nvPr/>
          </p:nvSpPr>
          <p:spPr>
            <a:xfrm>
              <a:off x="286195" y="4455405"/>
              <a:ext cx="3934090"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348508" y="18037321"/>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046578" y="4507362"/>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8164415" cy="1092607"/>
            </a:xfrm>
            <a:prstGeom prst="rect">
              <a:avLst/>
            </a:prstGeom>
            <a:noFill/>
          </p:spPr>
          <p:txBody>
            <a:bodyPr wrap="none" rtlCol="0">
              <a:spAutoFit/>
            </a:bodyPr>
            <a:lstStyle/>
            <a:p>
              <a:r>
                <a:rPr lang="en-US" sz="6500" b="1" dirty="0">
                  <a:latin typeface="Poppins" panose="00000500000000000000" pitchFamily="2" charset="0"/>
                  <a:cs typeface="Poppins" panose="00000500000000000000" pitchFamily="2" charset="0"/>
                </a:rPr>
                <a:t>E</a:t>
              </a:r>
              <a:r>
                <a:rPr lang="en-IN" sz="6500" b="1" dirty="0">
                  <a:latin typeface="Poppins" panose="00000500000000000000" pitchFamily="2" charset="0"/>
                  <a:cs typeface="Poppins" panose="00000500000000000000" pitchFamily="2" charset="0"/>
                </a:rPr>
                <a:t>xpected outcome</a:t>
              </a:r>
            </a:p>
          </p:txBody>
        </p:sp>
        <p:sp>
          <p:nvSpPr>
            <p:cNvPr id="29" name="TextBox 28">
              <a:extLst>
                <a:ext uri="{FF2B5EF4-FFF2-40B4-BE49-F238E27FC236}">
                  <a16:creationId xmlns:a16="http://schemas.microsoft.com/office/drawing/2014/main" id="{BB29E532-5B27-AD52-1B28-26897E6CC31F}"/>
                </a:ext>
              </a:extLst>
            </p:cNvPr>
            <p:cNvSpPr txBox="1"/>
            <p:nvPr/>
          </p:nvSpPr>
          <p:spPr>
            <a:xfrm>
              <a:off x="21209555" y="15329739"/>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1080484" y="25713076"/>
              <a:ext cx="871584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p>
          </p:txBody>
        </p:sp>
      </p:grpSp>
      <p:sp>
        <p:nvSpPr>
          <p:cNvPr id="32" name="TextBox 31">
            <a:extLst>
              <a:ext uri="{FF2B5EF4-FFF2-40B4-BE49-F238E27FC236}">
                <a16:creationId xmlns:a16="http://schemas.microsoft.com/office/drawing/2014/main" id="{62D5A794-FF8C-9AF7-50B3-83D99643A57F}"/>
              </a:ext>
            </a:extLst>
          </p:cNvPr>
          <p:cNvSpPr txBox="1"/>
          <p:nvPr/>
        </p:nvSpPr>
        <p:spPr>
          <a:xfrm>
            <a:off x="10968274" y="26901760"/>
            <a:ext cx="20093818" cy="3785652"/>
          </a:xfrm>
          <a:prstGeom prst="rect">
            <a:avLst/>
          </a:prstGeom>
          <a:noFill/>
        </p:spPr>
        <p:txBody>
          <a:bodyPr wrap="square" rtlCol="0">
            <a:spAutoFit/>
          </a:bodyPr>
          <a:lstStyle/>
          <a:p>
            <a:pPr marL="685800" indent="-685800" algn="just">
              <a:buFont typeface="Arial" panose="020B0604020202020204" pitchFamily="34" charset="0"/>
              <a:buChar char="•"/>
            </a:pPr>
            <a:r>
              <a:rPr lang="en-US" sz="4800" dirty="0"/>
              <a:t>Deploying this modal into the web servers to increase the availability</a:t>
            </a:r>
          </a:p>
          <a:p>
            <a:pPr marL="685800" indent="-685800" algn="just">
              <a:buFont typeface="Arial" panose="020B0604020202020204" pitchFamily="34" charset="0"/>
              <a:buChar char="•"/>
            </a:pPr>
            <a:r>
              <a:rPr lang="en-US" sz="4800" dirty="0"/>
              <a:t>Expanding to recognize sign language in different languages.</a:t>
            </a:r>
          </a:p>
          <a:p>
            <a:pPr marL="685800" indent="-685800" algn="just">
              <a:buFont typeface="Arial" panose="020B0604020202020204" pitchFamily="34" charset="0"/>
              <a:buChar char="•"/>
            </a:pPr>
            <a:r>
              <a:rPr lang="en-US" sz="4800" dirty="0"/>
              <a:t>Ensuring ethical use, privacy and equal access to this technology for all communities adapting this model to individual signing styles and dilates for better accuracy. </a:t>
            </a:r>
            <a:endParaRPr lang="en-IN" sz="4800" dirty="0"/>
          </a:p>
        </p:txBody>
      </p:sp>
      <p:sp>
        <p:nvSpPr>
          <p:cNvPr id="34" name="TextBox 33">
            <a:extLst>
              <a:ext uri="{FF2B5EF4-FFF2-40B4-BE49-F238E27FC236}">
                <a16:creationId xmlns:a16="http://schemas.microsoft.com/office/drawing/2014/main" id="{B4C3A4EF-E6FF-3D7D-2C5F-E1F533942D5A}"/>
              </a:ext>
            </a:extLst>
          </p:cNvPr>
          <p:cNvSpPr txBox="1"/>
          <p:nvPr/>
        </p:nvSpPr>
        <p:spPr>
          <a:xfrm>
            <a:off x="21050984" y="16351250"/>
            <a:ext cx="10411579" cy="8217634"/>
          </a:xfrm>
          <a:prstGeom prst="rect">
            <a:avLst/>
          </a:prstGeom>
          <a:noFill/>
        </p:spPr>
        <p:txBody>
          <a:bodyPr wrap="square" rtlCol="0">
            <a:spAutoFit/>
          </a:bodyPr>
          <a:lstStyle/>
          <a:p>
            <a:pPr algn="just"/>
            <a:r>
              <a:rPr lang="en-US" sz="4400" dirty="0"/>
              <a:t>The "Sign Language Recognition Model Based on Multimodal Inputs" improves the way we understand and recognize sign language by using multiple inputs, including hand gestures, facial expressions, body movements, and text. By using advanced techniques like Times former for video and Transformer/clip for text, the model better captures the details of sign language. This approach has been shown to work better than older methods, making the recognition process more accurate and reliable.</a:t>
            </a:r>
            <a:endParaRPr lang="en-IN" sz="4400" dirty="0"/>
          </a:p>
        </p:txBody>
      </p:sp>
      <p:sp>
        <p:nvSpPr>
          <p:cNvPr id="36" name="TextBox 35">
            <a:extLst>
              <a:ext uri="{FF2B5EF4-FFF2-40B4-BE49-F238E27FC236}">
                <a16:creationId xmlns:a16="http://schemas.microsoft.com/office/drawing/2014/main" id="{298ED9DB-29F4-1396-3469-2884A260F26E}"/>
              </a:ext>
            </a:extLst>
          </p:cNvPr>
          <p:cNvSpPr txBox="1"/>
          <p:nvPr/>
        </p:nvSpPr>
        <p:spPr>
          <a:xfrm>
            <a:off x="21255724" y="5646838"/>
            <a:ext cx="9957228" cy="2631490"/>
          </a:xfrm>
          <a:prstGeom prst="rect">
            <a:avLst/>
          </a:prstGeom>
          <a:noFill/>
        </p:spPr>
        <p:txBody>
          <a:bodyPr wrap="square" rtlCol="0">
            <a:spAutoFit/>
          </a:bodyPr>
          <a:lstStyle/>
          <a:p>
            <a:r>
              <a:rPr lang="en-US" sz="5500" dirty="0"/>
              <a:t>Transcription of the video by using the sign language with the multi-modal datasets</a:t>
            </a:r>
            <a:endParaRPr lang="en-IN" sz="5500" dirty="0"/>
          </a:p>
        </p:txBody>
      </p:sp>
      <p:sp>
        <p:nvSpPr>
          <p:cNvPr id="37" name="TextBox 36">
            <a:extLst>
              <a:ext uri="{FF2B5EF4-FFF2-40B4-BE49-F238E27FC236}">
                <a16:creationId xmlns:a16="http://schemas.microsoft.com/office/drawing/2014/main" id="{B412C119-3668-82FF-BE7B-25EECC898EC5}"/>
              </a:ext>
            </a:extLst>
          </p:cNvPr>
          <p:cNvSpPr txBox="1"/>
          <p:nvPr/>
        </p:nvSpPr>
        <p:spPr>
          <a:xfrm>
            <a:off x="342521" y="5362015"/>
            <a:ext cx="10124693" cy="12280285"/>
          </a:xfrm>
          <a:prstGeom prst="rect">
            <a:avLst/>
          </a:prstGeom>
          <a:noFill/>
        </p:spPr>
        <p:txBody>
          <a:bodyPr wrap="square" rtlCol="0">
            <a:spAutoFit/>
          </a:bodyPr>
          <a:lstStyle/>
          <a:p>
            <a:pPr algn="just"/>
            <a:r>
              <a:rPr lang="en-US" sz="4400" dirty="0">
                <a:latin typeface="Times New Roman" panose="02020603050405020304" pitchFamily="18" charset="0"/>
                <a:cs typeface="Times New Roman" panose="02020603050405020304" pitchFamily="18" charset="0"/>
              </a:rPr>
              <a:t>Sign language recognition is crucial in assistive technology for persons with hearing impairments. This technology enables seamless communication and access to diverse services for this demographic. People with hearing impairments may have substantial difficulties in their daily activities if they do not have proficient sign language recognition technology. They may need help communicating their needs, understanding information, or participating in social activities. By developing and improving sign language recognition model based on the multimodal inputs. We can empower these individuals to lead more independent and fulfilling lives, bridging the communication gap and promoting inclusivity within society.</a:t>
            </a:r>
            <a:endParaRPr lang="en-IN" sz="4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97F50C4-CD93-7B3E-4BCF-A7D1A7AFC1A8}"/>
              </a:ext>
            </a:extLst>
          </p:cNvPr>
          <p:cNvPicPr>
            <a:picLocks noChangeAspect="1"/>
          </p:cNvPicPr>
          <p:nvPr/>
        </p:nvPicPr>
        <p:blipFill>
          <a:blip r:embed="rId3"/>
          <a:stretch>
            <a:fillRect/>
          </a:stretch>
        </p:blipFill>
        <p:spPr>
          <a:xfrm>
            <a:off x="26898600" y="320343"/>
            <a:ext cx="5128674" cy="2238707"/>
          </a:xfrm>
          <a:prstGeom prst="rect">
            <a:avLst/>
          </a:prstGeom>
        </p:spPr>
      </p:pic>
      <p:sp>
        <p:nvSpPr>
          <p:cNvPr id="10" name="TextBox 9">
            <a:extLst>
              <a:ext uri="{FF2B5EF4-FFF2-40B4-BE49-F238E27FC236}">
                <a16:creationId xmlns:a16="http://schemas.microsoft.com/office/drawing/2014/main" id="{68A829BF-150C-1E1A-F6A1-168F21475341}"/>
              </a:ext>
            </a:extLst>
          </p:cNvPr>
          <p:cNvSpPr txBox="1"/>
          <p:nvPr/>
        </p:nvSpPr>
        <p:spPr>
          <a:xfrm>
            <a:off x="-23274" y="2892079"/>
            <a:ext cx="32050548" cy="784830"/>
          </a:xfrm>
          <a:prstGeom prst="rect">
            <a:avLst/>
          </a:prstGeom>
          <a:noFill/>
        </p:spPr>
        <p:txBody>
          <a:bodyPr wrap="square">
            <a:spAutoFit/>
          </a:bodyPr>
          <a:lstStyle/>
          <a:p>
            <a:pPr algn="ctr"/>
            <a:r>
              <a:rPr lang="en-US" sz="4500" b="1" dirty="0">
                <a:latin typeface="Poppins" panose="00000500000000000000" pitchFamily="2" charset="0"/>
                <a:ea typeface="SimSun" pitchFamily="2" charset="-122"/>
                <a:cs typeface="Poppins" panose="00000500000000000000" pitchFamily="2" charset="0"/>
              </a:rPr>
              <a:t>DABBARA PRASHANTH (BU21EECE0100458)</a:t>
            </a:r>
            <a:endParaRPr lang="en-IN" sz="4500" b="1" dirty="0">
              <a:latin typeface="Poppins" panose="00000500000000000000" pitchFamily="2" charset="0"/>
              <a:ea typeface="SimSun" pitchFamily="2" charset="-122"/>
              <a:cs typeface="Poppins" panose="00000500000000000000" pitchFamily="2" charset="0"/>
            </a:endParaRPr>
          </a:p>
        </p:txBody>
      </p:sp>
      <p:pic>
        <p:nvPicPr>
          <p:cNvPr id="13" name="Picture 12">
            <a:extLst>
              <a:ext uri="{FF2B5EF4-FFF2-40B4-BE49-F238E27FC236}">
                <a16:creationId xmlns:a16="http://schemas.microsoft.com/office/drawing/2014/main" id="{8D96FAED-58C9-0E4B-2FA8-3FC130FCA4F3}"/>
              </a:ext>
            </a:extLst>
          </p:cNvPr>
          <p:cNvPicPr>
            <a:picLocks noChangeAspect="1"/>
          </p:cNvPicPr>
          <p:nvPr/>
        </p:nvPicPr>
        <p:blipFill>
          <a:blip r:embed="rId4"/>
          <a:stretch>
            <a:fillRect/>
          </a:stretch>
        </p:blipFill>
        <p:spPr>
          <a:xfrm>
            <a:off x="22357383" y="569413"/>
            <a:ext cx="4541217" cy="1959894"/>
          </a:xfrm>
          <a:prstGeom prst="rect">
            <a:avLst/>
          </a:prstGeom>
        </p:spPr>
      </p:pic>
      <p:pic>
        <p:nvPicPr>
          <p:cNvPr id="39" name="Picture 38">
            <a:extLst>
              <a:ext uri="{FF2B5EF4-FFF2-40B4-BE49-F238E27FC236}">
                <a16:creationId xmlns:a16="http://schemas.microsoft.com/office/drawing/2014/main" id="{4B50CB9E-3F1E-1A3C-E08D-84540C18F1CB}"/>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609" b="93950" l="3113" r="94553">
                        <a14:foregroundMark x1="3113" y1="14947" x2="3113" y2="14947"/>
                        <a14:foregroundMark x1="14008" y1="16726" x2="14008" y2="16726"/>
                        <a14:foregroundMark x1="22179" y1="21352" x2="22179" y2="21352"/>
                        <a14:foregroundMark x1="30350" y1="19929" x2="30350" y2="19929"/>
                        <a14:foregroundMark x1="32879" y1="39146" x2="32879" y2="39146"/>
                        <a14:foregroundMark x1="9339" y1="44840" x2="9339" y2="44840"/>
                        <a14:foregroundMark x1="42996" y1="39858" x2="42996" y2="39858"/>
                        <a14:foregroundMark x1="53696" y1="39858" x2="53696" y2="39858"/>
                        <a14:foregroundMark x1="63035" y1="41993" x2="63035" y2="41993"/>
                        <a14:foregroundMark x1="75875" y1="40925" x2="75875" y2="40925"/>
                        <a14:foregroundMark x1="80545" y1="35587" x2="80545" y2="35587"/>
                        <a14:foregroundMark x1="94553" y1="44128" x2="94553" y2="44128"/>
                        <a14:foregroundMark x1="8171" y1="56940" x2="8171" y2="56940"/>
                        <a14:foregroundMark x1="13619" y1="58363" x2="13619" y2="58363"/>
                        <a14:foregroundMark x1="21206" y1="57651" x2="21206" y2="57651"/>
                        <a14:foregroundMark x1="28016" y1="59786" x2="28016" y2="59786"/>
                        <a14:foregroundMark x1="36770" y1="61210" x2="36770" y2="61210"/>
                        <a14:foregroundMark x1="8171" y1="87544" x2="8171" y2="87544"/>
                        <a14:foregroundMark x1="14981" y1="87544" x2="14981" y2="87544"/>
                        <a14:foregroundMark x1="21984" y1="87544" x2="21984" y2="87544"/>
                        <a14:foregroundMark x1="32296" y1="88256" x2="32296" y2="88256"/>
                        <a14:foregroundMark x1="43580" y1="91103" x2="43580" y2="91103"/>
                        <a14:foregroundMark x1="52918" y1="88256" x2="52918" y2="88256"/>
                        <a14:foregroundMark x1="63230" y1="93950" x2="63230" y2="93950"/>
                        <a14:foregroundMark x1="71595" y1="90391" x2="71595" y2="90391"/>
                        <a14:foregroundMark x1="81907" y1="92171" x2="81907" y2="92171"/>
                        <a14:foregroundMark x1="14008" y1="37722" x2="14008" y2="37722"/>
                        <a14:foregroundMark x1="23346" y1="40569" x2="23346" y2="40569"/>
                        <a14:backgroundMark x1="6420" y1="39146" x2="6420" y2="39146"/>
                        <a14:backgroundMark x1="7004" y1="39146" x2="7004" y2="39146"/>
                        <a14:backgroundMark x1="7004" y1="40925" x2="7004" y2="40925"/>
                        <a14:backgroundMark x1="6420" y1="41993" x2="6420" y2="41993"/>
                        <a14:backgroundMark x1="5837" y1="38078" x2="5837" y2="38078"/>
                        <a14:backgroundMark x1="6226" y1="41281" x2="6226" y2="41281"/>
                        <a14:backgroundMark x1="6615" y1="84698" x2="6615" y2="84698"/>
                        <a14:backgroundMark x1="46109" y1="88256" x2="46109" y2="88256"/>
                        <a14:backgroundMark x1="73346" y1="86121" x2="73346" y2="86121"/>
                        <a14:backgroundMark x1="45525" y1="38078" x2="45525" y2="38078"/>
                        <a14:backgroundMark x1="34436" y1="39858" x2="34436" y2="39858"/>
                        <a14:backgroundMark x1="25875" y1="37722" x2="25875" y2="37722"/>
                        <a14:backgroundMark x1="29183" y1="63345" x2="29183" y2="63345"/>
                        <a14:backgroundMark x1="20428" y1="38434" x2="20428" y2="38434"/>
                      </a14:backgroundRemoval>
                    </a14:imgEffect>
                  </a14:imgLayer>
                </a14:imgProps>
              </a:ext>
            </a:extLst>
          </a:blip>
          <a:stretch>
            <a:fillRect/>
          </a:stretch>
        </p:blipFill>
        <p:spPr>
          <a:xfrm>
            <a:off x="4990684" y="217721"/>
            <a:ext cx="3865337" cy="2113153"/>
          </a:xfrm>
          <a:prstGeom prst="rect">
            <a:avLst/>
          </a:prstGeom>
        </p:spPr>
      </p:pic>
      <p:pic>
        <p:nvPicPr>
          <p:cNvPr id="8" name="Picture 7">
            <a:extLst>
              <a:ext uri="{FF2B5EF4-FFF2-40B4-BE49-F238E27FC236}">
                <a16:creationId xmlns:a16="http://schemas.microsoft.com/office/drawing/2014/main" id="{5DC65411-0BB2-4E28-2707-7B2C1DB59D48}"/>
              </a:ext>
            </a:extLst>
          </p:cNvPr>
          <p:cNvPicPr>
            <a:picLocks noChangeAspect="1"/>
          </p:cNvPicPr>
          <p:nvPr/>
        </p:nvPicPr>
        <p:blipFill>
          <a:blip r:embed="rId7"/>
          <a:stretch>
            <a:fillRect/>
          </a:stretch>
        </p:blipFill>
        <p:spPr>
          <a:xfrm>
            <a:off x="819468" y="19780250"/>
            <a:ext cx="9302556" cy="4497289"/>
          </a:xfrm>
          <a:prstGeom prst="rect">
            <a:avLst/>
          </a:prstGeom>
        </p:spPr>
      </p:pic>
      <p:pic>
        <p:nvPicPr>
          <p:cNvPr id="40" name="Picture 39">
            <a:extLst>
              <a:ext uri="{FF2B5EF4-FFF2-40B4-BE49-F238E27FC236}">
                <a16:creationId xmlns:a16="http://schemas.microsoft.com/office/drawing/2014/main" id="{6FE11FE3-3E31-CB40-AD4C-70C81B04A8D4}"/>
              </a:ext>
            </a:extLst>
          </p:cNvPr>
          <p:cNvPicPr>
            <a:picLocks noChangeAspect="1"/>
          </p:cNvPicPr>
          <p:nvPr/>
        </p:nvPicPr>
        <p:blipFill>
          <a:blip r:embed="rId8"/>
          <a:stretch>
            <a:fillRect/>
          </a:stretch>
        </p:blipFill>
        <p:spPr>
          <a:xfrm>
            <a:off x="21266366" y="8133518"/>
            <a:ext cx="9723678" cy="6996732"/>
          </a:xfrm>
          <a:prstGeom prst="rect">
            <a:avLst/>
          </a:prstGeom>
        </p:spPr>
      </p:pic>
      <p:pic>
        <p:nvPicPr>
          <p:cNvPr id="11" name="Picture 10">
            <a:extLst>
              <a:ext uri="{FF2B5EF4-FFF2-40B4-BE49-F238E27FC236}">
                <a16:creationId xmlns:a16="http://schemas.microsoft.com/office/drawing/2014/main" id="{67C66756-3A13-1649-88CC-5BF8A25A58FB}"/>
              </a:ext>
            </a:extLst>
          </p:cNvPr>
          <p:cNvPicPr>
            <a:picLocks noChangeAspect="1"/>
          </p:cNvPicPr>
          <p:nvPr/>
        </p:nvPicPr>
        <p:blipFill>
          <a:blip r:embed="rId9"/>
          <a:stretch>
            <a:fillRect/>
          </a:stretch>
        </p:blipFill>
        <p:spPr>
          <a:xfrm>
            <a:off x="11057210" y="5616655"/>
            <a:ext cx="9372473" cy="6016962"/>
          </a:xfrm>
          <a:prstGeom prst="rect">
            <a:avLst/>
          </a:prstGeom>
        </p:spPr>
      </p:pic>
      <p:pic>
        <p:nvPicPr>
          <p:cNvPr id="35" name="Picture 2" descr="A flow diagram of the TimeSformer architecture. The input image undergoes embedding, followed by positional embedding, L X of divided space-time attention, linear, soft max, and output probabilities.">
            <a:extLst>
              <a:ext uri="{FF2B5EF4-FFF2-40B4-BE49-F238E27FC236}">
                <a16:creationId xmlns:a16="http://schemas.microsoft.com/office/drawing/2014/main" id="{997E8E90-4610-6F0B-6FB3-FBA677A4EEA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588310" y="13052677"/>
            <a:ext cx="5139726" cy="10580756"/>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Rounded Corners 41">
            <a:extLst>
              <a:ext uri="{FF2B5EF4-FFF2-40B4-BE49-F238E27FC236}">
                <a16:creationId xmlns:a16="http://schemas.microsoft.com/office/drawing/2014/main" id="{3A6F672B-213E-9F04-8DF2-C0A6C530754F}"/>
              </a:ext>
            </a:extLst>
          </p:cNvPr>
          <p:cNvSpPr/>
          <p:nvPr/>
        </p:nvSpPr>
        <p:spPr>
          <a:xfrm>
            <a:off x="10784549" y="30825770"/>
            <a:ext cx="20678015" cy="496491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solidFill>
            </a:endParaRPr>
          </a:p>
        </p:txBody>
      </p:sp>
      <p:sp>
        <p:nvSpPr>
          <p:cNvPr id="43" name="TextBox 42">
            <a:extLst>
              <a:ext uri="{FF2B5EF4-FFF2-40B4-BE49-F238E27FC236}">
                <a16:creationId xmlns:a16="http://schemas.microsoft.com/office/drawing/2014/main" id="{EB9FC07D-36B9-F36E-E643-138FB375B301}"/>
              </a:ext>
            </a:extLst>
          </p:cNvPr>
          <p:cNvSpPr txBox="1"/>
          <p:nvPr/>
        </p:nvSpPr>
        <p:spPr>
          <a:xfrm>
            <a:off x="11148182" y="30981650"/>
            <a:ext cx="6987418" cy="2308324"/>
          </a:xfrm>
          <a:prstGeom prst="rect">
            <a:avLst/>
          </a:prstGeom>
          <a:noFill/>
        </p:spPr>
        <p:txBody>
          <a:bodyPr wrap="square" rtlCol="0">
            <a:spAutoFit/>
          </a:bodyPr>
          <a:lstStyle/>
          <a:p>
            <a:r>
              <a:rPr lang="en-US" sz="7200" b="1" dirty="0">
                <a:solidFill>
                  <a:schemeClr val="tx1"/>
                </a:solidFill>
              </a:rPr>
              <a:t>Impact on society</a:t>
            </a:r>
            <a:endParaRPr lang="en-IN" sz="7200" b="1" dirty="0">
              <a:solidFill>
                <a:schemeClr val="tx1"/>
              </a:solidFill>
            </a:endParaRPr>
          </a:p>
          <a:p>
            <a:endParaRPr lang="en-IN" sz="7200" dirty="0"/>
          </a:p>
        </p:txBody>
      </p:sp>
      <p:sp>
        <p:nvSpPr>
          <p:cNvPr id="44" name="TextBox 43">
            <a:extLst>
              <a:ext uri="{FF2B5EF4-FFF2-40B4-BE49-F238E27FC236}">
                <a16:creationId xmlns:a16="http://schemas.microsoft.com/office/drawing/2014/main" id="{19026163-C953-E08D-B19A-DAFE57BFD2E1}"/>
              </a:ext>
            </a:extLst>
          </p:cNvPr>
          <p:cNvSpPr txBox="1"/>
          <p:nvPr/>
        </p:nvSpPr>
        <p:spPr>
          <a:xfrm>
            <a:off x="11506200" y="32323808"/>
            <a:ext cx="19581292" cy="3477875"/>
          </a:xfrm>
          <a:prstGeom prst="rect">
            <a:avLst/>
          </a:prstGeom>
          <a:noFill/>
        </p:spPr>
        <p:txBody>
          <a:bodyPr wrap="square" rtlCol="0">
            <a:spAutoFit/>
          </a:bodyPr>
          <a:lstStyle/>
          <a:p>
            <a:pPr algn="just"/>
            <a:r>
              <a:rPr lang="en-US" sz="4400" dirty="0"/>
              <a:t>This project has a positive impact by making the communication easier between deaf and hearing communities. It can help create better real time sign language translation tools, allowing deaf individuals to participate more easily in education  , work and social activites. Overall it  helps to bulid a more inclusive society by closing the communication gap</a:t>
            </a:r>
            <a:endParaRPr lang="en-IN" sz="4400" dirty="0"/>
          </a:p>
        </p:txBody>
      </p:sp>
      <p:sp>
        <p:nvSpPr>
          <p:cNvPr id="46" name="TextBox 45">
            <a:extLst>
              <a:ext uri="{FF2B5EF4-FFF2-40B4-BE49-F238E27FC236}">
                <a16:creationId xmlns:a16="http://schemas.microsoft.com/office/drawing/2014/main" id="{E113D2CA-6C30-C0BD-9F43-C81503EE9352}"/>
              </a:ext>
            </a:extLst>
          </p:cNvPr>
          <p:cNvSpPr txBox="1"/>
          <p:nvPr/>
        </p:nvSpPr>
        <p:spPr>
          <a:xfrm>
            <a:off x="278162" y="24580850"/>
            <a:ext cx="10279758" cy="11603176"/>
          </a:xfrm>
          <a:prstGeom prst="rect">
            <a:avLst/>
          </a:prstGeom>
          <a:noFill/>
        </p:spPr>
        <p:txBody>
          <a:bodyPr wrap="square" rtlCol="0">
            <a:spAutoFit/>
          </a:bodyPr>
          <a:lstStyle/>
          <a:p>
            <a:pPr marL="285750" indent="-285750">
              <a:buFont typeface="Arial" panose="020B0604020202020204" pitchFamily="34" charset="0"/>
              <a:buChar char="•"/>
            </a:pPr>
            <a:r>
              <a:rPr lang="en-US" sz="3400" b="1" dirty="0">
                <a:latin typeface="Times New Roman" panose="02020603050405020304" pitchFamily="18" charset="0"/>
                <a:cs typeface="Times New Roman" panose="02020603050405020304" pitchFamily="18" charset="0"/>
              </a:rPr>
              <a:t>Purpose: </a:t>
            </a:r>
            <a:r>
              <a:rPr lang="en-US" sz="3400" dirty="0">
                <a:latin typeface="Times New Roman" panose="02020603050405020304" pitchFamily="18" charset="0"/>
                <a:cs typeface="Times New Roman" panose="02020603050405020304" pitchFamily="18" charset="0"/>
              </a:rPr>
              <a:t>The paper provides an overview of recent progress in deep learning techniques for sign language recognition (SLR).</a:t>
            </a:r>
          </a:p>
          <a:p>
            <a:pPr marL="285750" indent="-285750">
              <a:buFont typeface="Arial" panose="020B0604020202020204" pitchFamily="34" charset="0"/>
              <a:buChar char="•"/>
            </a:pPr>
            <a:r>
              <a:rPr lang="en-US" sz="3400" b="1" dirty="0">
                <a:latin typeface="Times New Roman" panose="02020603050405020304" pitchFamily="18" charset="0"/>
                <a:cs typeface="Times New Roman" panose="02020603050405020304" pitchFamily="18" charset="0"/>
              </a:rPr>
              <a:t>Importance of SLR: </a:t>
            </a:r>
            <a:r>
              <a:rPr lang="en-US" sz="3400" dirty="0">
                <a:latin typeface="Times New Roman" panose="02020603050405020304" pitchFamily="18" charset="0"/>
                <a:cs typeface="Times New Roman" panose="02020603050405020304" pitchFamily="18" charset="0"/>
              </a:rPr>
              <a:t>Emphasizes SLR's role in bridging communication between deaf and hearing communities.</a:t>
            </a:r>
          </a:p>
          <a:p>
            <a:pPr marL="285750" indent="-285750">
              <a:buFont typeface="Arial" panose="020B0604020202020204" pitchFamily="34" charset="0"/>
              <a:buChar char="•"/>
            </a:pPr>
            <a:r>
              <a:rPr lang="en-US" sz="3400" b="1" dirty="0">
                <a:latin typeface="Times New Roman" panose="02020603050405020304" pitchFamily="18" charset="0"/>
                <a:cs typeface="Times New Roman" panose="02020603050405020304" pitchFamily="18" charset="0"/>
              </a:rPr>
              <a:t>Deep Learning Models: </a:t>
            </a:r>
            <a:r>
              <a:rPr lang="en-US" sz="3400" dirty="0">
                <a:latin typeface="Times New Roman" panose="02020603050405020304" pitchFamily="18" charset="0"/>
                <a:cs typeface="Times New Roman" panose="02020603050405020304" pitchFamily="18" charset="0"/>
              </a:rPr>
              <a:t>Highlights advancements in the application of models such as:</a:t>
            </a:r>
          </a:p>
          <a:p>
            <a:pPr marL="914400" lvl="1" indent="-457200">
              <a:buFont typeface="Wingdings" panose="05000000000000000000" pitchFamily="2" charset="2"/>
              <a:buChar char="Ø"/>
            </a:pPr>
            <a:r>
              <a:rPr lang="en-US" sz="3400" dirty="0">
                <a:latin typeface="Times New Roman" panose="02020603050405020304" pitchFamily="18" charset="0"/>
                <a:cs typeface="Times New Roman" panose="02020603050405020304" pitchFamily="18" charset="0"/>
              </a:rPr>
              <a:t>Convolutional Neural Networks (CNNs)</a:t>
            </a:r>
          </a:p>
          <a:p>
            <a:pPr marL="914400" lvl="1" indent="-457200">
              <a:buFont typeface="Wingdings" panose="05000000000000000000" pitchFamily="2" charset="2"/>
              <a:buChar char="Ø"/>
            </a:pPr>
            <a:r>
              <a:rPr lang="en-US" sz="3400" dirty="0">
                <a:latin typeface="Times New Roman" panose="02020603050405020304" pitchFamily="18" charset="0"/>
                <a:cs typeface="Times New Roman" panose="02020603050405020304" pitchFamily="18" charset="0"/>
              </a:rPr>
              <a:t>Recurrent Neural Networks (RNNs)</a:t>
            </a:r>
          </a:p>
          <a:p>
            <a:pPr marL="914400" lvl="1" indent="-457200">
              <a:buFont typeface="Wingdings" panose="05000000000000000000" pitchFamily="2" charset="2"/>
              <a:buChar char="Ø"/>
            </a:pPr>
            <a:r>
              <a:rPr lang="en-US" sz="3400" dirty="0">
                <a:latin typeface="Times New Roman" panose="02020603050405020304" pitchFamily="18" charset="0"/>
                <a:cs typeface="Times New Roman" panose="02020603050405020304" pitchFamily="18" charset="0"/>
              </a:rPr>
              <a:t>Transformers</a:t>
            </a:r>
          </a:p>
          <a:p>
            <a:pPr marL="285750" indent="-285750">
              <a:buFont typeface="Arial" panose="020B0604020202020204" pitchFamily="34" charset="0"/>
              <a:buChar char="•"/>
            </a:pPr>
            <a:r>
              <a:rPr lang="en-US" sz="3400" b="1" dirty="0">
                <a:latin typeface="Times New Roman" panose="02020603050405020304" pitchFamily="18" charset="0"/>
                <a:cs typeface="Times New Roman" panose="02020603050405020304" pitchFamily="18" charset="0"/>
              </a:rPr>
              <a:t>Challenges in Continuous Sign Language Recognition:</a:t>
            </a:r>
          </a:p>
          <a:p>
            <a:pPr marL="914400" lvl="1" indent="-457200">
              <a:buFont typeface="Wingdings" panose="05000000000000000000" pitchFamily="2" charset="2"/>
              <a:buChar char="Ø"/>
            </a:pPr>
            <a:r>
              <a:rPr lang="en-US" sz="3400" dirty="0">
                <a:latin typeface="Times New Roman" panose="02020603050405020304" pitchFamily="18" charset="0"/>
                <a:cs typeface="Times New Roman" panose="02020603050405020304" pitchFamily="18" charset="0"/>
              </a:rPr>
              <a:t>Difficulty in recognizing continuous sequences in sign language.</a:t>
            </a:r>
          </a:p>
          <a:p>
            <a:pPr marL="914400" lvl="1" indent="-457200">
              <a:buFont typeface="Wingdings" panose="05000000000000000000" pitchFamily="2" charset="2"/>
              <a:buChar char="Ø"/>
            </a:pPr>
            <a:r>
              <a:rPr lang="en-US" sz="3400" dirty="0">
                <a:latin typeface="Times New Roman" panose="02020603050405020304" pitchFamily="18" charset="0"/>
                <a:cs typeface="Times New Roman" panose="02020603050405020304" pitchFamily="18" charset="0"/>
              </a:rPr>
              <a:t>Complexity in dealing with non-discrete signs and the natural flow of sign language.</a:t>
            </a:r>
          </a:p>
          <a:p>
            <a:pPr marL="285750" indent="-285750">
              <a:buFont typeface="Arial" panose="020B0604020202020204" pitchFamily="34" charset="0"/>
              <a:buChar char="•"/>
            </a:pPr>
            <a:r>
              <a:rPr lang="en-US" sz="3400" b="1" dirty="0">
                <a:latin typeface="Times New Roman" panose="02020603050405020304" pitchFamily="18" charset="0"/>
                <a:cs typeface="Times New Roman" panose="02020603050405020304" pitchFamily="18" charset="0"/>
              </a:rPr>
              <a:t>Dataset Expansion: </a:t>
            </a:r>
            <a:r>
              <a:rPr lang="en-US" sz="3400" dirty="0">
                <a:latin typeface="Times New Roman" panose="02020603050405020304" pitchFamily="18" charset="0"/>
                <a:cs typeface="Times New Roman" panose="02020603050405020304" pitchFamily="18" charset="0"/>
              </a:rPr>
              <a:t>Points out the need for larger, diverse, and annotated datasets for effective SLR.</a:t>
            </a:r>
          </a:p>
          <a:p>
            <a:pPr marL="285750" indent="-285750">
              <a:buFont typeface="Arial" panose="020B0604020202020204" pitchFamily="34" charset="0"/>
              <a:buChar char="•"/>
            </a:pPr>
            <a:r>
              <a:rPr lang="en-US" sz="3400" b="1" dirty="0">
                <a:latin typeface="Times New Roman" panose="02020603050405020304" pitchFamily="18" charset="0"/>
                <a:cs typeface="Times New Roman" panose="02020603050405020304" pitchFamily="18" charset="0"/>
              </a:rPr>
              <a:t>Mobile-Friendly Models: </a:t>
            </a:r>
            <a:r>
              <a:rPr lang="en-US" sz="3400" dirty="0">
                <a:latin typeface="Times New Roman" panose="02020603050405020304" pitchFamily="18" charset="0"/>
                <a:cs typeface="Times New Roman" panose="02020603050405020304" pitchFamily="18" charset="0"/>
              </a:rPr>
              <a:t>Discusses the importance of lightweight models optimized for mobile devices to make SLR more accessible and user-friendly.</a:t>
            </a:r>
            <a:endParaRPr lang="en-IN"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35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6677</TotalTime>
  <Words>500</Words>
  <Application>Microsoft Office PowerPoint</Application>
  <PresentationFormat>Custom</PresentationFormat>
  <Paragraphs>35</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Poppins</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Prashanth Dabbara</cp:lastModifiedBy>
  <cp:revision>207</cp:revision>
  <cp:lastPrinted>2013-08-04T02:58:23Z</cp:lastPrinted>
  <dcterms:created xsi:type="dcterms:W3CDTF">2011-10-21T15:46:33Z</dcterms:created>
  <dcterms:modified xsi:type="dcterms:W3CDTF">2024-10-24T08:19:14Z</dcterms:modified>
</cp:coreProperties>
</file>