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EB Garamond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Quarterly table (Output 1) in this space.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is completed. 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3A5F8A-0D76-F27C-2F45-7817E7A4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1164"/>
              </p:ext>
            </p:extLst>
          </p:nvPr>
        </p:nvGraphicFramePr>
        <p:xfrm>
          <a:off x="1191768" y="1874491"/>
          <a:ext cx="9753603" cy="452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72">
                  <a:extLst>
                    <a:ext uri="{9D8B030D-6E8A-4147-A177-3AD203B41FA5}">
                      <a16:colId xmlns:a16="http://schemas.microsoft.com/office/drawing/2014/main" val="377314071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878802769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443260644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085833294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743956446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1320260121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3200521867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294397460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1922247038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1153218238"/>
                    </a:ext>
                  </a:extLst>
                </a:gridCol>
              </a:tblGrid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BigTechCompany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74115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($ in thousands)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2023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506317"/>
                  </a:ext>
                </a:extLst>
              </a:tr>
              <a:tr h="38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$501,430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$513,924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523,843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539,652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550,744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557,910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554,791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549,644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 $         571,305 </a:t>
                      </a:r>
                      <a:endParaRPr lang="en-US" sz="1000" b="0" i="0" u="none" strike="noStrike">
                        <a:solidFill>
                          <a:srgbClr val="0432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4712369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Quarterly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879826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47110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Operating Income (EBITDA)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$137,190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$129,334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$122,868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$44,224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$138,014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$110,480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$107,311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$38,493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$120,002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668365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Quarterly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-178%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-179%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526498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762738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$119,470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$94,711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$101,435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$42,520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$111,821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$100,867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$97,877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$3,870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$102,019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1946986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Quarterly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-21%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-139%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-11%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-2429%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927639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 per Share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86439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0396263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 Cash Flow (FCF)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$48,416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-$12,253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-$7,438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-$39,848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$56,118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$33,030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$23,259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$56,812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310761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0475053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Financial Metrics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Q1 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Q2 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Q3 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Q4 2021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Q1 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Q2 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Q3 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Q4 2022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Q1 2023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13292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EBITDA Margin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8931486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 Margin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752438"/>
                  </a:ext>
                </a:extLst>
              </a:tr>
              <a:tr h="24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FCF per Diluted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-$0.23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-$1.24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$0.73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54734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41620" y="2028617"/>
            <a:ext cx="10671048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in Subscription Price affected Number of Users of the Company 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Number of Users Cancelling the Subscription is high when Price of the Subscription increased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Customer numbers trending positively after a negative trend because of Price increasing.</a:t>
            </a:r>
            <a:endParaRPr dirty="0"/>
          </a:p>
        </p:txBody>
      </p:sp>
      <p:sp>
        <p:nvSpPr>
          <p:cNvPr id="253" name="Google Shape;253;p3"/>
          <p:cNvSpPr/>
          <p:nvPr/>
        </p:nvSpPr>
        <p:spPr>
          <a:xfrm>
            <a:off x="1041620" y="3549445"/>
            <a:ext cx="9662239" cy="2915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Customer Trends (Output 2)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step is completed. </a:t>
            </a:r>
            <a:endParaRPr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48A014-C298-3F52-D0F6-70EEE28A2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03355"/>
              </p:ext>
            </p:extLst>
          </p:nvPr>
        </p:nvGraphicFramePr>
        <p:xfrm>
          <a:off x="1041620" y="3563723"/>
          <a:ext cx="9662240" cy="2919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0372">
                  <a:extLst>
                    <a:ext uri="{9D8B030D-6E8A-4147-A177-3AD203B41FA5}">
                      <a16:colId xmlns:a16="http://schemas.microsoft.com/office/drawing/2014/main" val="2587201210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1541109978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2619133918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1686743731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3348281699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4096227294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1817882956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2798454335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1638632036"/>
                    </a:ext>
                  </a:extLst>
                </a:gridCol>
                <a:gridCol w="754652">
                  <a:extLst>
                    <a:ext uri="{9D8B030D-6E8A-4147-A177-3AD203B41FA5}">
                      <a16:colId xmlns:a16="http://schemas.microsoft.com/office/drawing/2014/main" val="1008234301"/>
                    </a:ext>
                  </a:extLst>
                </a:gridCol>
              </a:tblGrid>
              <a:tr h="167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Customer Trends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1126395"/>
                  </a:ext>
                </a:extLst>
              </a:tr>
              <a:tr h="167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#s in thousands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2023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928572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48163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of Subscription (Quarterly)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1631493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364373"/>
                  </a:ext>
                </a:extLst>
              </a:tr>
              <a:tr h="266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(Beginning of Period)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15,195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15,573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15,874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16,353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16,198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16,409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16,166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16,803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346337"/>
                  </a:ext>
                </a:extLst>
              </a:tr>
              <a:tr h="3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Attrition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444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2,446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5,000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1,655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1,244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9499751"/>
                  </a:ext>
                </a:extLst>
              </a:tr>
              <a:tr h="266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468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501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2,656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4,908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3111921"/>
                  </a:ext>
                </a:extLst>
              </a:tr>
              <a:tr h="266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(End of Period)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15,573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15,874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16,353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16,198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16,409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16,166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16,803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18,446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7169933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Change in # of Users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56069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5384414"/>
                  </a:ext>
                </a:extLst>
              </a:tr>
              <a:tr h="3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Change in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479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(155)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(92)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(152)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637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1,642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455340"/>
                  </a:ext>
                </a:extLst>
              </a:tr>
              <a:tr h="154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787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Output 3 in this space.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is completed. </a:t>
            </a:r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8EA2AD-5508-DC3D-05B4-B1570EAA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39326"/>
              </p:ext>
            </p:extLst>
          </p:nvPr>
        </p:nvGraphicFramePr>
        <p:xfrm>
          <a:off x="1191768" y="1864658"/>
          <a:ext cx="9753599" cy="453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0269">
                  <a:extLst>
                    <a:ext uri="{9D8B030D-6E8A-4147-A177-3AD203B41FA5}">
                      <a16:colId xmlns:a16="http://schemas.microsoft.com/office/drawing/2014/main" val="2141987199"/>
                    </a:ext>
                  </a:extLst>
                </a:gridCol>
                <a:gridCol w="1283780">
                  <a:extLst>
                    <a:ext uri="{9D8B030D-6E8A-4147-A177-3AD203B41FA5}">
                      <a16:colId xmlns:a16="http://schemas.microsoft.com/office/drawing/2014/main" val="1576623090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493256081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1208034005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967321763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599639158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1506204106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2020-2024E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73196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Financial Highlights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2020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2021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2022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2023E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2024E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CAGR</a:t>
                      </a:r>
                      <a:endParaRPr lang="en-US" sz="1200" b="0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588302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$1,999,444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$2,078,849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$2,213,089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$2,285,221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$2,628,004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96341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Annual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28503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Operating Income (EBITDA)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$371,461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$433,616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$394,298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$480,009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$528,010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1678473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Annual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011823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$247,641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$358,136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$314,435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$408,075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$440,721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782767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Annual Growth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9570707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 per Share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$10.11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$13.09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$14.14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460345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 Cash Flow (FCF)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-$11,123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$113,297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$227,248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$222,703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915830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35695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Financial Metrics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665356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EBITDA Margin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62846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 Margin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276513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Debt / EBITDA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802712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FCF per Diluted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$17.63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$17.28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2909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2236345"/>
            <a:ext cx="9215718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trend of the company is positive.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BigTechCompany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positive cash flow which attracts more investors.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Debt/EBITDA ratio is steadily decreasing which is healthy for a business success.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 Income of the company is volatile every quarter.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Income is high in first quarter of the financial year.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EBITDA Margin starting high in first quarter whereas steadily decreasing coming to the final quarter.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find the details why the EBIDTA is high in first Quarter of financial year.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find out why the net income is volatile every quarter.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908</Words>
  <Application>Microsoft Office PowerPoint</Application>
  <PresentationFormat>Widescreen</PresentationFormat>
  <Paragraphs>381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</vt:lpstr>
      <vt:lpstr>EB Garamond</vt:lpstr>
      <vt:lpstr>Noto Sans Symbols</vt:lpstr>
      <vt:lpstr>Calibri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prashanth haranagiri</cp:lastModifiedBy>
  <cp:revision>3</cp:revision>
  <dcterms:created xsi:type="dcterms:W3CDTF">2023-05-19T18:17:16Z</dcterms:created>
  <dcterms:modified xsi:type="dcterms:W3CDTF">2024-10-11T04:04:41Z</dcterms:modified>
</cp:coreProperties>
</file>